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88" r:id="rId2"/>
    <p:sldId id="3390" r:id="rId3"/>
    <p:sldId id="3391" r:id="rId4"/>
    <p:sldId id="3395" r:id="rId5"/>
    <p:sldId id="3394" r:id="rId6"/>
    <p:sldId id="3396" r:id="rId7"/>
    <p:sldId id="3397" r:id="rId8"/>
    <p:sldId id="469" r:id="rId9"/>
    <p:sldId id="3402" r:id="rId10"/>
    <p:sldId id="3400" r:id="rId11"/>
    <p:sldId id="3401" r:id="rId12"/>
    <p:sldId id="3403" r:id="rId13"/>
    <p:sldId id="339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7580D-8011-EEA6-5B1B-FCC1F5045D19}" v="15" dt="2025-06-24T17:51:03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E7EB-235E-4D87-95B7-8C138AA0028B}" type="datetimeFigureOut"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2479-F73E-4706-930C-CF2FB8F8F7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ervices.seattlecolleges.edu/ctclin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services.seattlecolleges.edu/media/911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ervices.seattlecolleges.edu/ctclin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services.seattlecolleges.edu/media/911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Mult-factor authentication resource: </a:t>
            </a:r>
            <a:r>
              <a:rPr lang="en-US">
                <a:hlinkClick r:id="rId3"/>
              </a:rPr>
              <a:t>https://itservices.seattlecolleges.edu/ctclink</a:t>
            </a:r>
            <a:r>
              <a:rPr lang="en-US"/>
              <a:t>.</a:t>
            </a:r>
          </a:p>
          <a:p>
            <a:r>
              <a:rPr lang="en-US" b="1" i="1">
                <a:hlinkClick r:id="rId4"/>
              </a:rPr>
              <a:t>PDF with screenshots:  </a:t>
            </a:r>
            <a:r>
              <a:rPr lang="en-US" b="1" i="1" err="1">
                <a:hlinkClick r:id="rId4"/>
              </a:rPr>
              <a:t>ctcLink</a:t>
            </a:r>
            <a:r>
              <a:rPr lang="en-US" b="1" i="1">
                <a:hlinkClick r:id="rId4"/>
              </a:rPr>
              <a:t> MFA setup instructions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4632-2EC7-460A-801A-EBFA41C3D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9995A-4182-D3E6-75F9-75E45609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D759A9-85E1-B8D3-1C12-1F36DBA79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E6247-E7A2-68A7-B770-16A790E74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Back-ups: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NSC: </a:t>
            </a:r>
          </a:p>
          <a:p>
            <a:pPr marL="628650" lvl="1" indent="-171450">
              <a:buFont typeface="Arial"/>
              <a:buChar char="•"/>
            </a:pPr>
            <a:r>
              <a:rPr lang="en-US"/>
              <a:t>User: </a:t>
            </a:r>
            <a:r>
              <a:rPr lang="en-US" err="1"/>
              <a:t>Northguest</a:t>
            </a:r>
            <a:endParaRPr lang="en-US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Password: Vasanta2023!!</a:t>
            </a:r>
            <a:endParaRPr lang="en-US">
              <a:cs typeface="Calibri"/>
            </a:endParaRPr>
          </a:p>
          <a:p>
            <a:pPr indent="-171450">
              <a:buFont typeface="Arial"/>
              <a:buChar char="•"/>
            </a:pPr>
            <a:r>
              <a:rPr lang="en-US">
                <a:cs typeface="Calibri"/>
              </a:rPr>
              <a:t>South &amp; Central: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User: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Password: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E3B04-021E-038F-8BE2-3A0406AA9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7EFA-6DD0-4DCF-9FBC-40BBEAE99B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0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16543-1AD4-EFE2-EB80-EFD9AA73E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122AB-0997-59D9-D570-ED00E01F0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E7E5EB-45BC-08DB-CF11-67F1CE4BA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Back-ups: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NSC: </a:t>
            </a:r>
          </a:p>
          <a:p>
            <a:pPr marL="628650" lvl="1" indent="-171450">
              <a:buFont typeface="Arial"/>
              <a:buChar char="•"/>
            </a:pPr>
            <a:r>
              <a:rPr lang="en-US"/>
              <a:t>User: </a:t>
            </a:r>
            <a:r>
              <a:rPr lang="en-US" err="1"/>
              <a:t>Northguest</a:t>
            </a:r>
            <a:endParaRPr lang="en-US" err="1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Password: Vasanta2023!!</a:t>
            </a:r>
            <a:endParaRPr lang="en-US">
              <a:cs typeface="Calibri"/>
            </a:endParaRPr>
          </a:p>
          <a:p>
            <a:pPr indent="-171450">
              <a:buFont typeface="Arial"/>
              <a:buChar char="•"/>
            </a:pPr>
            <a:r>
              <a:rPr lang="en-US">
                <a:cs typeface="Calibri"/>
              </a:rPr>
              <a:t>South &amp; Central: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User: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Password: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4DAC8-BC85-3720-1FC7-BE1F38098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7EFA-6DD0-4DCF-9FBC-40BBEAE99B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92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0BF1E-2673-04D1-9312-7659444AB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00762C-EBEC-0C47-72A3-A424C8FF5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6E2F3-E03C-F9E4-39D5-499915E60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Back-ups: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NSC: </a:t>
            </a:r>
          </a:p>
          <a:p>
            <a:pPr marL="628650" lvl="1" indent="-171450">
              <a:buFont typeface="Arial"/>
              <a:buChar char="•"/>
            </a:pPr>
            <a:r>
              <a:rPr lang="en-US"/>
              <a:t>User: </a:t>
            </a:r>
            <a:r>
              <a:rPr lang="en-US" err="1"/>
              <a:t>Northguest</a:t>
            </a:r>
            <a:endParaRPr lang="en-US" err="1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Password: Vasanta2023!!</a:t>
            </a:r>
            <a:endParaRPr lang="en-US">
              <a:cs typeface="Calibri"/>
            </a:endParaRPr>
          </a:p>
          <a:p>
            <a:pPr indent="-171450">
              <a:buFont typeface="Arial"/>
              <a:buChar char="•"/>
            </a:pPr>
            <a:r>
              <a:rPr lang="en-US">
                <a:cs typeface="Calibri"/>
              </a:rPr>
              <a:t>South &amp; Central: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User: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Password: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DE831-FFB8-4959-CCC1-563546DC1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7EFA-6DD0-4DCF-9FBC-40BBEAE99B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9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FCB21-4076-16AB-80CA-A5C37B6DC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9766A3-C984-98B0-7CF1-64CD2D1D3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1DEEC-2E17-914C-EA95-2C4CEA53C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Back-ups: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NSC: </a:t>
            </a:r>
          </a:p>
          <a:p>
            <a:pPr marL="628650" lvl="1" indent="-171450">
              <a:buFont typeface="Arial"/>
              <a:buChar char="•"/>
            </a:pPr>
            <a:r>
              <a:rPr lang="en-US"/>
              <a:t>User: </a:t>
            </a:r>
            <a:r>
              <a:rPr lang="en-US" err="1"/>
              <a:t>Northguest</a:t>
            </a:r>
            <a:endParaRPr lang="en-US" err="1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Password: Vasanta2023!!</a:t>
            </a:r>
            <a:endParaRPr lang="en-US">
              <a:cs typeface="Calibri"/>
            </a:endParaRPr>
          </a:p>
          <a:p>
            <a:pPr indent="-171450">
              <a:buFont typeface="Arial"/>
              <a:buChar char="•"/>
            </a:pPr>
            <a:r>
              <a:rPr lang="en-US">
                <a:cs typeface="Calibri"/>
              </a:rPr>
              <a:t>South &amp; Central: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User: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Password: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1275B-CCFF-B93F-5B24-C1665FFE3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7EFA-6DD0-4DCF-9FBC-40BBEAE99B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8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66287-B8A7-1BDA-2AE4-7C77FECD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17260-EC8F-3F12-A3F7-71E6DDF95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609675-7770-7894-9FBE-D2ACF4730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Mult-factor authentication resource: </a:t>
            </a:r>
            <a:r>
              <a:rPr lang="en-US">
                <a:hlinkClick r:id="rId3"/>
              </a:rPr>
              <a:t>https://itservices.seattlecolleges.edu/ctclink</a:t>
            </a:r>
            <a:r>
              <a:rPr lang="en-US"/>
              <a:t>.</a:t>
            </a:r>
          </a:p>
          <a:p>
            <a:r>
              <a:rPr lang="en-US" b="1" i="1">
                <a:hlinkClick r:id="rId4"/>
              </a:rPr>
              <a:t>PDF with screenshots:  </a:t>
            </a:r>
            <a:r>
              <a:rPr lang="en-US" b="1" i="1" err="1">
                <a:hlinkClick r:id="rId4"/>
              </a:rPr>
              <a:t>ctcLink</a:t>
            </a:r>
            <a:r>
              <a:rPr lang="en-US" b="1" i="1">
                <a:hlinkClick r:id="rId4"/>
              </a:rPr>
              <a:t> MFA setup instructions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57083-837E-22F1-6029-48AA617BD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4632-2EC7-460A-801A-EBFA41C3D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51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8E5E6-D261-1F92-923E-FA7F014A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3E0D1-BA59-7D48-C468-1322E6852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0744C7-BDFC-9003-85E1-EC4C5E83B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 dummy account to walk students through the process on the screen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Dummy Account info:</a:t>
            </a:r>
            <a:endParaRPr lang="en-US"/>
          </a:p>
          <a:p>
            <a:r>
              <a:rPr lang="en-US">
                <a:hlinkClick r:id="rId3"/>
              </a:rPr>
              <a:t>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9A65B-D69E-4B02-7FCF-E70C1A8D0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4632-2EC7-460A-801A-EBFA41C3D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2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0B2D-9445-0EDC-4EB0-E8637D590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4C071-888B-F9CA-33F0-24AF1703A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4E624-26E5-61BA-E8B0-108E92624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 dummy account to walk students through the process on the screen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South: </a:t>
            </a: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Fake Student #1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EMPL ID = XX064CS01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Password = SouthSeattle@064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Name = South Seattle College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Fake Student #2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EMPL ID = XX064CS02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Password = SouthSeattle@064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Name = South Seattle College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Fake Student #3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EMPL ID = XX064CS03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Password = SouthSeattle@064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975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Name = South Seattle College 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Calibri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Calibri"/>
              </a:rPr>
              <a:t>North</a:t>
            </a: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Fake Student #1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1. EMPL ID = XX063CS01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2. Password = NorthSeattle@063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3. Name = North Seattle College (“Nikki”)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Fake Student #2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1. EMPL ID = XX063CS02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2. Password = NorthSeattle@063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3. Name = North Seattle College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Fake Student #3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1. EMPL ID = XX063CS03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2. Password = NorthSeattle@063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3. Name = North Seattle College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Calibri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Calibri"/>
              </a:rPr>
              <a:t>Central:</a:t>
            </a: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Fake Student #1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1. EMPL ID = XX062CS01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2. Password = SeattleCentral@062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3. Name = Seattle Central College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Fake Student #2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1. EMPL ID = XX062CS02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2. Password = SeattleCentral@062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3. Name = Seattle Central College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Fake Student #3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1. EMPL ID = XX062CS03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2. Password = SeattleCentral@062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05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3. Name = Seattle Central College 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Dummy Account info:</a:t>
            </a:r>
            <a:endParaRPr lang="en-US"/>
          </a:p>
          <a:p>
            <a:r>
              <a:rPr lang="en-US">
                <a:hlinkClick r:id="rId3"/>
              </a:rPr>
              <a:t>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CCE44-2BFB-E695-3EEC-C51F8B56D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4632-2EC7-460A-801A-EBFA41C3D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50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06104-9363-1009-2B85-1798ECB29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D2863-98AA-F1D2-0D53-DDB15BFDC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8E6F9-3638-2649-3D67-ED22AEBBB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 dummy account to walk students through the process on the screen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Dummy Account info:</a:t>
            </a:r>
            <a:endParaRPr lang="en-US"/>
          </a:p>
          <a:p>
            <a:r>
              <a:rPr lang="en-US">
                <a:hlinkClick r:id="rId3"/>
              </a:rPr>
              <a:t>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8CFCB-5DF7-D4CE-5990-17E543835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4632-2EC7-460A-801A-EBFA41C3D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39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98455-8F1E-2A7F-C3D7-82566679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E015F-CAED-008A-13BA-8F9271286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A521B-E779-536E-2426-A933E505B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 dummy account to walk students through the process on the screen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Dummy Account info:</a:t>
            </a:r>
            <a:endParaRPr lang="en-US"/>
          </a:p>
          <a:p>
            <a:r>
              <a:rPr lang="en-US">
                <a:hlinkClick r:id="rId3"/>
              </a:rPr>
              <a:t>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91D62-6D26-4436-732B-16286FF74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4632-2EC7-460A-801A-EBFA41C3D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90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5B6F-27C5-0F8E-E978-AFA835475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1AE27-41E1-AC50-A09B-8E913F088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A121DA-BB6F-0C91-EE96-CF71248C5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 dummy account to walk students through the process on the screen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Dummy Account info:</a:t>
            </a:r>
            <a:endParaRPr lang="en-US"/>
          </a:p>
          <a:p>
            <a:r>
              <a:rPr lang="en-US">
                <a:hlinkClick r:id="rId3"/>
              </a:rPr>
              <a:t>https://scedu.sharepoint.com/:p:/r/sites/SeattlePromise/Shared%20Documents/Readiness%20Academy/2024/Planning/OS%20Advising%20Training%20-%20Reg%20101,%20How%20to%20Register.pptx?d=w0b48e50586bf4c18b15e5ff4f5f002dd&amp;csf=1&amp;web=1&amp;e=3yO4lN&amp;nav=eyJzSWQiOjM0OCwiY0lkIjoyNzYxNzkxMTc2fQ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D910A-C863-EAA2-DA53-E13742D52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4632-2EC7-460A-801A-EBFA41C3D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CC467-C4F1-8A52-61CB-A0FE66180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EEA39-C2D4-64AB-CFD7-F99499800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C1789-1D08-C3E5-8600-E89396334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Back-ups: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NSC: </a:t>
            </a:r>
          </a:p>
          <a:p>
            <a:pPr marL="628650" lvl="1" indent="-171450">
              <a:buFont typeface="Arial"/>
              <a:buChar char="•"/>
            </a:pPr>
            <a:r>
              <a:rPr lang="en-US"/>
              <a:t>User: </a:t>
            </a:r>
            <a:r>
              <a:rPr lang="en-US" err="1"/>
              <a:t>Northguest</a:t>
            </a:r>
            <a:endParaRPr lang="en-US" err="1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Password: Vasanta2023!!</a:t>
            </a:r>
            <a:endParaRPr lang="en-US">
              <a:cs typeface="Calibri"/>
            </a:endParaRPr>
          </a:p>
          <a:p>
            <a:pPr indent="-171450">
              <a:buFont typeface="Arial"/>
              <a:buChar char="•"/>
            </a:pPr>
            <a:r>
              <a:rPr lang="en-US">
                <a:cs typeface="Calibri"/>
              </a:rPr>
              <a:t>South &amp; Central: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User: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Password: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C4C4E-434A-3655-F42F-85F602F82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7EFA-6DD0-4DCF-9FBC-40BBEAE99B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15EE8-31A3-78D6-613B-78E77B44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D9CF0-7D6B-C47D-62ED-7F76BC4D8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50DE6-D540-2103-8147-9FDC4685D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Back-ups: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NSC: </a:t>
            </a:r>
          </a:p>
          <a:p>
            <a:pPr marL="628650" lvl="1" indent="-171450">
              <a:buFont typeface="Arial"/>
              <a:buChar char="•"/>
            </a:pPr>
            <a:r>
              <a:rPr lang="en-US"/>
              <a:t>User: </a:t>
            </a:r>
            <a:r>
              <a:rPr lang="en-US" err="1"/>
              <a:t>Northguest</a:t>
            </a:r>
            <a:endParaRPr lang="en-US" err="1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Password: Vasanta2023!!</a:t>
            </a:r>
            <a:endParaRPr lang="en-US">
              <a:cs typeface="Calibri"/>
            </a:endParaRPr>
          </a:p>
          <a:p>
            <a:pPr indent="-171450">
              <a:buFont typeface="Arial"/>
              <a:buChar char="•"/>
            </a:pPr>
            <a:r>
              <a:rPr lang="en-US">
                <a:cs typeface="Calibri"/>
              </a:rPr>
              <a:t>South &amp; Central: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User: 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Password: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55358-03CA-0BAF-9F71-3AEE1D79B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7EFA-6DD0-4DCF-9FBC-40BBEAE99B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2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175" y="1094212"/>
            <a:ext cx="10241349" cy="4849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80CC91-D9F0-7449-8B52-C464F45E6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175" y="534390"/>
            <a:ext cx="6726621" cy="55982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1" spc="-100" baseline="0">
                <a:solidFill>
                  <a:srgbClr val="003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54A0D-25EA-734E-8842-1F59F7CA9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00" y="6107383"/>
            <a:ext cx="731423" cy="739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E5C0C-B5F3-45EF-9EF5-09F445B57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05" y="6309749"/>
            <a:ext cx="2003190" cy="3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BA39F-4A26-1EDF-491F-7F78584D5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7AB0CD-1CA6-64AB-C873-8BF090860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388" y="509012"/>
            <a:ext cx="10914161" cy="55982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Calibri"/>
              </a:rPr>
              <a:t>Accessing Your To-Do Tasks in </a:t>
            </a:r>
            <a:r>
              <a:rPr lang="en-US" sz="4400" dirty="0" err="1">
                <a:latin typeface="+mn-lt"/>
                <a:cs typeface="Calibri"/>
              </a:rPr>
              <a:t>CtcLink</a:t>
            </a:r>
            <a:r>
              <a:rPr lang="en-US" sz="4400" dirty="0">
                <a:latin typeface="+mn-lt"/>
                <a:cs typeface="Calibri"/>
              </a:rPr>
              <a:t> 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D0565F3-EABB-20B3-8248-EC7E50C48030}"/>
              </a:ext>
            </a:extLst>
          </p:cNvPr>
          <p:cNvSpPr txBox="1">
            <a:spLocks/>
          </p:cNvSpPr>
          <p:nvPr/>
        </p:nvSpPr>
        <p:spPr>
          <a:xfrm>
            <a:off x="627388" y="1454727"/>
            <a:ext cx="7955503" cy="44063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8C1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(if using a lab at Seattle Colleges, if not go to Step 2)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 in to your Computer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C1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Username: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scguestlab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C1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Password: Occur2instant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@done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C1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C1C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8C1CB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Step 2: </a:t>
            </a:r>
          </a:p>
          <a:p>
            <a:pPr marL="0" indent="0"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Open browser and navigate to</a:t>
            </a: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seattlecentral.edu</a:t>
            </a: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northseattle.edu</a:t>
            </a: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southseattle.edu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 descr="A computer monitor with a black screen&#10;&#10;AI-generated content may be incorrect.">
            <a:extLst>
              <a:ext uri="{FF2B5EF4-FFF2-40B4-BE49-F238E27FC236}">
                <a16:creationId xmlns:a16="http://schemas.microsoft.com/office/drawing/2014/main" id="{114A9242-C6AC-6A1A-5865-522B176E4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2" y="2153121"/>
            <a:ext cx="5899157" cy="4104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CBB495-1804-5632-E7FD-255FC4C2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363" t="10594" r="565" b="3359"/>
          <a:stretch/>
        </p:blipFill>
        <p:spPr>
          <a:xfrm>
            <a:off x="6368043" y="2286163"/>
            <a:ext cx="5516924" cy="30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8A649-21BE-825D-FE9A-B80212A69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E130D-11AC-2683-6667-9E0DBC4F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8" y="534390"/>
            <a:ext cx="10099439" cy="559822"/>
          </a:xfrm>
        </p:spPr>
        <p:txBody>
          <a:bodyPr>
            <a:noAutofit/>
          </a:bodyPr>
          <a:lstStyle/>
          <a:p>
            <a:r>
              <a:rPr lang="en-US" sz="4400">
                <a:latin typeface="Calibri"/>
                <a:ea typeface="Calibri"/>
                <a:cs typeface="Calibri"/>
              </a:rPr>
              <a:t>Your To Do List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D78455-A4C1-2FFC-21E0-AA4790733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/>
          </a:p>
          <a:p>
            <a:pPr>
              <a:buNone/>
            </a:pPr>
            <a:endParaRPr lang="en-US" sz="4400"/>
          </a:p>
          <a:p>
            <a:pPr>
              <a:buNone/>
            </a:pPr>
            <a:endParaRPr lang="en-US" sz="4400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8B276E-A629-87D5-F538-EA7CDBB7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2" y="3658827"/>
            <a:ext cx="11341569" cy="2372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EF9890-6CCB-DD48-3742-5AEE31EF8EC7}"/>
              </a:ext>
            </a:extLst>
          </p:cNvPr>
          <p:cNvSpPr txBox="1"/>
          <p:nvPr/>
        </p:nvSpPr>
        <p:spPr>
          <a:xfrm>
            <a:off x="366993" y="1287353"/>
            <a:ext cx="110829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take you to the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 List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page, select a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to view its details.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4441C4-A1C3-2209-AC53-87F4C6207FA6}"/>
              </a:ext>
            </a:extLst>
          </p:cNvPr>
          <p:cNvSpPr/>
          <p:nvPr/>
        </p:nvSpPr>
        <p:spPr>
          <a:xfrm>
            <a:off x="396248" y="4687626"/>
            <a:ext cx="11053703" cy="3668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788535-22F8-4E13-EA80-56C78601E699}"/>
              </a:ext>
            </a:extLst>
          </p:cNvPr>
          <p:cNvSpPr/>
          <p:nvPr/>
        </p:nvSpPr>
        <p:spPr>
          <a:xfrm>
            <a:off x="4753139" y="4449799"/>
            <a:ext cx="2068483" cy="151459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C5941-8894-BC86-5D26-90A06AEFB32A}"/>
              </a:ext>
            </a:extLst>
          </p:cNvPr>
          <p:cNvSpPr txBox="1"/>
          <p:nvPr/>
        </p:nvSpPr>
        <p:spPr>
          <a:xfrm>
            <a:off x="4650918" y="2540325"/>
            <a:ext cx="2272233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School the task is connected to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204DCF-FEF0-FEC4-EFD1-B9041E271B12}"/>
              </a:ext>
            </a:extLst>
          </p:cNvPr>
          <p:cNvCxnSpPr>
            <a:cxnSpLocks/>
          </p:cNvCxnSpPr>
          <p:nvPr/>
        </p:nvCxnSpPr>
        <p:spPr>
          <a:xfrm>
            <a:off x="5630085" y="3474977"/>
            <a:ext cx="13010" cy="923694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17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4BB7-C2DC-CB66-6610-223D67DD2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15D85-CB71-340B-BE40-AD435F211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8" y="534390"/>
            <a:ext cx="10099439" cy="559822"/>
          </a:xfrm>
        </p:spPr>
        <p:txBody>
          <a:bodyPr>
            <a:noAutofit/>
          </a:bodyPr>
          <a:lstStyle/>
          <a:p>
            <a:r>
              <a:rPr lang="en-US" sz="4400">
                <a:latin typeface="Calibri"/>
                <a:ea typeface="Calibri"/>
                <a:cs typeface="Calibri"/>
              </a:rPr>
              <a:t>Your To Do List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F8657D-5E81-3C38-D6AC-77736CF0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/>
          </a:p>
          <a:p>
            <a:pPr>
              <a:buNone/>
            </a:pPr>
            <a:endParaRPr lang="en-US" sz="4400"/>
          </a:p>
          <a:p>
            <a:pPr>
              <a:buNone/>
            </a:pPr>
            <a:endParaRPr lang="en-US" sz="4400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FC4BF0-9563-EB2A-E812-DD1F43B45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2" y="3658827"/>
            <a:ext cx="11341569" cy="2372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BA70E-98A0-004E-805B-66D93A9DAE90}"/>
              </a:ext>
            </a:extLst>
          </p:cNvPr>
          <p:cNvSpPr txBox="1"/>
          <p:nvPr/>
        </p:nvSpPr>
        <p:spPr>
          <a:xfrm>
            <a:off x="366993" y="1287353"/>
            <a:ext cx="110829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take you to the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 List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page, select a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to view its details.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F6217-DE17-012F-4BA7-B549E8A3AF3B}"/>
              </a:ext>
            </a:extLst>
          </p:cNvPr>
          <p:cNvSpPr/>
          <p:nvPr/>
        </p:nvSpPr>
        <p:spPr>
          <a:xfrm>
            <a:off x="396248" y="4687626"/>
            <a:ext cx="11053703" cy="3668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D016F1-FA61-B5A1-98B8-DCFD070CE46B}"/>
              </a:ext>
            </a:extLst>
          </p:cNvPr>
          <p:cNvSpPr/>
          <p:nvPr/>
        </p:nvSpPr>
        <p:spPr>
          <a:xfrm>
            <a:off x="7169235" y="4421921"/>
            <a:ext cx="2188599" cy="151459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0D116-6ABE-1F9B-2702-F511F9774147}"/>
              </a:ext>
            </a:extLst>
          </p:cNvPr>
          <p:cNvSpPr txBox="1"/>
          <p:nvPr/>
        </p:nvSpPr>
        <p:spPr>
          <a:xfrm>
            <a:off x="7169236" y="2540324"/>
            <a:ext cx="2188599" cy="12003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Due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Recommended deadline to complete task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BB8A0D-A2F4-26EA-5C9C-744B68BE29BB}"/>
              </a:ext>
            </a:extLst>
          </p:cNvPr>
          <p:cNvCxnSpPr>
            <a:cxnSpLocks/>
          </p:cNvCxnSpPr>
          <p:nvPr/>
        </p:nvCxnSpPr>
        <p:spPr>
          <a:xfrm flipH="1">
            <a:off x="8300802" y="3744466"/>
            <a:ext cx="5575" cy="598449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097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6D72F-6B4D-3A33-3790-90D497429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C2EE7B-9AB0-3F06-F718-9368A18AD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8" y="534390"/>
            <a:ext cx="10099439" cy="559822"/>
          </a:xfrm>
        </p:spPr>
        <p:txBody>
          <a:bodyPr>
            <a:noAutofit/>
          </a:bodyPr>
          <a:lstStyle/>
          <a:p>
            <a:r>
              <a:rPr lang="en-US" sz="4400">
                <a:latin typeface="Calibri"/>
                <a:ea typeface="Calibri"/>
                <a:cs typeface="Calibri"/>
              </a:rPr>
              <a:t>Your To Do List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CB0790-DDD3-C101-DA40-07E13D07D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/>
          </a:p>
          <a:p>
            <a:pPr>
              <a:buNone/>
            </a:pPr>
            <a:endParaRPr lang="en-US" sz="4400"/>
          </a:p>
          <a:p>
            <a:pPr>
              <a:buNone/>
            </a:pPr>
            <a:endParaRPr lang="en-US" sz="4400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A528CB-712E-9784-B95A-E7AF803D0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2" y="3658827"/>
            <a:ext cx="11341569" cy="2372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7581F9-3FD2-6DA3-5ED7-233EE42293EE}"/>
              </a:ext>
            </a:extLst>
          </p:cNvPr>
          <p:cNvSpPr txBox="1"/>
          <p:nvPr/>
        </p:nvSpPr>
        <p:spPr>
          <a:xfrm>
            <a:off x="366993" y="1287353"/>
            <a:ext cx="110829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take you to the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 List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page, select a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to view its details.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1F8652-C325-8C6C-E767-DF8EE203DC4C}"/>
              </a:ext>
            </a:extLst>
          </p:cNvPr>
          <p:cNvSpPr/>
          <p:nvPr/>
        </p:nvSpPr>
        <p:spPr>
          <a:xfrm>
            <a:off x="396248" y="4687626"/>
            <a:ext cx="11053703" cy="3668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5E080-6A82-CEF1-072F-97BEB361F81F}"/>
              </a:ext>
            </a:extLst>
          </p:cNvPr>
          <p:cNvSpPr txBox="1"/>
          <p:nvPr/>
        </p:nvSpPr>
        <p:spPr>
          <a:xfrm>
            <a:off x="9466386" y="2471670"/>
            <a:ext cx="2525753" cy="120032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If the item has been successfully submitted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918E3C-BD4D-D2E5-B951-5062C9100219}"/>
              </a:ext>
            </a:extLst>
          </p:cNvPr>
          <p:cNvSpPr/>
          <p:nvPr/>
        </p:nvSpPr>
        <p:spPr>
          <a:xfrm>
            <a:off x="9464528" y="4394043"/>
            <a:ext cx="1529508" cy="151459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9211F-D138-E296-C7C6-BD2ACDC650E4}"/>
              </a:ext>
            </a:extLst>
          </p:cNvPr>
          <p:cNvCxnSpPr>
            <a:cxnSpLocks/>
          </p:cNvCxnSpPr>
          <p:nvPr/>
        </p:nvCxnSpPr>
        <p:spPr>
          <a:xfrm>
            <a:off x="10220670" y="3465686"/>
            <a:ext cx="13010" cy="87723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7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294E7-BDB5-7C8D-59E6-35720548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8DE710-03DE-0221-F9B7-F650CF6A7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8" y="534390"/>
            <a:ext cx="10099439" cy="559822"/>
          </a:xfrm>
        </p:spPr>
        <p:txBody>
          <a:bodyPr>
            <a:noAutofit/>
          </a:bodyPr>
          <a:lstStyle/>
          <a:p>
            <a:r>
              <a:rPr lang="en-US" sz="4400">
                <a:latin typeface="Calibri"/>
                <a:ea typeface="Calibri"/>
                <a:cs typeface="Calibri"/>
              </a:rPr>
              <a:t>Your To Do List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0761C-39EB-20BE-CF2B-E63130DBD922}"/>
              </a:ext>
            </a:extLst>
          </p:cNvPr>
          <p:cNvSpPr txBox="1"/>
          <p:nvPr/>
        </p:nvSpPr>
        <p:spPr>
          <a:xfrm>
            <a:off x="397884" y="1287353"/>
            <a:ext cx="11052067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8C1CB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All tasks must be complete by July 31st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18C1CB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Processing times may result in tasks not being present.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Check back regularly for updates.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6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42116A-4EC1-749F-8E95-F5596D980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2" y="3658827"/>
            <a:ext cx="11341569" cy="23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AA91115-4FA0-AD4F-AFC3-061E3610D0BC}"/>
              </a:ext>
            </a:extLst>
          </p:cNvPr>
          <p:cNvGraphicFramePr>
            <a:graphicFrameLocks noGrp="1"/>
          </p:cNvGraphicFramePr>
          <p:nvPr/>
        </p:nvGraphicFramePr>
        <p:xfrm>
          <a:off x="544124" y="1747783"/>
          <a:ext cx="11169639" cy="4680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23213">
                  <a:extLst>
                    <a:ext uri="{9D8B030D-6E8A-4147-A177-3AD203B41FA5}">
                      <a16:colId xmlns:a16="http://schemas.microsoft.com/office/drawing/2014/main" val="713202884"/>
                    </a:ext>
                  </a:extLst>
                </a:gridCol>
                <a:gridCol w="3723213">
                  <a:extLst>
                    <a:ext uri="{9D8B030D-6E8A-4147-A177-3AD203B41FA5}">
                      <a16:colId xmlns:a16="http://schemas.microsoft.com/office/drawing/2014/main" val="1756177631"/>
                    </a:ext>
                  </a:extLst>
                </a:gridCol>
                <a:gridCol w="3723213">
                  <a:extLst>
                    <a:ext uri="{9D8B030D-6E8A-4147-A177-3AD203B41FA5}">
                      <a16:colId xmlns:a16="http://schemas.microsoft.com/office/drawing/2014/main" val="1885582703"/>
                    </a:ext>
                  </a:extLst>
                </a:gridCol>
              </a:tblGrid>
              <a:tr h="337780"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Action from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54792"/>
                  </a:ext>
                </a:extLst>
              </a:tr>
              <a:tr h="623593">
                <a:tc>
                  <a:txBody>
                    <a:bodyPr/>
                    <a:lstStyle/>
                    <a:p>
                      <a:r>
                        <a:rPr lang="en-US"/>
                        <a:t>Initiated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must be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Follow instructions in task details to submit item 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28189"/>
                  </a:ext>
                </a:extLst>
              </a:tr>
              <a:tr h="588949">
                <a:tc>
                  <a:txBody>
                    <a:bodyPr/>
                    <a:lstStyle/>
                    <a:p>
                      <a:r>
                        <a:rPr lang="en-US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is submitted and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Check email and </a:t>
                      </a:r>
                      <a:r>
                        <a:rPr lang="en-US" err="1"/>
                        <a:t>ctcLink</a:t>
                      </a:r>
                      <a:r>
                        <a:rPr lang="en-US"/>
                        <a:t> for status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315968"/>
                  </a:ext>
                </a:extLst>
              </a:tr>
              <a:tr h="1177901">
                <a:tc>
                  <a:txBody>
                    <a:bodyPr/>
                    <a:lstStyle/>
                    <a:p>
                      <a:r>
                        <a:rPr lang="en-US"/>
                        <a:t>Returned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must be resubmitted due to incomplete, error, etc.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Follow instructions to resubmit item with corrections made. Contact financial aid if you are not sure what correction is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29773"/>
                  </a:ext>
                </a:extLst>
              </a:tr>
              <a:tr h="588949">
                <a:tc>
                  <a:txBody>
                    <a:bodyPr/>
                    <a:lstStyle/>
                    <a:p>
                      <a:r>
                        <a:rPr lang="en-US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is submitted and processed to student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Check email for Financial Aid processing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17145"/>
                  </a:ext>
                </a:extLst>
              </a:tr>
              <a:tr h="337780">
                <a:tc>
                  <a:txBody>
                    <a:bodyPr/>
                    <a:lstStyle/>
                    <a:p>
                      <a:r>
                        <a:rPr lang="en-US"/>
                        <a:t>Cancelled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is no longer needed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 action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38645"/>
                  </a:ext>
                </a:extLst>
              </a:tr>
              <a:tr h="840120">
                <a:tc>
                  <a:txBody>
                    <a:bodyPr/>
                    <a:lstStyle/>
                    <a:p>
                      <a:r>
                        <a:rPr lang="en-US"/>
                        <a:t>Waived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has been waived, information is updated or no longer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 action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329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4C4320-9292-D109-5D78-4A6A6903272B}"/>
              </a:ext>
            </a:extLst>
          </p:cNvPr>
          <p:cNvSpPr txBox="1"/>
          <p:nvPr/>
        </p:nvSpPr>
        <p:spPr>
          <a:xfrm>
            <a:off x="2303895" y="171970"/>
            <a:ext cx="7230970" cy="1692771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Verdana"/>
                <a:ea typeface="+mn-lt"/>
                <a:cs typeface="+mn-lt"/>
              </a:rPr>
              <a:t>How do I know if my task has been completed?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9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Status: </a:t>
            </a: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If the item has been successfully submitted</a:t>
            </a:r>
            <a:endParaRPr kumimoji="0" lang="en-US" sz="2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62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454A1-0328-8760-235B-C04E6F924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D2824-EC8F-B1C3-39D4-B4193A132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+mn-lt"/>
                <a:cs typeface="Calibri"/>
              </a:rPr>
              <a:t>Accessing </a:t>
            </a:r>
            <a:r>
              <a:rPr lang="en-US" sz="4400" err="1">
                <a:latin typeface="+mn-lt"/>
                <a:cs typeface="Calibri"/>
              </a:rPr>
              <a:t>CtcLink</a:t>
            </a:r>
            <a:r>
              <a:rPr lang="en-US" sz="4400">
                <a:latin typeface="+mn-lt"/>
                <a:cs typeface="Calibri"/>
              </a:rPr>
              <a:t> </a:t>
            </a:r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EA56987-E032-89D2-8585-3D0FD2529785}"/>
              </a:ext>
            </a:extLst>
          </p:cNvPr>
          <p:cNvSpPr txBox="1">
            <a:spLocks/>
          </p:cNvSpPr>
          <p:nvPr/>
        </p:nvSpPr>
        <p:spPr>
          <a:xfrm>
            <a:off x="817175" y="814301"/>
            <a:ext cx="8961119" cy="4849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8C1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“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8C1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top menu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 descr="A computer monitor with a black screen&#10;&#10;AI-generated content may be incorrect.">
            <a:extLst>
              <a:ext uri="{FF2B5EF4-FFF2-40B4-BE49-F238E27FC236}">
                <a16:creationId xmlns:a16="http://schemas.microsoft.com/office/drawing/2014/main" id="{D3FF9024-C27F-C29B-F469-0F9F15516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" y="2908677"/>
            <a:ext cx="11602094" cy="8079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3F31B-D23F-49D9-216A-52D2EE5EA9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t="10577" r="500" b="3543"/>
          <a:stretch/>
        </p:blipFill>
        <p:spPr>
          <a:xfrm>
            <a:off x="691616" y="3238995"/>
            <a:ext cx="10808768" cy="586021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795A66E-FF3A-0C4D-0DA5-D4BDF80345CD}"/>
              </a:ext>
            </a:extLst>
          </p:cNvPr>
          <p:cNvSpPr/>
          <p:nvPr/>
        </p:nvSpPr>
        <p:spPr>
          <a:xfrm rot="5400000">
            <a:off x="5254434" y="1902692"/>
            <a:ext cx="1205625" cy="1381110"/>
          </a:xfrm>
          <a:prstGeom prst="rightArrow">
            <a:avLst/>
          </a:prstGeom>
          <a:solidFill>
            <a:srgbClr val="18C1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C1C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61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CCF59-9116-A131-1588-9AE3ECC9A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A23CC1-0E3A-BE46-1A68-37C0F31A4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+mn-lt"/>
                <a:cs typeface="Calibri"/>
              </a:rPr>
              <a:t>Accessing </a:t>
            </a:r>
            <a:r>
              <a:rPr lang="en-US" sz="4400" err="1">
                <a:latin typeface="+mn-lt"/>
                <a:cs typeface="Calibri"/>
              </a:rPr>
              <a:t>CtcLink</a:t>
            </a:r>
            <a:r>
              <a:rPr lang="en-US" sz="4400">
                <a:latin typeface="+mn-lt"/>
                <a:cs typeface="Calibri"/>
              </a:rPr>
              <a:t> </a:t>
            </a:r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DF1C54E-C23D-BCAE-344B-9C863BE2D189}"/>
              </a:ext>
            </a:extLst>
          </p:cNvPr>
          <p:cNvSpPr txBox="1">
            <a:spLocks/>
          </p:cNvSpPr>
          <p:nvPr/>
        </p:nvSpPr>
        <p:spPr>
          <a:xfrm>
            <a:off x="816734" y="2309272"/>
            <a:ext cx="3674350" cy="3354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8C1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4: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ctcLink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icon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 descr="A computer monitor with a black screen&#10;&#10;AI-generated content may be incorrect.">
            <a:extLst>
              <a:ext uri="{FF2B5EF4-FFF2-40B4-BE49-F238E27FC236}">
                <a16:creationId xmlns:a16="http://schemas.microsoft.com/office/drawing/2014/main" id="{3C69162C-5BB3-2999-721C-F04FC68A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5" y="1269019"/>
            <a:ext cx="7374737" cy="548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0847D-2F3A-7712-ECBD-0363C08AFE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851" t="10057" r="6499" b="22269"/>
          <a:stretch/>
        </p:blipFill>
        <p:spPr>
          <a:xfrm>
            <a:off x="4765245" y="1528551"/>
            <a:ext cx="6825864" cy="393872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236CB74-2300-D875-3A57-BBEA3072CF26}"/>
              </a:ext>
            </a:extLst>
          </p:cNvPr>
          <p:cNvSpPr/>
          <p:nvPr/>
        </p:nvSpPr>
        <p:spPr>
          <a:xfrm>
            <a:off x="3840480" y="2246280"/>
            <a:ext cx="1605898" cy="1381110"/>
          </a:xfrm>
          <a:prstGeom prst="rightArrow">
            <a:avLst/>
          </a:prstGeom>
          <a:solidFill>
            <a:srgbClr val="18C1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C1C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644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4CC49-9E1A-3A97-BF76-52C94E57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B36F94-78D1-8C68-B07D-A30B0DA4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57" t="12801" r="64929" b="15200"/>
          <a:stretch/>
        </p:blipFill>
        <p:spPr>
          <a:xfrm>
            <a:off x="7271656" y="814301"/>
            <a:ext cx="4032069" cy="46018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E19F7-8256-8B2A-0188-E1C8DCD0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75" y="2721347"/>
            <a:ext cx="5278825" cy="3222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8C1CB"/>
              </a:buClr>
              <a:buNone/>
            </a:pPr>
            <a:r>
              <a:rPr lang="en-US" sz="3200">
                <a:ea typeface="Calibri"/>
                <a:cs typeface="Calibri"/>
              </a:rPr>
              <a:t>Login to </a:t>
            </a:r>
            <a:r>
              <a:rPr lang="en-US" sz="3200" err="1">
                <a:ea typeface="Calibri"/>
                <a:cs typeface="Calibri"/>
              </a:rPr>
              <a:t>ctcLink</a:t>
            </a:r>
            <a:r>
              <a:rPr lang="en-US" sz="3200">
                <a:ea typeface="Calibri"/>
                <a:cs typeface="Calibri"/>
              </a:rPr>
              <a:t> account and go to your student homepage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7782B7-546C-CD2E-C4A6-0D6AD57B3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+mn-lt"/>
                <a:cs typeface="Calibri"/>
              </a:rPr>
              <a:t>Accessing </a:t>
            </a:r>
            <a:r>
              <a:rPr lang="en-US" sz="4400" err="1">
                <a:latin typeface="+mn-lt"/>
                <a:cs typeface="Calibri"/>
              </a:rPr>
              <a:t>CtcLink</a:t>
            </a:r>
            <a:r>
              <a:rPr lang="en-US" sz="4400">
                <a:latin typeface="+mn-lt"/>
                <a:cs typeface="Calibri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08EFCB-0C3D-D5A0-27A9-44BCAB53ABFF}"/>
              </a:ext>
            </a:extLst>
          </p:cNvPr>
          <p:cNvSpPr/>
          <p:nvPr/>
        </p:nvSpPr>
        <p:spPr>
          <a:xfrm>
            <a:off x="6468707" y="3042181"/>
            <a:ext cx="1605898" cy="1381110"/>
          </a:xfrm>
          <a:prstGeom prst="rightArrow">
            <a:avLst/>
          </a:prstGeom>
          <a:solidFill>
            <a:srgbClr val="18C1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C1C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05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FB31A-C2A2-CCA1-588D-1F2F0C9ED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B53958-7BDF-3842-7A47-F8BF523F0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Accessing </a:t>
            </a:r>
            <a:r>
              <a:rPr lang="en-US" sz="4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CtcLink</a:t>
            </a:r>
            <a:r>
              <a:rPr lang="en-US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FCB3399-1072-5EAD-6684-5DAED947EA5F}"/>
              </a:ext>
            </a:extLst>
          </p:cNvPr>
          <p:cNvSpPr txBox="1">
            <a:spLocks/>
          </p:cNvSpPr>
          <p:nvPr/>
        </p:nvSpPr>
        <p:spPr>
          <a:xfrm>
            <a:off x="804034" y="814301"/>
            <a:ext cx="3750550" cy="4849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omputer monitor with a black screen&#10;&#10;AI-generated content may be incorrect.">
            <a:extLst>
              <a:ext uri="{FF2B5EF4-FFF2-40B4-BE49-F238E27FC236}">
                <a16:creationId xmlns:a16="http://schemas.microsoft.com/office/drawing/2014/main" id="{5828BFC8-9F37-807A-E59E-0EE33095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5" y="1269019"/>
            <a:ext cx="7374737" cy="5485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BFE100-3D48-8CF3-B4CF-F11B2D22F1CB}"/>
              </a:ext>
            </a:extLst>
          </p:cNvPr>
          <p:cNvSpPr/>
          <p:nvPr/>
        </p:nvSpPr>
        <p:spPr>
          <a:xfrm>
            <a:off x="4800600" y="1562100"/>
            <a:ext cx="6781800" cy="37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group of white rectangular logos&#10;&#10;Description automatically generated">
            <a:extLst>
              <a:ext uri="{FF2B5EF4-FFF2-40B4-BE49-F238E27FC236}">
                <a16:creationId xmlns:a16="http://schemas.microsoft.com/office/drawing/2014/main" id="{FC7DD21E-3E7F-775F-31F8-3C2A5E75AD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2703"/>
          <a:stretch/>
        </p:blipFill>
        <p:spPr>
          <a:xfrm>
            <a:off x="5784136" y="1602251"/>
            <a:ext cx="5131088" cy="2880413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3E44C81-1111-05D4-3D31-5FA78D67A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75" y="2734047"/>
            <a:ext cx="5278825" cy="3209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8C1CB"/>
              </a:buClr>
              <a:buNone/>
            </a:pPr>
            <a:r>
              <a:rPr lang="en-US" sz="3600">
                <a:ea typeface="Calibri"/>
                <a:cs typeface="Calibri"/>
              </a:rPr>
              <a:t>Select your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>
                <a:solidFill>
                  <a:srgbClr val="18C1CB"/>
                </a:solidFill>
                <a:ea typeface="Calibri"/>
                <a:cs typeface="Calibri"/>
              </a:rPr>
              <a:t>college</a:t>
            </a:r>
            <a:endParaRPr lang="en-US" sz="360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97E8C67-69E4-25DB-F877-B500D474980A}"/>
              </a:ext>
            </a:extLst>
          </p:cNvPr>
          <p:cNvSpPr/>
          <p:nvPr/>
        </p:nvSpPr>
        <p:spPr>
          <a:xfrm>
            <a:off x="3563462" y="2738445"/>
            <a:ext cx="1605898" cy="1381110"/>
          </a:xfrm>
          <a:prstGeom prst="rightArrow">
            <a:avLst/>
          </a:prstGeom>
          <a:solidFill>
            <a:srgbClr val="18C1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C1C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4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070C4-3C52-17E7-34E9-C30C94417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6A80C4-798C-7340-66BE-7DB764D23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Accessing </a:t>
            </a:r>
            <a:r>
              <a:rPr lang="en-US" sz="4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CtcLink</a:t>
            </a:r>
            <a:r>
              <a:rPr lang="en-US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omputer monitor with a black screen&#10;&#10;AI-generated content may be incorrect.">
            <a:extLst>
              <a:ext uri="{FF2B5EF4-FFF2-40B4-BE49-F238E27FC236}">
                <a16:creationId xmlns:a16="http://schemas.microsoft.com/office/drawing/2014/main" id="{69B3CF02-87C4-E32B-F64B-6B97E8C30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5" y="1269019"/>
            <a:ext cx="7374737" cy="5485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A1B6E-E927-E101-754D-A0EDF9FE30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468" t="14301" r="75578" b="56670"/>
          <a:stretch/>
        </p:blipFill>
        <p:spPr>
          <a:xfrm>
            <a:off x="4667793" y="1445796"/>
            <a:ext cx="6975567" cy="396640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0D7159E-4E43-2DD0-6174-EB859B91CB0C}"/>
              </a:ext>
            </a:extLst>
          </p:cNvPr>
          <p:cNvSpPr/>
          <p:nvPr/>
        </p:nvSpPr>
        <p:spPr>
          <a:xfrm>
            <a:off x="3528775" y="4011604"/>
            <a:ext cx="1605898" cy="1381110"/>
          </a:xfrm>
          <a:prstGeom prst="rightArrow">
            <a:avLst/>
          </a:prstGeom>
          <a:solidFill>
            <a:srgbClr val="18C1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C1C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F15B545-7592-B885-65D2-923BD09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75" y="2645147"/>
            <a:ext cx="5278825" cy="32984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8C1CB"/>
              </a:buClr>
              <a:buNone/>
            </a:pPr>
            <a:r>
              <a:rPr lang="en-US" sz="3200">
                <a:ea typeface="Calibri"/>
                <a:cs typeface="Calibri"/>
              </a:rPr>
              <a:t>Select </a:t>
            </a:r>
            <a:r>
              <a:rPr lang="en-US" sz="3200" b="1">
                <a:solidFill>
                  <a:srgbClr val="18C1CB"/>
                </a:solidFill>
                <a:ea typeface="Calibri"/>
                <a:cs typeface="Calibri"/>
              </a:rPr>
              <a:t>“Student </a:t>
            </a:r>
            <a:endParaRPr lang="en-US" sz="32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18C1CB"/>
                </a:solidFill>
                <a:ea typeface="Calibri"/>
                <a:cs typeface="Calibri"/>
              </a:rPr>
              <a:t>Homepage”</a:t>
            </a:r>
            <a:endParaRPr lang="en-US" sz="320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759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7953-1D6B-A7E6-D71F-356636DE1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1F47BD-F63D-22AC-1F57-D1095FB91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+mn-lt"/>
                <a:cs typeface="Calibri"/>
              </a:rPr>
              <a:t>Accessing </a:t>
            </a:r>
            <a:r>
              <a:rPr lang="en-US" sz="4400" err="1">
                <a:latin typeface="+mn-lt"/>
                <a:cs typeface="Calibri"/>
              </a:rPr>
              <a:t>CtcLink</a:t>
            </a:r>
            <a:r>
              <a:rPr lang="en-US" sz="4400">
                <a:latin typeface="+mn-lt"/>
                <a:cs typeface="Calibri"/>
              </a:rPr>
              <a:t> </a:t>
            </a:r>
            <a:endParaRPr lang="en-US">
              <a:latin typeface="+mn-lt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104609E-BD30-EB5D-1430-9EAF33F269AA}"/>
              </a:ext>
            </a:extLst>
          </p:cNvPr>
          <p:cNvSpPr txBox="1">
            <a:spLocks/>
          </p:cNvSpPr>
          <p:nvPr/>
        </p:nvSpPr>
        <p:spPr>
          <a:xfrm>
            <a:off x="804034" y="814301"/>
            <a:ext cx="3750550" cy="4849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omputer monitor with a black screen&#10;&#10;AI-generated content may be incorrect.">
            <a:extLst>
              <a:ext uri="{FF2B5EF4-FFF2-40B4-BE49-F238E27FC236}">
                <a16:creationId xmlns:a16="http://schemas.microsoft.com/office/drawing/2014/main" id="{BCF9FB4F-5DC5-4366-AD04-8DBA2349A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5" y="1269019"/>
            <a:ext cx="7374737" cy="5485315"/>
          </a:xfrm>
          <a:prstGeom prst="rect">
            <a:avLst/>
          </a:prstGeom>
        </p:spPr>
      </p:pic>
      <p:pic>
        <p:nvPicPr>
          <p:cNvPr id="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6ECA3B6-B724-85A9-F9FB-95B942127A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3" t="1175" r="12215" b="26479"/>
          <a:stretch/>
        </p:blipFill>
        <p:spPr>
          <a:xfrm>
            <a:off x="4745829" y="1552234"/>
            <a:ext cx="6871405" cy="386449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3E19CA-BA4A-CF92-49BE-214A71615F26}"/>
              </a:ext>
            </a:extLst>
          </p:cNvPr>
          <p:cNvSpPr/>
          <p:nvPr/>
        </p:nvSpPr>
        <p:spPr>
          <a:xfrm>
            <a:off x="4554584" y="1692189"/>
            <a:ext cx="2077964" cy="1686761"/>
          </a:xfrm>
          <a:prstGeom prst="rightArrow">
            <a:avLst/>
          </a:prstGeom>
          <a:solidFill>
            <a:srgbClr val="18C1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C1C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8E19B5-AE24-74CD-6667-50ECD0EDF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04" y="3124118"/>
            <a:ext cx="5287896" cy="2819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8C1CB"/>
              </a:buClr>
              <a:buNone/>
            </a:pPr>
            <a:r>
              <a:rPr lang="en-US" sz="3600">
                <a:ea typeface="Calibri"/>
                <a:cs typeface="Calibri"/>
              </a:rPr>
              <a:t>Select </a:t>
            </a:r>
            <a:r>
              <a:rPr lang="en-US" sz="3600" b="1">
                <a:solidFill>
                  <a:srgbClr val="18C1CB"/>
                </a:solidFill>
                <a:ea typeface="Calibri"/>
                <a:cs typeface="Calibri"/>
              </a:rPr>
              <a:t>“Tasks”</a:t>
            </a:r>
          </a:p>
        </p:txBody>
      </p:sp>
    </p:spTree>
    <p:extLst>
      <p:ext uri="{BB962C8B-B14F-4D97-AF65-F5344CB8AC3E}">
        <p14:creationId xmlns:p14="http://schemas.microsoft.com/office/powerpoint/2010/main" val="714788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AC9CC-E192-3E80-6CFC-B1D38846F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ABAFB9-F7FA-F25B-5005-2B7D781C5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8" y="534390"/>
            <a:ext cx="10099439" cy="559822"/>
          </a:xfrm>
        </p:spPr>
        <p:txBody>
          <a:bodyPr>
            <a:noAutofit/>
          </a:bodyPr>
          <a:lstStyle/>
          <a:p>
            <a:r>
              <a:rPr lang="en-US" sz="4400">
                <a:latin typeface="Calibri"/>
                <a:ea typeface="Calibri"/>
                <a:cs typeface="Calibri"/>
              </a:rPr>
              <a:t>Your To Do List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7BD842-0BB6-5C7A-B274-FDF0D018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/>
          </a:p>
          <a:p>
            <a:pPr>
              <a:buNone/>
            </a:pPr>
            <a:endParaRPr lang="en-US" sz="4400"/>
          </a:p>
          <a:p>
            <a:pPr>
              <a:buNone/>
            </a:pPr>
            <a:endParaRPr lang="en-US" sz="4400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A3F98C-71D4-EF44-501F-519E9C946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2" y="3658827"/>
            <a:ext cx="11341569" cy="2372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F45DB-6E26-16EA-054B-7DD0393FC36B}"/>
              </a:ext>
            </a:extLst>
          </p:cNvPr>
          <p:cNvSpPr txBox="1"/>
          <p:nvPr/>
        </p:nvSpPr>
        <p:spPr>
          <a:xfrm>
            <a:off x="366993" y="1287353"/>
            <a:ext cx="110829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take you to the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 List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page, select a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to view its details.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9A96A0-38CD-A686-7E8A-229BE68B9354}"/>
              </a:ext>
            </a:extLst>
          </p:cNvPr>
          <p:cNvSpPr/>
          <p:nvPr/>
        </p:nvSpPr>
        <p:spPr>
          <a:xfrm>
            <a:off x="396248" y="4687626"/>
            <a:ext cx="11053703" cy="3668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9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DD169-45D7-4F39-733F-E6D08D119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A00680-D41D-3FE7-1441-368629B7F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8" y="534390"/>
            <a:ext cx="10099439" cy="559822"/>
          </a:xfrm>
        </p:spPr>
        <p:txBody>
          <a:bodyPr>
            <a:noAutofit/>
          </a:bodyPr>
          <a:lstStyle/>
          <a:p>
            <a:r>
              <a:rPr lang="en-US" sz="4400">
                <a:latin typeface="Calibri"/>
                <a:ea typeface="Calibri"/>
                <a:cs typeface="Calibri"/>
              </a:rPr>
              <a:t>Your To Do List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5EB643-E818-0B92-A85D-3D3B1066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/>
          </a:p>
          <a:p>
            <a:pPr>
              <a:buNone/>
            </a:pPr>
            <a:endParaRPr lang="en-US" sz="4400"/>
          </a:p>
          <a:p>
            <a:pPr>
              <a:buNone/>
            </a:pPr>
            <a:endParaRPr lang="en-US" sz="4400">
              <a:highlight>
                <a:srgbClr val="FFFF00"/>
              </a:highlight>
              <a:ea typeface="+mn-lt"/>
              <a:cs typeface="+mn-lt"/>
            </a:endParaRP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5721AD-8C97-116E-3907-AA34EC9A9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2" y="3658827"/>
            <a:ext cx="11341569" cy="2372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8EA6E-9815-728E-6333-FB986694E0B3}"/>
              </a:ext>
            </a:extLst>
          </p:cNvPr>
          <p:cNvSpPr txBox="1"/>
          <p:nvPr/>
        </p:nvSpPr>
        <p:spPr>
          <a:xfrm>
            <a:off x="366993" y="1287353"/>
            <a:ext cx="110829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take you to the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 List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page, select a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to view its details.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76EAD6-167A-6E77-61F5-C41BEB6D31B0}"/>
              </a:ext>
            </a:extLst>
          </p:cNvPr>
          <p:cNvSpPr/>
          <p:nvPr/>
        </p:nvSpPr>
        <p:spPr>
          <a:xfrm>
            <a:off x="396248" y="4687626"/>
            <a:ext cx="11053703" cy="3668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C0BAC-58B8-CB39-FBF1-C8745C04C358}"/>
              </a:ext>
            </a:extLst>
          </p:cNvPr>
          <p:cNvSpPr/>
          <p:nvPr/>
        </p:nvSpPr>
        <p:spPr>
          <a:xfrm>
            <a:off x="366993" y="4449799"/>
            <a:ext cx="4261556" cy="151459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94619-26A9-6B73-B5C0-C25F6A809376}"/>
              </a:ext>
            </a:extLst>
          </p:cNvPr>
          <p:cNvSpPr txBox="1"/>
          <p:nvPr/>
        </p:nvSpPr>
        <p:spPr>
          <a:xfrm>
            <a:off x="329822" y="2540325"/>
            <a:ext cx="4298728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Task Column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Calibri"/>
              </a:rPr>
              <a:t>Lists name of each "To-Do" item to complete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872A82-D044-0733-CE90-A743ED7CA0AB}"/>
              </a:ext>
            </a:extLst>
          </p:cNvPr>
          <p:cNvCxnSpPr>
            <a:cxnSpLocks/>
          </p:cNvCxnSpPr>
          <p:nvPr/>
        </p:nvCxnSpPr>
        <p:spPr>
          <a:xfrm>
            <a:off x="2269852" y="3241917"/>
            <a:ext cx="0" cy="1180004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21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1266</Words>
  <Application>Microsoft Office PowerPoint</Application>
  <PresentationFormat>Widescreen</PresentationFormat>
  <Paragraphs>208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Verdana</vt:lpstr>
      <vt:lpstr>office theme</vt:lpstr>
      <vt:lpstr>Accessing Your To-Do Tasks in CtcLink </vt:lpstr>
      <vt:lpstr>Accessing CtcLink </vt:lpstr>
      <vt:lpstr>Accessing CtcLink </vt:lpstr>
      <vt:lpstr>Accessing CtcLink </vt:lpstr>
      <vt:lpstr>Accessing CtcLink </vt:lpstr>
      <vt:lpstr>Accessing CtcLink </vt:lpstr>
      <vt:lpstr>Accessing CtcLink </vt:lpstr>
      <vt:lpstr>Your To Do List Page</vt:lpstr>
      <vt:lpstr>Your To Do List Page</vt:lpstr>
      <vt:lpstr>Your To Do List Page</vt:lpstr>
      <vt:lpstr>Your To Do List Page</vt:lpstr>
      <vt:lpstr>Your To Do List Page</vt:lpstr>
      <vt:lpstr>Your To Do List 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Andrew Svec</cp:lastModifiedBy>
  <cp:revision>8</cp:revision>
  <dcterms:created xsi:type="dcterms:W3CDTF">2013-07-15T20:26:40Z</dcterms:created>
  <dcterms:modified xsi:type="dcterms:W3CDTF">2025-06-30T19:54:34Z</dcterms:modified>
</cp:coreProperties>
</file>