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AD_143653A4.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9" r:id="rId5"/>
  </p:sldMasterIdLst>
  <p:notesMasterIdLst>
    <p:notesMasterId r:id="rId37"/>
  </p:notesMasterIdLst>
  <p:sldIdLst>
    <p:sldId id="256" r:id="rId6"/>
    <p:sldId id="448" r:id="rId7"/>
    <p:sldId id="449" r:id="rId8"/>
    <p:sldId id="450" r:id="rId9"/>
    <p:sldId id="456" r:id="rId10"/>
    <p:sldId id="459" r:id="rId11"/>
    <p:sldId id="457" r:id="rId12"/>
    <p:sldId id="458" r:id="rId13"/>
    <p:sldId id="462" r:id="rId14"/>
    <p:sldId id="463" r:id="rId15"/>
    <p:sldId id="464" r:id="rId16"/>
    <p:sldId id="468" r:id="rId17"/>
    <p:sldId id="446" r:id="rId18"/>
    <p:sldId id="447" r:id="rId19"/>
    <p:sldId id="445" r:id="rId20"/>
    <p:sldId id="429" r:id="rId21"/>
    <p:sldId id="469" r:id="rId22"/>
    <p:sldId id="470" r:id="rId23"/>
    <p:sldId id="471" r:id="rId24"/>
    <p:sldId id="472" r:id="rId25"/>
    <p:sldId id="473" r:id="rId26"/>
    <p:sldId id="474" r:id="rId27"/>
    <p:sldId id="452" r:id="rId28"/>
    <p:sldId id="461" r:id="rId29"/>
    <p:sldId id="453" r:id="rId30"/>
    <p:sldId id="475" r:id="rId31"/>
    <p:sldId id="466" r:id="rId32"/>
    <p:sldId id="465" r:id="rId33"/>
    <p:sldId id="467" r:id="rId34"/>
    <p:sldId id="451" r:id="rId35"/>
    <p:sldId id="476"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A9871D-19AB-36CC-C842-DBCB4178788C}" name="Phillips, Earnest" initials="EP" userId="S::Earnest.Phillips@seattlecolleges.edu::b9c65701-ac24-4235-be7a-7d4ce2c80d52" providerId="AD"/>
  <p188:author id="{24E25474-CF7B-A09B-4D70-35FB3C4C89E5}" name="Solemsaas, Rachel" initials="SR" userId="S::rachel.solemsaas@seattlecolleges.edu::30889143-7e55-406d-8f26-c188ba6e567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0D7C7-5A32-46C0-ECCC-AC01991F7C14}" v="149" dt="2025-02-10T22:13:52.979"/>
    <p1510:client id="{5CE7A71D-8013-4F1B-A8D6-67B7596B986D}" v="1367" dt="2025-02-10T22:26:18.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Budget%20Reports/FY%2025/Functional%20Expenses.YOY.12.12.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cedu.sharepoint.com/sites/SCFinanceOperations-BudgetTeam/Shared%20Documents/Budget%20Team/Budget%20Reports/FY%2025/Functional%20Expenses.YOY.12.12.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enrollment!A2</c:f>
              <c:strCache>
                <c:ptCount val="1"/>
                <c:pt idx="0">
                  <c:v>FTEs</c:v>
                </c:pt>
              </c:strCache>
            </c:strRef>
          </c:tx>
          <c:spPr>
            <a:ln w="28575" cap="rnd">
              <a:solidFill>
                <a:schemeClr val="accent1"/>
              </a:solidFill>
              <a:round/>
            </a:ln>
            <a:effectLst/>
          </c:spPr>
          <c:marker>
            <c:symbol val="none"/>
          </c:marker>
          <c:cat>
            <c:strRef>
              <c:f>enrollment!$B$1:$I$1</c:f>
              <c:strCache>
                <c:ptCount val="8"/>
                <c:pt idx="0">
                  <c:v>2014</c:v>
                </c:pt>
                <c:pt idx="1">
                  <c:v>2018</c:v>
                </c:pt>
                <c:pt idx="2">
                  <c:v>2019</c:v>
                </c:pt>
                <c:pt idx="3">
                  <c:v>2020</c:v>
                </c:pt>
                <c:pt idx="4">
                  <c:v>2021**</c:v>
                </c:pt>
                <c:pt idx="5">
                  <c:v>2022</c:v>
                </c:pt>
                <c:pt idx="6">
                  <c:v>2023</c:v>
                </c:pt>
                <c:pt idx="7">
                  <c:v>2024 - Unaudited</c:v>
                </c:pt>
              </c:strCache>
            </c:strRef>
          </c:cat>
          <c:val>
            <c:numRef>
              <c:f>enrollment!$B$2:$I$2</c:f>
              <c:numCache>
                <c:formatCode>_(* #,##0_);_(* \(#,##0\);_(* "-"??_);_(@_)</c:formatCode>
                <c:ptCount val="8"/>
                <c:pt idx="0">
                  <c:v>19263</c:v>
                </c:pt>
                <c:pt idx="1">
                  <c:v>17599</c:v>
                </c:pt>
                <c:pt idx="2">
                  <c:v>16545</c:v>
                </c:pt>
                <c:pt idx="3">
                  <c:v>15525</c:v>
                </c:pt>
                <c:pt idx="4">
                  <c:v>13511</c:v>
                </c:pt>
                <c:pt idx="5">
                  <c:v>12075</c:v>
                </c:pt>
                <c:pt idx="6">
                  <c:v>12442</c:v>
                </c:pt>
                <c:pt idx="7">
                  <c:v>13452</c:v>
                </c:pt>
              </c:numCache>
            </c:numRef>
          </c:val>
          <c:smooth val="0"/>
          <c:extLst>
            <c:ext xmlns:c16="http://schemas.microsoft.com/office/drawing/2014/chart" uri="{C3380CC4-5D6E-409C-BE32-E72D297353CC}">
              <c16:uniqueId val="{00000000-72F8-407A-A68A-85575843A2BF}"/>
            </c:ext>
          </c:extLst>
        </c:ser>
        <c:dLbls>
          <c:showLegendKey val="0"/>
          <c:showVal val="0"/>
          <c:showCatName val="0"/>
          <c:showSerName val="0"/>
          <c:showPercent val="0"/>
          <c:showBubbleSize val="0"/>
        </c:dLbls>
        <c:smooth val="0"/>
        <c:axId val="1190074887"/>
        <c:axId val="1835087879"/>
      </c:lineChart>
      <c:catAx>
        <c:axId val="119007488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Field1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5087879"/>
        <c:crosses val="autoZero"/>
        <c:auto val="1"/>
        <c:lblAlgn val="ctr"/>
        <c:lblOffset val="100"/>
        <c:noMultiLvlLbl val="0"/>
      </c:catAx>
      <c:valAx>
        <c:axId val="1835087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0074887"/>
        <c:crosses val="autoZero"/>
        <c:crossBetween val="midCat"/>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'Headcounts'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enrollment!A6</c:f>
              <c:strCache>
                <c:ptCount val="1"/>
                <c:pt idx="0">
                  <c:v>Headcounts</c:v>
                </c:pt>
              </c:strCache>
            </c:strRef>
          </c:tx>
          <c:spPr>
            <a:ln w="28575" cap="rnd">
              <a:solidFill>
                <a:schemeClr val="accent1"/>
              </a:solidFill>
              <a:round/>
            </a:ln>
            <a:effectLst/>
          </c:spPr>
          <c:marker>
            <c:symbol val="none"/>
          </c:marker>
          <c:cat>
            <c:strRef>
              <c:f>enrollment!$B$5:$I$5</c:f>
              <c:strCache>
                <c:ptCount val="8"/>
                <c:pt idx="0">
                  <c:v>2014</c:v>
                </c:pt>
                <c:pt idx="1">
                  <c:v>2018</c:v>
                </c:pt>
                <c:pt idx="2">
                  <c:v>2019</c:v>
                </c:pt>
                <c:pt idx="3">
                  <c:v>2020</c:v>
                </c:pt>
                <c:pt idx="4">
                  <c:v>2021**</c:v>
                </c:pt>
                <c:pt idx="5">
                  <c:v>2022</c:v>
                </c:pt>
                <c:pt idx="6">
                  <c:v>2023</c:v>
                </c:pt>
                <c:pt idx="7">
                  <c:v>2024 - Unaudited</c:v>
                </c:pt>
              </c:strCache>
            </c:strRef>
          </c:cat>
          <c:val>
            <c:numRef>
              <c:f>enrollment!$B$6:$I$6</c:f>
              <c:numCache>
                <c:formatCode>_(* #,##0_);_(* \(#,##0\);_(* "-"??_);_(@_)</c:formatCode>
                <c:ptCount val="8"/>
                <c:pt idx="0">
                  <c:v>45965</c:v>
                </c:pt>
                <c:pt idx="1">
                  <c:v>44824</c:v>
                </c:pt>
                <c:pt idx="2">
                  <c:v>42805</c:v>
                </c:pt>
                <c:pt idx="3">
                  <c:v>40137</c:v>
                </c:pt>
                <c:pt idx="4">
                  <c:v>31813</c:v>
                </c:pt>
                <c:pt idx="5">
                  <c:v>28971</c:v>
                </c:pt>
                <c:pt idx="6">
                  <c:v>30763</c:v>
                </c:pt>
                <c:pt idx="7">
                  <c:v>32800</c:v>
                </c:pt>
              </c:numCache>
            </c:numRef>
          </c:val>
          <c:smooth val="0"/>
          <c:extLst>
            <c:ext xmlns:c16="http://schemas.microsoft.com/office/drawing/2014/chart" uri="{C3380CC4-5D6E-409C-BE32-E72D297353CC}">
              <c16:uniqueId val="{00000000-DF6E-4CFE-83C7-23EFCA17832A}"/>
            </c:ext>
          </c:extLst>
        </c:ser>
        <c:dLbls>
          <c:showLegendKey val="0"/>
          <c:showVal val="0"/>
          <c:showCatName val="0"/>
          <c:showSerName val="0"/>
          <c:showPercent val="0"/>
          <c:showBubbleSize val="0"/>
        </c:dLbls>
        <c:smooth val="0"/>
        <c:axId val="795543047"/>
        <c:axId val="795545095"/>
      </c:lineChart>
      <c:catAx>
        <c:axId val="7955430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Field1</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545095"/>
        <c:crosses val="autoZero"/>
        <c:auto val="1"/>
        <c:lblAlgn val="ctr"/>
        <c:lblOffset val="100"/>
        <c:noMultiLvlLbl val="0"/>
      </c:catAx>
      <c:valAx>
        <c:axId val="7955450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Headcounts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543047"/>
        <c:crosses val="autoZero"/>
        <c:crossBetween val="midCat"/>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AD_143653A4.xml><?xml version="1.0" encoding="utf-8"?>
<p188:cmLst xmlns:a="http://schemas.openxmlformats.org/drawingml/2006/main" xmlns:r="http://schemas.openxmlformats.org/officeDocument/2006/relationships" xmlns:p188="http://schemas.microsoft.com/office/powerpoint/2018/8/main">
  <p188:cm id="{F0EECA01-C39E-4849-BEFC-AB87D79B1563}" authorId="{93A9871D-19AB-36CC-C842-DBCB4178788C}" status="resolved" created="2024-10-31T00:18:38.230" complete="100000">
    <ac:deMkLst xmlns:ac="http://schemas.microsoft.com/office/drawing/2013/main/command">
      <pc:docMk xmlns:pc="http://schemas.microsoft.com/office/powerpoint/2013/main/command"/>
      <pc:sldMk xmlns:pc="http://schemas.microsoft.com/office/powerpoint/2013/main/command" cId="339104676" sldId="429"/>
      <ac:spMk id="5" creationId="{E649805C-57A3-D7E7-0E2D-31450032BB6A}"/>
    </ac:deMkLst>
    <p188:replyLst>
      <p188:reply id="{90E574E3-EBC8-44A1-B202-476D405E7081}" authorId="{24E25474-CF7B-A09B-4D70-35FB3C4C89E5}" created="2024-10-31T00:51:23.008">
        <p188:txBody>
          <a:bodyPr/>
          <a:lstStyle/>
          <a:p>
            <a:r>
              <a:rPr lang="en-US"/>
              <a:t>updating FY 25 is beyond SEM.  It also includes the OFM error and adjusting expenditure assumptions.  I belive these are different.</a:t>
            </a:r>
          </a:p>
        </p188:txBody>
      </p188:reply>
    </p188:replyLst>
    <p188:txBody>
      <a:bodyPr/>
      <a:lstStyle/>
      <a:p>
        <a:r>
          <a:rPr lang="en-US"/>
          <a:t>You can combine bullets 1 and 3. 
Move cash reserves bullet last.
Some other minor suggetstions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9D814-9F1B-4F2D-9FC8-D440018F19B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B3AE9E23-4F84-484E-AC5D-7864A4F22C08}">
      <dgm:prSet/>
      <dgm:spPr/>
      <dgm:t>
        <a:bodyPr/>
        <a:lstStyle/>
        <a:p>
          <a:r>
            <a:rPr lang="en-US"/>
            <a:t>Leadership Update</a:t>
          </a:r>
        </a:p>
      </dgm:t>
    </dgm:pt>
    <dgm:pt modelId="{DDCAEF3A-C087-4847-8403-DFECCD2FBB07}" type="parTrans" cxnId="{F2374C20-5C76-45A3-89A1-752783C70CC9}">
      <dgm:prSet/>
      <dgm:spPr/>
      <dgm:t>
        <a:bodyPr/>
        <a:lstStyle/>
        <a:p>
          <a:endParaRPr lang="en-US"/>
        </a:p>
      </dgm:t>
    </dgm:pt>
    <dgm:pt modelId="{75B54759-7205-4990-A0B3-0390C11E312A}" type="sibTrans" cxnId="{F2374C20-5C76-45A3-89A1-752783C70CC9}">
      <dgm:prSet/>
      <dgm:spPr/>
      <dgm:t>
        <a:bodyPr/>
        <a:lstStyle/>
        <a:p>
          <a:endParaRPr lang="en-US"/>
        </a:p>
      </dgm:t>
    </dgm:pt>
    <dgm:pt modelId="{A625BAE7-EA95-4C06-89E0-71C34B2D1798}">
      <dgm:prSet/>
      <dgm:spPr/>
      <dgm:t>
        <a:bodyPr/>
        <a:lstStyle/>
        <a:p>
          <a:r>
            <a:rPr lang="en-US"/>
            <a:t>Understanding the District Context</a:t>
          </a:r>
        </a:p>
      </dgm:t>
    </dgm:pt>
    <dgm:pt modelId="{6BAAA1D1-F766-4ED1-8721-133BCACC97CB}" type="parTrans" cxnId="{D657E28C-5363-4883-BD3F-86C10427524E}">
      <dgm:prSet/>
      <dgm:spPr/>
      <dgm:t>
        <a:bodyPr/>
        <a:lstStyle/>
        <a:p>
          <a:endParaRPr lang="en-US"/>
        </a:p>
      </dgm:t>
    </dgm:pt>
    <dgm:pt modelId="{78D4596C-723A-417B-B0F5-B3C692330710}" type="sibTrans" cxnId="{D657E28C-5363-4883-BD3F-86C10427524E}">
      <dgm:prSet/>
      <dgm:spPr/>
      <dgm:t>
        <a:bodyPr/>
        <a:lstStyle/>
        <a:p>
          <a:endParaRPr lang="en-US"/>
        </a:p>
      </dgm:t>
    </dgm:pt>
    <dgm:pt modelId="{860F4150-4C71-404F-AE3C-7FBD1CF2F9E9}">
      <dgm:prSet/>
      <dgm:spPr/>
      <dgm:t>
        <a:bodyPr/>
        <a:lstStyle/>
        <a:p>
          <a:r>
            <a:rPr lang="en-US"/>
            <a:t>Districtwide Budget numbers</a:t>
          </a:r>
        </a:p>
      </dgm:t>
    </dgm:pt>
    <dgm:pt modelId="{2B648B0A-FD40-46D9-A793-D52D3B4D84D2}" type="parTrans" cxnId="{CA7ECF52-DFB9-4B55-8E07-D9BE661AF9F9}">
      <dgm:prSet/>
      <dgm:spPr/>
      <dgm:t>
        <a:bodyPr/>
        <a:lstStyle/>
        <a:p>
          <a:endParaRPr lang="en-US"/>
        </a:p>
      </dgm:t>
    </dgm:pt>
    <dgm:pt modelId="{610CD159-B87A-4589-9B2D-1FFF3C5CC54A}" type="sibTrans" cxnId="{CA7ECF52-DFB9-4B55-8E07-D9BE661AF9F9}">
      <dgm:prSet/>
      <dgm:spPr/>
      <dgm:t>
        <a:bodyPr/>
        <a:lstStyle/>
        <a:p>
          <a:endParaRPr lang="en-US"/>
        </a:p>
      </dgm:t>
    </dgm:pt>
    <dgm:pt modelId="{5E0B3F67-2838-4EA1-917F-01787C9DFF23}">
      <dgm:prSet/>
      <dgm:spPr/>
      <dgm:t>
        <a:bodyPr/>
        <a:lstStyle/>
        <a:p>
          <a:r>
            <a:rPr lang="en-US"/>
            <a:t>How we will respond</a:t>
          </a:r>
        </a:p>
      </dgm:t>
    </dgm:pt>
    <dgm:pt modelId="{FAA03B7C-CA4E-4852-A41C-083CC335BE31}" type="parTrans" cxnId="{58FAA73D-6984-430E-BB7A-2596C070EA5F}">
      <dgm:prSet/>
      <dgm:spPr/>
      <dgm:t>
        <a:bodyPr/>
        <a:lstStyle/>
        <a:p>
          <a:endParaRPr lang="en-US"/>
        </a:p>
      </dgm:t>
    </dgm:pt>
    <dgm:pt modelId="{507EEB7B-7735-4BC9-A3A7-97B183F54E41}" type="sibTrans" cxnId="{58FAA73D-6984-430E-BB7A-2596C070EA5F}">
      <dgm:prSet/>
      <dgm:spPr/>
      <dgm:t>
        <a:bodyPr/>
        <a:lstStyle/>
        <a:p>
          <a:endParaRPr lang="en-US"/>
        </a:p>
      </dgm:t>
    </dgm:pt>
    <dgm:pt modelId="{5FC2900D-5617-4056-A50F-72097590AE9D}" type="pres">
      <dgm:prSet presAssocID="{E039D814-9F1B-4F2D-9FC8-D440018F19B6}" presName="outerComposite" presStyleCnt="0">
        <dgm:presLayoutVars>
          <dgm:chMax val="5"/>
          <dgm:dir/>
          <dgm:resizeHandles val="exact"/>
        </dgm:presLayoutVars>
      </dgm:prSet>
      <dgm:spPr/>
    </dgm:pt>
    <dgm:pt modelId="{423F64A5-0453-49E5-988A-C9590582A5AF}" type="pres">
      <dgm:prSet presAssocID="{E039D814-9F1B-4F2D-9FC8-D440018F19B6}" presName="dummyMaxCanvas" presStyleCnt="0">
        <dgm:presLayoutVars/>
      </dgm:prSet>
      <dgm:spPr/>
    </dgm:pt>
    <dgm:pt modelId="{6D291A50-77C8-4B2C-887C-E6FBC9A5BF35}" type="pres">
      <dgm:prSet presAssocID="{E039D814-9F1B-4F2D-9FC8-D440018F19B6}" presName="FourNodes_1" presStyleLbl="node1" presStyleIdx="0" presStyleCnt="4">
        <dgm:presLayoutVars>
          <dgm:bulletEnabled val="1"/>
        </dgm:presLayoutVars>
      </dgm:prSet>
      <dgm:spPr/>
    </dgm:pt>
    <dgm:pt modelId="{55CBB62C-9094-4AE1-8CD9-9B0E8BF829CD}" type="pres">
      <dgm:prSet presAssocID="{E039D814-9F1B-4F2D-9FC8-D440018F19B6}" presName="FourNodes_2" presStyleLbl="node1" presStyleIdx="1" presStyleCnt="4">
        <dgm:presLayoutVars>
          <dgm:bulletEnabled val="1"/>
        </dgm:presLayoutVars>
      </dgm:prSet>
      <dgm:spPr/>
    </dgm:pt>
    <dgm:pt modelId="{D24D22CC-0C35-4379-8BD7-A5525B903E29}" type="pres">
      <dgm:prSet presAssocID="{E039D814-9F1B-4F2D-9FC8-D440018F19B6}" presName="FourNodes_3" presStyleLbl="node1" presStyleIdx="2" presStyleCnt="4">
        <dgm:presLayoutVars>
          <dgm:bulletEnabled val="1"/>
        </dgm:presLayoutVars>
      </dgm:prSet>
      <dgm:spPr/>
    </dgm:pt>
    <dgm:pt modelId="{4163D918-703D-49A8-9253-B6A2F0FF376A}" type="pres">
      <dgm:prSet presAssocID="{E039D814-9F1B-4F2D-9FC8-D440018F19B6}" presName="FourNodes_4" presStyleLbl="node1" presStyleIdx="3" presStyleCnt="4">
        <dgm:presLayoutVars>
          <dgm:bulletEnabled val="1"/>
        </dgm:presLayoutVars>
      </dgm:prSet>
      <dgm:spPr/>
    </dgm:pt>
    <dgm:pt modelId="{1DA60880-AE9F-4153-A337-1349DABE29F8}" type="pres">
      <dgm:prSet presAssocID="{E039D814-9F1B-4F2D-9FC8-D440018F19B6}" presName="FourConn_1-2" presStyleLbl="fgAccFollowNode1" presStyleIdx="0" presStyleCnt="3">
        <dgm:presLayoutVars>
          <dgm:bulletEnabled val="1"/>
        </dgm:presLayoutVars>
      </dgm:prSet>
      <dgm:spPr/>
    </dgm:pt>
    <dgm:pt modelId="{CC3A045A-A09B-4539-AA9A-D8C3B2B5E11F}" type="pres">
      <dgm:prSet presAssocID="{E039D814-9F1B-4F2D-9FC8-D440018F19B6}" presName="FourConn_2-3" presStyleLbl="fgAccFollowNode1" presStyleIdx="1" presStyleCnt="3">
        <dgm:presLayoutVars>
          <dgm:bulletEnabled val="1"/>
        </dgm:presLayoutVars>
      </dgm:prSet>
      <dgm:spPr/>
    </dgm:pt>
    <dgm:pt modelId="{8A1A6F7B-48E2-481E-913D-59087EA34035}" type="pres">
      <dgm:prSet presAssocID="{E039D814-9F1B-4F2D-9FC8-D440018F19B6}" presName="FourConn_3-4" presStyleLbl="fgAccFollowNode1" presStyleIdx="2" presStyleCnt="3">
        <dgm:presLayoutVars>
          <dgm:bulletEnabled val="1"/>
        </dgm:presLayoutVars>
      </dgm:prSet>
      <dgm:spPr/>
    </dgm:pt>
    <dgm:pt modelId="{D380C2C7-A5D8-420A-A30D-9AD7D97DA874}" type="pres">
      <dgm:prSet presAssocID="{E039D814-9F1B-4F2D-9FC8-D440018F19B6}" presName="FourNodes_1_text" presStyleLbl="node1" presStyleIdx="3" presStyleCnt="4">
        <dgm:presLayoutVars>
          <dgm:bulletEnabled val="1"/>
        </dgm:presLayoutVars>
      </dgm:prSet>
      <dgm:spPr/>
    </dgm:pt>
    <dgm:pt modelId="{C73913DB-D062-48CA-8BFE-4D095DD0DECD}" type="pres">
      <dgm:prSet presAssocID="{E039D814-9F1B-4F2D-9FC8-D440018F19B6}" presName="FourNodes_2_text" presStyleLbl="node1" presStyleIdx="3" presStyleCnt="4">
        <dgm:presLayoutVars>
          <dgm:bulletEnabled val="1"/>
        </dgm:presLayoutVars>
      </dgm:prSet>
      <dgm:spPr/>
    </dgm:pt>
    <dgm:pt modelId="{8B3BA58A-99C0-4877-B434-9F5A31320C85}" type="pres">
      <dgm:prSet presAssocID="{E039D814-9F1B-4F2D-9FC8-D440018F19B6}" presName="FourNodes_3_text" presStyleLbl="node1" presStyleIdx="3" presStyleCnt="4">
        <dgm:presLayoutVars>
          <dgm:bulletEnabled val="1"/>
        </dgm:presLayoutVars>
      </dgm:prSet>
      <dgm:spPr/>
    </dgm:pt>
    <dgm:pt modelId="{23128AE0-C6A4-4DD0-9DFE-11F2DB22F010}" type="pres">
      <dgm:prSet presAssocID="{E039D814-9F1B-4F2D-9FC8-D440018F19B6}" presName="FourNodes_4_text" presStyleLbl="node1" presStyleIdx="3" presStyleCnt="4">
        <dgm:presLayoutVars>
          <dgm:bulletEnabled val="1"/>
        </dgm:presLayoutVars>
      </dgm:prSet>
      <dgm:spPr/>
    </dgm:pt>
  </dgm:ptLst>
  <dgm:cxnLst>
    <dgm:cxn modelId="{2F0AA309-4663-451B-889E-762516C44730}" type="presOf" srcId="{A625BAE7-EA95-4C06-89E0-71C34B2D1798}" destId="{C73913DB-D062-48CA-8BFE-4D095DD0DECD}" srcOrd="1" destOrd="0" presId="urn:microsoft.com/office/officeart/2005/8/layout/vProcess5"/>
    <dgm:cxn modelId="{97539C0A-7B21-40D7-912B-D5E8BD6FDD26}" type="presOf" srcId="{E039D814-9F1B-4F2D-9FC8-D440018F19B6}" destId="{5FC2900D-5617-4056-A50F-72097590AE9D}" srcOrd="0" destOrd="0" presId="urn:microsoft.com/office/officeart/2005/8/layout/vProcess5"/>
    <dgm:cxn modelId="{4D6EA915-9340-4D4C-8410-9F24082B4A8F}" type="presOf" srcId="{78D4596C-723A-417B-B0F5-B3C692330710}" destId="{CC3A045A-A09B-4539-AA9A-D8C3B2B5E11F}" srcOrd="0" destOrd="0" presId="urn:microsoft.com/office/officeart/2005/8/layout/vProcess5"/>
    <dgm:cxn modelId="{F2374C20-5C76-45A3-89A1-752783C70CC9}" srcId="{E039D814-9F1B-4F2D-9FC8-D440018F19B6}" destId="{B3AE9E23-4F84-484E-AC5D-7864A4F22C08}" srcOrd="0" destOrd="0" parTransId="{DDCAEF3A-C087-4847-8403-DFECCD2FBB07}" sibTransId="{75B54759-7205-4990-A0B3-0390C11E312A}"/>
    <dgm:cxn modelId="{D7E6AE36-CBF2-4456-8ECC-0B5AD7B8747C}" type="presOf" srcId="{B3AE9E23-4F84-484E-AC5D-7864A4F22C08}" destId="{6D291A50-77C8-4B2C-887C-E6FBC9A5BF35}" srcOrd="0" destOrd="0" presId="urn:microsoft.com/office/officeart/2005/8/layout/vProcess5"/>
    <dgm:cxn modelId="{58FAA73D-6984-430E-BB7A-2596C070EA5F}" srcId="{E039D814-9F1B-4F2D-9FC8-D440018F19B6}" destId="{5E0B3F67-2838-4EA1-917F-01787C9DFF23}" srcOrd="3" destOrd="0" parTransId="{FAA03B7C-CA4E-4852-A41C-083CC335BE31}" sibTransId="{507EEB7B-7735-4BC9-A3A7-97B183F54E41}"/>
    <dgm:cxn modelId="{F4419F43-6F92-41AB-891A-7E08070B9915}" type="presOf" srcId="{5E0B3F67-2838-4EA1-917F-01787C9DFF23}" destId="{23128AE0-C6A4-4DD0-9DFE-11F2DB22F010}" srcOrd="1" destOrd="0" presId="urn:microsoft.com/office/officeart/2005/8/layout/vProcess5"/>
    <dgm:cxn modelId="{45E6AE6C-F9F8-41CA-98D5-442CA87DB70E}" type="presOf" srcId="{5E0B3F67-2838-4EA1-917F-01787C9DFF23}" destId="{4163D918-703D-49A8-9253-B6A2F0FF376A}" srcOrd="0" destOrd="0" presId="urn:microsoft.com/office/officeart/2005/8/layout/vProcess5"/>
    <dgm:cxn modelId="{CA7ECF52-DFB9-4B55-8E07-D9BE661AF9F9}" srcId="{E039D814-9F1B-4F2D-9FC8-D440018F19B6}" destId="{860F4150-4C71-404F-AE3C-7FBD1CF2F9E9}" srcOrd="2" destOrd="0" parTransId="{2B648B0A-FD40-46D9-A793-D52D3B4D84D2}" sibTransId="{610CD159-B87A-4589-9B2D-1FFF3C5CC54A}"/>
    <dgm:cxn modelId="{CD487F7E-4BA7-40BB-AC17-DB4E78C6216C}" type="presOf" srcId="{B3AE9E23-4F84-484E-AC5D-7864A4F22C08}" destId="{D380C2C7-A5D8-420A-A30D-9AD7D97DA874}" srcOrd="1" destOrd="0" presId="urn:microsoft.com/office/officeart/2005/8/layout/vProcess5"/>
    <dgm:cxn modelId="{7B89B982-BE1D-49A3-877D-FA7F83CA5149}" type="presOf" srcId="{860F4150-4C71-404F-AE3C-7FBD1CF2F9E9}" destId="{8B3BA58A-99C0-4877-B434-9F5A31320C85}" srcOrd="1" destOrd="0" presId="urn:microsoft.com/office/officeart/2005/8/layout/vProcess5"/>
    <dgm:cxn modelId="{D657E28C-5363-4883-BD3F-86C10427524E}" srcId="{E039D814-9F1B-4F2D-9FC8-D440018F19B6}" destId="{A625BAE7-EA95-4C06-89E0-71C34B2D1798}" srcOrd="1" destOrd="0" parTransId="{6BAAA1D1-F766-4ED1-8721-133BCACC97CB}" sibTransId="{78D4596C-723A-417B-B0F5-B3C692330710}"/>
    <dgm:cxn modelId="{EE9493B8-1EA5-4B4C-9417-EF01BA2F7B6C}" type="presOf" srcId="{75B54759-7205-4990-A0B3-0390C11E312A}" destId="{1DA60880-AE9F-4153-A337-1349DABE29F8}" srcOrd="0" destOrd="0" presId="urn:microsoft.com/office/officeart/2005/8/layout/vProcess5"/>
    <dgm:cxn modelId="{DF0CA7C2-643D-45BD-8241-0C99147D9E88}" type="presOf" srcId="{860F4150-4C71-404F-AE3C-7FBD1CF2F9E9}" destId="{D24D22CC-0C35-4379-8BD7-A5525B903E29}" srcOrd="0" destOrd="0" presId="urn:microsoft.com/office/officeart/2005/8/layout/vProcess5"/>
    <dgm:cxn modelId="{6DB3B1D9-93E8-49E4-95B6-BB5C89667FD1}" type="presOf" srcId="{A625BAE7-EA95-4C06-89E0-71C34B2D1798}" destId="{55CBB62C-9094-4AE1-8CD9-9B0E8BF829CD}" srcOrd="0" destOrd="0" presId="urn:microsoft.com/office/officeart/2005/8/layout/vProcess5"/>
    <dgm:cxn modelId="{7BF25CF9-CA28-4272-80C0-14B004D19ECE}" type="presOf" srcId="{610CD159-B87A-4589-9B2D-1FFF3C5CC54A}" destId="{8A1A6F7B-48E2-481E-913D-59087EA34035}" srcOrd="0" destOrd="0" presId="urn:microsoft.com/office/officeart/2005/8/layout/vProcess5"/>
    <dgm:cxn modelId="{892B37F4-32F9-4F38-8292-0CBBC78F7DB4}" type="presParOf" srcId="{5FC2900D-5617-4056-A50F-72097590AE9D}" destId="{423F64A5-0453-49E5-988A-C9590582A5AF}" srcOrd="0" destOrd="0" presId="urn:microsoft.com/office/officeart/2005/8/layout/vProcess5"/>
    <dgm:cxn modelId="{802E0961-BB74-4D05-A646-2B8E231BE41B}" type="presParOf" srcId="{5FC2900D-5617-4056-A50F-72097590AE9D}" destId="{6D291A50-77C8-4B2C-887C-E6FBC9A5BF35}" srcOrd="1" destOrd="0" presId="urn:microsoft.com/office/officeart/2005/8/layout/vProcess5"/>
    <dgm:cxn modelId="{B80D260B-D4FC-4A8B-BA47-0A60FD839AE0}" type="presParOf" srcId="{5FC2900D-5617-4056-A50F-72097590AE9D}" destId="{55CBB62C-9094-4AE1-8CD9-9B0E8BF829CD}" srcOrd="2" destOrd="0" presId="urn:microsoft.com/office/officeart/2005/8/layout/vProcess5"/>
    <dgm:cxn modelId="{83182463-BEE4-4323-9B83-72CDB5E44D04}" type="presParOf" srcId="{5FC2900D-5617-4056-A50F-72097590AE9D}" destId="{D24D22CC-0C35-4379-8BD7-A5525B903E29}" srcOrd="3" destOrd="0" presId="urn:microsoft.com/office/officeart/2005/8/layout/vProcess5"/>
    <dgm:cxn modelId="{3AD13D35-5A77-4871-AEED-6B6255872395}" type="presParOf" srcId="{5FC2900D-5617-4056-A50F-72097590AE9D}" destId="{4163D918-703D-49A8-9253-B6A2F0FF376A}" srcOrd="4" destOrd="0" presId="urn:microsoft.com/office/officeart/2005/8/layout/vProcess5"/>
    <dgm:cxn modelId="{236B2194-CE44-4990-8023-0528A57CFBCA}" type="presParOf" srcId="{5FC2900D-5617-4056-A50F-72097590AE9D}" destId="{1DA60880-AE9F-4153-A337-1349DABE29F8}" srcOrd="5" destOrd="0" presId="urn:microsoft.com/office/officeart/2005/8/layout/vProcess5"/>
    <dgm:cxn modelId="{B57A61F8-F7C8-47AE-A416-625133D2E576}" type="presParOf" srcId="{5FC2900D-5617-4056-A50F-72097590AE9D}" destId="{CC3A045A-A09B-4539-AA9A-D8C3B2B5E11F}" srcOrd="6" destOrd="0" presId="urn:microsoft.com/office/officeart/2005/8/layout/vProcess5"/>
    <dgm:cxn modelId="{F696DBE7-6F96-4E91-8251-B38308B0A938}" type="presParOf" srcId="{5FC2900D-5617-4056-A50F-72097590AE9D}" destId="{8A1A6F7B-48E2-481E-913D-59087EA34035}" srcOrd="7" destOrd="0" presId="urn:microsoft.com/office/officeart/2005/8/layout/vProcess5"/>
    <dgm:cxn modelId="{9D0CD806-D3BD-45DC-AC7F-4F3AA56627A9}" type="presParOf" srcId="{5FC2900D-5617-4056-A50F-72097590AE9D}" destId="{D380C2C7-A5D8-420A-A30D-9AD7D97DA874}" srcOrd="8" destOrd="0" presId="urn:microsoft.com/office/officeart/2005/8/layout/vProcess5"/>
    <dgm:cxn modelId="{887546FF-FED1-4A5B-B20C-D9ED73000867}" type="presParOf" srcId="{5FC2900D-5617-4056-A50F-72097590AE9D}" destId="{C73913DB-D062-48CA-8BFE-4D095DD0DECD}" srcOrd="9" destOrd="0" presId="urn:microsoft.com/office/officeart/2005/8/layout/vProcess5"/>
    <dgm:cxn modelId="{0225E9D1-3372-4C36-B4B3-3E01E73F04D6}" type="presParOf" srcId="{5FC2900D-5617-4056-A50F-72097590AE9D}" destId="{8B3BA58A-99C0-4877-B434-9F5A31320C85}" srcOrd="10" destOrd="0" presId="urn:microsoft.com/office/officeart/2005/8/layout/vProcess5"/>
    <dgm:cxn modelId="{420BE750-0BB7-497D-8D76-556F72AAC30D}" type="presParOf" srcId="{5FC2900D-5617-4056-A50F-72097590AE9D}" destId="{23128AE0-C6A4-4DD0-9DFE-11F2DB22F01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684D9-C817-435C-911A-74D18B058D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3BF17D-03D0-4C82-B860-A38EC518B192}">
      <dgm:prSet phldrT="[Text]" phldr="0"/>
      <dgm:spPr/>
      <dgm:t>
        <a:bodyPr/>
        <a:lstStyle/>
        <a:p>
          <a:pPr rtl="0"/>
          <a:r>
            <a:rPr lang="en-US">
              <a:latin typeface="Calibri"/>
            </a:rPr>
            <a:t>Live within our Means</a:t>
          </a:r>
          <a:endParaRPr lang="en-US"/>
        </a:p>
      </dgm:t>
    </dgm:pt>
    <dgm:pt modelId="{E7F20954-D0B4-4C30-91B9-ACEF37124316}" type="parTrans" cxnId="{13E64E56-07AD-48DB-82A7-418C8329A2DF}">
      <dgm:prSet/>
      <dgm:spPr/>
      <dgm:t>
        <a:bodyPr/>
        <a:lstStyle/>
        <a:p>
          <a:endParaRPr lang="en-US"/>
        </a:p>
      </dgm:t>
    </dgm:pt>
    <dgm:pt modelId="{2824D76E-215F-4250-8C87-889BC50974AE}" type="sibTrans" cxnId="{13E64E56-07AD-48DB-82A7-418C8329A2DF}">
      <dgm:prSet/>
      <dgm:spPr/>
      <dgm:t>
        <a:bodyPr/>
        <a:lstStyle/>
        <a:p>
          <a:endParaRPr lang="en-US"/>
        </a:p>
      </dgm:t>
    </dgm:pt>
    <dgm:pt modelId="{0FA2D4A5-7C64-425F-B986-0F8BB403D07F}">
      <dgm:prSet phldrT="[Text]" phldr="0"/>
      <dgm:spPr/>
      <dgm:t>
        <a:bodyPr/>
        <a:lstStyle/>
        <a:p>
          <a:pPr rtl="0"/>
          <a:r>
            <a:rPr lang="en-US">
              <a:latin typeface="Calibri"/>
            </a:rPr>
            <a:t>Approved a balanced spending plans for all funds</a:t>
          </a:r>
          <a:endParaRPr lang="en-US"/>
        </a:p>
      </dgm:t>
    </dgm:pt>
    <dgm:pt modelId="{67849A1E-8EFD-4761-AFF3-1257738D8E0D}" type="parTrans" cxnId="{371335B0-7E73-4518-91B4-D85CAEF502F7}">
      <dgm:prSet/>
      <dgm:spPr/>
      <dgm:t>
        <a:bodyPr/>
        <a:lstStyle/>
        <a:p>
          <a:endParaRPr lang="en-US"/>
        </a:p>
      </dgm:t>
    </dgm:pt>
    <dgm:pt modelId="{95416A78-1A67-43FB-BE33-4EE0875B2140}" type="sibTrans" cxnId="{371335B0-7E73-4518-91B4-D85CAEF502F7}">
      <dgm:prSet/>
      <dgm:spPr/>
      <dgm:t>
        <a:bodyPr/>
        <a:lstStyle/>
        <a:p>
          <a:endParaRPr lang="en-US"/>
        </a:p>
      </dgm:t>
    </dgm:pt>
    <dgm:pt modelId="{297190EB-35A9-41E1-95B0-D735A1AF17B7}">
      <dgm:prSet phldrT="[Text]" phldr="0"/>
      <dgm:spPr/>
      <dgm:t>
        <a:bodyPr/>
        <a:lstStyle/>
        <a:p>
          <a:pPr rtl="0"/>
          <a:r>
            <a:rPr lang="en-US">
              <a:latin typeface="Calibri"/>
            </a:rPr>
            <a:t>Monitor spending plan through periodic budget versus actual reports to update budget assumptions</a:t>
          </a:r>
        </a:p>
      </dgm:t>
    </dgm:pt>
    <dgm:pt modelId="{97528563-C161-43FA-840D-1743C0FBEAEA}" type="parTrans" cxnId="{EE5A660B-141E-4ACD-B8EB-CAF04F863866}">
      <dgm:prSet/>
      <dgm:spPr/>
      <dgm:t>
        <a:bodyPr/>
        <a:lstStyle/>
        <a:p>
          <a:endParaRPr lang="en-US"/>
        </a:p>
      </dgm:t>
    </dgm:pt>
    <dgm:pt modelId="{1A5908ED-067B-4554-8CBB-FC15644A44FF}" type="sibTrans" cxnId="{EE5A660B-141E-4ACD-B8EB-CAF04F863866}">
      <dgm:prSet/>
      <dgm:spPr/>
      <dgm:t>
        <a:bodyPr/>
        <a:lstStyle/>
        <a:p>
          <a:endParaRPr lang="en-US"/>
        </a:p>
      </dgm:t>
    </dgm:pt>
    <dgm:pt modelId="{F38B3A8C-07B1-43BC-A3F8-B06FCE586224}">
      <dgm:prSet phldrT="[Text]" phldr="0"/>
      <dgm:spPr/>
      <dgm:t>
        <a:bodyPr/>
        <a:lstStyle/>
        <a:p>
          <a:pPr rtl="0"/>
          <a:r>
            <a:rPr lang="en-US">
              <a:latin typeface="Calibri"/>
            </a:rPr>
            <a:t>Maintain Prudent Level of Reserves</a:t>
          </a:r>
          <a:endParaRPr lang="en-US"/>
        </a:p>
      </dgm:t>
    </dgm:pt>
    <dgm:pt modelId="{34865EC3-F624-4B16-9335-C7661675EA1F}" type="parTrans" cxnId="{3EB3D7FD-FDD7-4C54-861F-2761BBA95661}">
      <dgm:prSet/>
      <dgm:spPr/>
      <dgm:t>
        <a:bodyPr/>
        <a:lstStyle/>
        <a:p>
          <a:endParaRPr lang="en-US"/>
        </a:p>
      </dgm:t>
    </dgm:pt>
    <dgm:pt modelId="{3072E258-A1A4-459E-B331-F87140845836}" type="sibTrans" cxnId="{3EB3D7FD-FDD7-4C54-861F-2761BBA95661}">
      <dgm:prSet/>
      <dgm:spPr/>
      <dgm:t>
        <a:bodyPr/>
        <a:lstStyle/>
        <a:p>
          <a:endParaRPr lang="en-US"/>
        </a:p>
      </dgm:t>
    </dgm:pt>
    <dgm:pt modelId="{8E6028F2-F616-4181-8E25-5345FDF93F6F}">
      <dgm:prSet phldrT="[Text]" phldr="0"/>
      <dgm:spPr/>
      <dgm:t>
        <a:bodyPr/>
        <a:lstStyle/>
        <a:p>
          <a:pPr rtl="0"/>
          <a:r>
            <a:rPr lang="en-US">
              <a:latin typeface="Calibri"/>
            </a:rPr>
            <a:t>Set up contingency, operating, &amp; capital reserves</a:t>
          </a:r>
          <a:endParaRPr lang="en-US"/>
        </a:p>
      </dgm:t>
    </dgm:pt>
    <dgm:pt modelId="{B92122F6-13B9-45FB-BA31-E89199E7E172}" type="parTrans" cxnId="{A64D1897-F624-43FC-A326-0FE98F9340FD}">
      <dgm:prSet/>
      <dgm:spPr/>
      <dgm:t>
        <a:bodyPr/>
        <a:lstStyle/>
        <a:p>
          <a:endParaRPr lang="en-US"/>
        </a:p>
      </dgm:t>
    </dgm:pt>
    <dgm:pt modelId="{E7E4651A-026E-4356-8DEB-65B3B38F49B1}" type="sibTrans" cxnId="{A64D1897-F624-43FC-A326-0FE98F9340FD}">
      <dgm:prSet/>
      <dgm:spPr/>
      <dgm:t>
        <a:bodyPr/>
        <a:lstStyle/>
        <a:p>
          <a:endParaRPr lang="en-US"/>
        </a:p>
      </dgm:t>
    </dgm:pt>
    <dgm:pt modelId="{2610600C-AFB5-4A09-8B18-D0DC7B41E1BE}">
      <dgm:prSet phldrT="[Text]" phldr="0"/>
      <dgm:spPr/>
      <dgm:t>
        <a:bodyPr/>
        <a:lstStyle/>
        <a:p>
          <a:pPr rtl="0"/>
          <a:r>
            <a:rPr lang="en-US">
              <a:latin typeface="Calibri"/>
            </a:rPr>
            <a:t>Approved reserve plans, including ways to replenish fund if funds are used or targets are not met</a:t>
          </a:r>
          <a:endParaRPr lang="en-US"/>
        </a:p>
      </dgm:t>
    </dgm:pt>
    <dgm:pt modelId="{F45E3968-3166-4CD5-92D0-E54B0CD6DB3A}" type="parTrans" cxnId="{79162922-DB8B-4559-864C-84EB74ED80EF}">
      <dgm:prSet/>
      <dgm:spPr/>
      <dgm:t>
        <a:bodyPr/>
        <a:lstStyle/>
        <a:p>
          <a:endParaRPr lang="en-US"/>
        </a:p>
      </dgm:t>
    </dgm:pt>
    <dgm:pt modelId="{71211F2A-3198-440F-8E88-9B5287E9637C}" type="sibTrans" cxnId="{79162922-DB8B-4559-864C-84EB74ED80EF}">
      <dgm:prSet/>
      <dgm:spPr/>
      <dgm:t>
        <a:bodyPr/>
        <a:lstStyle/>
        <a:p>
          <a:endParaRPr lang="en-US"/>
        </a:p>
      </dgm:t>
    </dgm:pt>
    <dgm:pt modelId="{8436FB38-5734-469F-A809-7F0BFB26E65E}">
      <dgm:prSet phldrT="[Text]" phldr="0"/>
      <dgm:spPr/>
      <dgm:t>
        <a:bodyPr/>
        <a:lstStyle/>
        <a:p>
          <a:pPr rtl="0"/>
          <a:r>
            <a:rPr lang="en-US">
              <a:latin typeface="Calibri"/>
            </a:rPr>
            <a:t>Invest in the Future</a:t>
          </a:r>
          <a:endParaRPr lang="en-US"/>
        </a:p>
      </dgm:t>
    </dgm:pt>
    <dgm:pt modelId="{A50B3E44-5633-4422-BBC6-FD9B61AAF0FE}" type="parTrans" cxnId="{4A6781A3-023F-416A-8409-E731BC09FE42}">
      <dgm:prSet/>
      <dgm:spPr/>
      <dgm:t>
        <a:bodyPr/>
        <a:lstStyle/>
        <a:p>
          <a:endParaRPr lang="en-US"/>
        </a:p>
      </dgm:t>
    </dgm:pt>
    <dgm:pt modelId="{339FF30D-179C-4223-8BDE-A7865E934FAD}" type="sibTrans" cxnId="{4A6781A3-023F-416A-8409-E731BC09FE42}">
      <dgm:prSet/>
      <dgm:spPr/>
      <dgm:t>
        <a:bodyPr/>
        <a:lstStyle/>
        <a:p>
          <a:endParaRPr lang="en-US"/>
        </a:p>
      </dgm:t>
    </dgm:pt>
    <dgm:pt modelId="{29D790BF-CFAD-4C76-B441-60D7DB807916}">
      <dgm:prSet phldrT="[Text]" phldr="0"/>
      <dgm:spPr/>
      <dgm:t>
        <a:bodyPr/>
        <a:lstStyle/>
        <a:p>
          <a:pPr rtl="0"/>
          <a:r>
            <a:rPr lang="en-US">
              <a:latin typeface="Calibri"/>
            </a:rPr>
            <a:t>Support for foundation workplans</a:t>
          </a:r>
          <a:endParaRPr lang="en-US"/>
        </a:p>
      </dgm:t>
    </dgm:pt>
    <dgm:pt modelId="{068246C1-6BA0-4526-B827-558080FE6452}" type="parTrans" cxnId="{8490BCFD-4875-4E46-9B29-45C69F6CA074}">
      <dgm:prSet/>
      <dgm:spPr/>
      <dgm:t>
        <a:bodyPr/>
        <a:lstStyle/>
        <a:p>
          <a:endParaRPr lang="en-US"/>
        </a:p>
      </dgm:t>
    </dgm:pt>
    <dgm:pt modelId="{4A5EEFB3-249D-4439-BA3B-61F990BDCE4C}" type="sibTrans" cxnId="{8490BCFD-4875-4E46-9B29-45C69F6CA074}">
      <dgm:prSet/>
      <dgm:spPr/>
      <dgm:t>
        <a:bodyPr/>
        <a:lstStyle/>
        <a:p>
          <a:endParaRPr lang="en-US"/>
        </a:p>
      </dgm:t>
    </dgm:pt>
    <dgm:pt modelId="{917CB7A0-6396-4561-A3AD-D532BC88FD6A}">
      <dgm:prSet phldrT="[Text]" phldr="0"/>
      <dgm:spPr/>
      <dgm:t>
        <a:bodyPr/>
        <a:lstStyle/>
        <a:p>
          <a:pPr rtl="0"/>
          <a:r>
            <a:rPr lang="en-US">
              <a:latin typeface="Calibri"/>
            </a:rPr>
            <a:t>Support for grants and partnerships</a:t>
          </a:r>
          <a:endParaRPr lang="en-US"/>
        </a:p>
      </dgm:t>
    </dgm:pt>
    <dgm:pt modelId="{770BE9D5-B846-4BDC-8E24-E7283383C3FF}" type="parTrans" cxnId="{A32F785E-284A-434B-9E8D-806D1F47E5E5}">
      <dgm:prSet/>
      <dgm:spPr/>
      <dgm:t>
        <a:bodyPr/>
        <a:lstStyle/>
        <a:p>
          <a:endParaRPr lang="en-US"/>
        </a:p>
      </dgm:t>
    </dgm:pt>
    <dgm:pt modelId="{3DB7E541-B5DA-41F7-8EB8-61E9F5224DBD}" type="sibTrans" cxnId="{A32F785E-284A-434B-9E8D-806D1F47E5E5}">
      <dgm:prSet/>
      <dgm:spPr/>
      <dgm:t>
        <a:bodyPr/>
        <a:lstStyle/>
        <a:p>
          <a:endParaRPr lang="en-US"/>
        </a:p>
      </dgm:t>
    </dgm:pt>
    <dgm:pt modelId="{F86C84A1-FA22-4E12-8AE1-FBE1236E6A3B}" type="pres">
      <dgm:prSet presAssocID="{C2C684D9-C817-435C-911A-74D18B058D7E}" presName="Name0" presStyleCnt="0">
        <dgm:presLayoutVars>
          <dgm:dir/>
          <dgm:animLvl val="lvl"/>
          <dgm:resizeHandles val="exact"/>
        </dgm:presLayoutVars>
      </dgm:prSet>
      <dgm:spPr/>
    </dgm:pt>
    <dgm:pt modelId="{D73E336F-78E2-4847-A5B7-E6832AC25727}" type="pres">
      <dgm:prSet presAssocID="{623BF17D-03D0-4C82-B860-A38EC518B192}" presName="composite" presStyleCnt="0"/>
      <dgm:spPr/>
    </dgm:pt>
    <dgm:pt modelId="{7CAB6892-7441-4976-9067-0BB181624D3A}" type="pres">
      <dgm:prSet presAssocID="{623BF17D-03D0-4C82-B860-A38EC518B192}" presName="parTx" presStyleLbl="alignNode1" presStyleIdx="0" presStyleCnt="3">
        <dgm:presLayoutVars>
          <dgm:chMax val="0"/>
          <dgm:chPref val="0"/>
          <dgm:bulletEnabled val="1"/>
        </dgm:presLayoutVars>
      </dgm:prSet>
      <dgm:spPr/>
    </dgm:pt>
    <dgm:pt modelId="{244D2899-3136-41C8-9662-EA9911E8C76F}" type="pres">
      <dgm:prSet presAssocID="{623BF17D-03D0-4C82-B860-A38EC518B192}" presName="desTx" presStyleLbl="alignAccFollowNode1" presStyleIdx="0" presStyleCnt="3">
        <dgm:presLayoutVars>
          <dgm:bulletEnabled val="1"/>
        </dgm:presLayoutVars>
      </dgm:prSet>
      <dgm:spPr/>
    </dgm:pt>
    <dgm:pt modelId="{6DA4385B-8DA3-46F1-A39F-AB95866A834B}" type="pres">
      <dgm:prSet presAssocID="{2824D76E-215F-4250-8C87-889BC50974AE}" presName="space" presStyleCnt="0"/>
      <dgm:spPr/>
    </dgm:pt>
    <dgm:pt modelId="{5A1B3950-B80E-41E6-903D-BBAE559F476C}" type="pres">
      <dgm:prSet presAssocID="{F38B3A8C-07B1-43BC-A3F8-B06FCE586224}" presName="composite" presStyleCnt="0"/>
      <dgm:spPr/>
    </dgm:pt>
    <dgm:pt modelId="{B1DF0E94-2756-4870-BC89-78C8ECB94B82}" type="pres">
      <dgm:prSet presAssocID="{F38B3A8C-07B1-43BC-A3F8-B06FCE586224}" presName="parTx" presStyleLbl="alignNode1" presStyleIdx="1" presStyleCnt="3">
        <dgm:presLayoutVars>
          <dgm:chMax val="0"/>
          <dgm:chPref val="0"/>
          <dgm:bulletEnabled val="1"/>
        </dgm:presLayoutVars>
      </dgm:prSet>
      <dgm:spPr/>
    </dgm:pt>
    <dgm:pt modelId="{219F6D88-7C04-49A7-8064-8E08ACDF8E15}" type="pres">
      <dgm:prSet presAssocID="{F38B3A8C-07B1-43BC-A3F8-B06FCE586224}" presName="desTx" presStyleLbl="alignAccFollowNode1" presStyleIdx="1" presStyleCnt="3">
        <dgm:presLayoutVars>
          <dgm:bulletEnabled val="1"/>
        </dgm:presLayoutVars>
      </dgm:prSet>
      <dgm:spPr/>
    </dgm:pt>
    <dgm:pt modelId="{CB6CA396-5B82-4040-99E5-B7C98C89658D}" type="pres">
      <dgm:prSet presAssocID="{3072E258-A1A4-459E-B331-F87140845836}" presName="space" presStyleCnt="0"/>
      <dgm:spPr/>
    </dgm:pt>
    <dgm:pt modelId="{8C2EB113-550C-4065-B868-BC475238A171}" type="pres">
      <dgm:prSet presAssocID="{8436FB38-5734-469F-A809-7F0BFB26E65E}" presName="composite" presStyleCnt="0"/>
      <dgm:spPr/>
    </dgm:pt>
    <dgm:pt modelId="{5DEBC5C2-72C5-4F61-B1F9-9C6D026AD6EF}" type="pres">
      <dgm:prSet presAssocID="{8436FB38-5734-469F-A809-7F0BFB26E65E}" presName="parTx" presStyleLbl="alignNode1" presStyleIdx="2" presStyleCnt="3">
        <dgm:presLayoutVars>
          <dgm:chMax val="0"/>
          <dgm:chPref val="0"/>
          <dgm:bulletEnabled val="1"/>
        </dgm:presLayoutVars>
      </dgm:prSet>
      <dgm:spPr/>
    </dgm:pt>
    <dgm:pt modelId="{1FD15342-D601-4DD6-AAA6-098113311534}" type="pres">
      <dgm:prSet presAssocID="{8436FB38-5734-469F-A809-7F0BFB26E65E}" presName="desTx" presStyleLbl="alignAccFollowNode1" presStyleIdx="2" presStyleCnt="3">
        <dgm:presLayoutVars>
          <dgm:bulletEnabled val="1"/>
        </dgm:presLayoutVars>
      </dgm:prSet>
      <dgm:spPr/>
    </dgm:pt>
  </dgm:ptLst>
  <dgm:cxnLst>
    <dgm:cxn modelId="{EE5A660B-141E-4ACD-B8EB-CAF04F863866}" srcId="{623BF17D-03D0-4C82-B860-A38EC518B192}" destId="{297190EB-35A9-41E1-95B0-D735A1AF17B7}" srcOrd="1" destOrd="0" parTransId="{97528563-C161-43FA-840D-1743C0FBEAEA}" sibTransId="{1A5908ED-067B-4554-8CBB-FC15644A44FF}"/>
    <dgm:cxn modelId="{FD89BB19-0948-4586-A84C-54F3F451D2D1}" type="presOf" srcId="{F38B3A8C-07B1-43BC-A3F8-B06FCE586224}" destId="{B1DF0E94-2756-4870-BC89-78C8ECB94B82}" srcOrd="0" destOrd="0" presId="urn:microsoft.com/office/officeart/2005/8/layout/hList1"/>
    <dgm:cxn modelId="{79162922-DB8B-4559-864C-84EB74ED80EF}" srcId="{F38B3A8C-07B1-43BC-A3F8-B06FCE586224}" destId="{2610600C-AFB5-4A09-8B18-D0DC7B41E1BE}" srcOrd="1" destOrd="0" parTransId="{F45E3968-3166-4CD5-92D0-E54B0CD6DB3A}" sibTransId="{71211F2A-3198-440F-8E88-9B5287E9637C}"/>
    <dgm:cxn modelId="{1F5BED31-53E2-4AFE-80D7-A2C94147D78C}" type="presOf" srcId="{8436FB38-5734-469F-A809-7F0BFB26E65E}" destId="{5DEBC5C2-72C5-4F61-B1F9-9C6D026AD6EF}" srcOrd="0" destOrd="0" presId="urn:microsoft.com/office/officeart/2005/8/layout/hList1"/>
    <dgm:cxn modelId="{BE7E7140-00D5-4A6E-A866-2E6E6E122C9C}" type="presOf" srcId="{C2C684D9-C817-435C-911A-74D18B058D7E}" destId="{F86C84A1-FA22-4E12-8AE1-FBE1236E6A3B}" srcOrd="0" destOrd="0" presId="urn:microsoft.com/office/officeart/2005/8/layout/hList1"/>
    <dgm:cxn modelId="{A32F785E-284A-434B-9E8D-806D1F47E5E5}" srcId="{8436FB38-5734-469F-A809-7F0BFB26E65E}" destId="{917CB7A0-6396-4561-A3AD-D532BC88FD6A}" srcOrd="1" destOrd="0" parTransId="{770BE9D5-B846-4BDC-8E24-E7283383C3FF}" sibTransId="{3DB7E541-B5DA-41F7-8EB8-61E9F5224DBD}"/>
    <dgm:cxn modelId="{47B6034C-E189-463C-96F1-70DD1E5FB512}" type="presOf" srcId="{917CB7A0-6396-4561-A3AD-D532BC88FD6A}" destId="{1FD15342-D601-4DD6-AAA6-098113311534}" srcOrd="0" destOrd="1" presId="urn:microsoft.com/office/officeart/2005/8/layout/hList1"/>
    <dgm:cxn modelId="{8B744173-4022-49CD-A030-4ED3566C2BB6}" type="presOf" srcId="{8E6028F2-F616-4181-8E25-5345FDF93F6F}" destId="{219F6D88-7C04-49A7-8064-8E08ACDF8E15}" srcOrd="0" destOrd="0" presId="urn:microsoft.com/office/officeart/2005/8/layout/hList1"/>
    <dgm:cxn modelId="{13E64E56-07AD-48DB-82A7-418C8329A2DF}" srcId="{C2C684D9-C817-435C-911A-74D18B058D7E}" destId="{623BF17D-03D0-4C82-B860-A38EC518B192}" srcOrd="0" destOrd="0" parTransId="{E7F20954-D0B4-4C30-91B9-ACEF37124316}" sibTransId="{2824D76E-215F-4250-8C87-889BC50974AE}"/>
    <dgm:cxn modelId="{7081CE5A-D0DF-4B04-82E8-65A6DCC534F8}" type="presOf" srcId="{2610600C-AFB5-4A09-8B18-D0DC7B41E1BE}" destId="{219F6D88-7C04-49A7-8064-8E08ACDF8E15}" srcOrd="0" destOrd="1" presId="urn:microsoft.com/office/officeart/2005/8/layout/hList1"/>
    <dgm:cxn modelId="{A64D1897-F624-43FC-A326-0FE98F9340FD}" srcId="{F38B3A8C-07B1-43BC-A3F8-B06FCE586224}" destId="{8E6028F2-F616-4181-8E25-5345FDF93F6F}" srcOrd="0" destOrd="0" parTransId="{B92122F6-13B9-45FB-BA31-E89199E7E172}" sibTransId="{E7E4651A-026E-4356-8DEB-65B3B38F49B1}"/>
    <dgm:cxn modelId="{4A6781A3-023F-416A-8409-E731BC09FE42}" srcId="{C2C684D9-C817-435C-911A-74D18B058D7E}" destId="{8436FB38-5734-469F-A809-7F0BFB26E65E}" srcOrd="2" destOrd="0" parTransId="{A50B3E44-5633-4422-BBC6-FD9B61AAF0FE}" sibTransId="{339FF30D-179C-4223-8BDE-A7865E934FAD}"/>
    <dgm:cxn modelId="{4054E7A4-D7C6-4A63-9850-41BE39946243}" type="presOf" srcId="{623BF17D-03D0-4C82-B860-A38EC518B192}" destId="{7CAB6892-7441-4976-9067-0BB181624D3A}" srcOrd="0" destOrd="0" presId="urn:microsoft.com/office/officeart/2005/8/layout/hList1"/>
    <dgm:cxn modelId="{371335B0-7E73-4518-91B4-D85CAEF502F7}" srcId="{623BF17D-03D0-4C82-B860-A38EC518B192}" destId="{0FA2D4A5-7C64-425F-B986-0F8BB403D07F}" srcOrd="0" destOrd="0" parTransId="{67849A1E-8EFD-4761-AFF3-1257738D8E0D}" sibTransId="{95416A78-1A67-43FB-BE33-4EE0875B2140}"/>
    <dgm:cxn modelId="{28155BB6-215C-4F95-B52D-EAFF3E60BF1D}" type="presOf" srcId="{297190EB-35A9-41E1-95B0-D735A1AF17B7}" destId="{244D2899-3136-41C8-9662-EA9911E8C76F}" srcOrd="0" destOrd="1" presId="urn:microsoft.com/office/officeart/2005/8/layout/hList1"/>
    <dgm:cxn modelId="{73E433DC-C5D1-4B41-835A-2B882F84D12B}" type="presOf" srcId="{29D790BF-CFAD-4C76-B441-60D7DB807916}" destId="{1FD15342-D601-4DD6-AAA6-098113311534}" srcOrd="0" destOrd="0" presId="urn:microsoft.com/office/officeart/2005/8/layout/hList1"/>
    <dgm:cxn modelId="{C1A5EAEB-EB87-432C-AD24-E0348A0F3BCE}" type="presOf" srcId="{0FA2D4A5-7C64-425F-B986-0F8BB403D07F}" destId="{244D2899-3136-41C8-9662-EA9911E8C76F}" srcOrd="0" destOrd="0" presId="urn:microsoft.com/office/officeart/2005/8/layout/hList1"/>
    <dgm:cxn modelId="{8490BCFD-4875-4E46-9B29-45C69F6CA074}" srcId="{8436FB38-5734-469F-A809-7F0BFB26E65E}" destId="{29D790BF-CFAD-4C76-B441-60D7DB807916}" srcOrd="0" destOrd="0" parTransId="{068246C1-6BA0-4526-B827-558080FE6452}" sibTransId="{4A5EEFB3-249D-4439-BA3B-61F990BDCE4C}"/>
    <dgm:cxn modelId="{3EB3D7FD-FDD7-4C54-861F-2761BBA95661}" srcId="{C2C684D9-C817-435C-911A-74D18B058D7E}" destId="{F38B3A8C-07B1-43BC-A3F8-B06FCE586224}" srcOrd="1" destOrd="0" parTransId="{34865EC3-F624-4B16-9335-C7661675EA1F}" sibTransId="{3072E258-A1A4-459E-B331-F87140845836}"/>
    <dgm:cxn modelId="{434651AC-7301-4B22-88AA-8D1B0D1A05B0}" type="presParOf" srcId="{F86C84A1-FA22-4E12-8AE1-FBE1236E6A3B}" destId="{D73E336F-78E2-4847-A5B7-E6832AC25727}" srcOrd="0" destOrd="0" presId="urn:microsoft.com/office/officeart/2005/8/layout/hList1"/>
    <dgm:cxn modelId="{7AF2450F-2FC9-4681-96D7-1B23A8D4CF50}" type="presParOf" srcId="{D73E336F-78E2-4847-A5B7-E6832AC25727}" destId="{7CAB6892-7441-4976-9067-0BB181624D3A}" srcOrd="0" destOrd="0" presId="urn:microsoft.com/office/officeart/2005/8/layout/hList1"/>
    <dgm:cxn modelId="{1CC145F6-BB25-4EE9-BA1E-45280F21F4AB}" type="presParOf" srcId="{D73E336F-78E2-4847-A5B7-E6832AC25727}" destId="{244D2899-3136-41C8-9662-EA9911E8C76F}" srcOrd="1" destOrd="0" presId="urn:microsoft.com/office/officeart/2005/8/layout/hList1"/>
    <dgm:cxn modelId="{6F14BE20-E969-4D1A-B51F-D079CF029F92}" type="presParOf" srcId="{F86C84A1-FA22-4E12-8AE1-FBE1236E6A3B}" destId="{6DA4385B-8DA3-46F1-A39F-AB95866A834B}" srcOrd="1" destOrd="0" presId="urn:microsoft.com/office/officeart/2005/8/layout/hList1"/>
    <dgm:cxn modelId="{F67F1378-12D6-4E8E-89A9-08372E82EA29}" type="presParOf" srcId="{F86C84A1-FA22-4E12-8AE1-FBE1236E6A3B}" destId="{5A1B3950-B80E-41E6-903D-BBAE559F476C}" srcOrd="2" destOrd="0" presId="urn:microsoft.com/office/officeart/2005/8/layout/hList1"/>
    <dgm:cxn modelId="{6F8D5A16-2827-45F4-A667-4D519B83A70F}" type="presParOf" srcId="{5A1B3950-B80E-41E6-903D-BBAE559F476C}" destId="{B1DF0E94-2756-4870-BC89-78C8ECB94B82}" srcOrd="0" destOrd="0" presId="urn:microsoft.com/office/officeart/2005/8/layout/hList1"/>
    <dgm:cxn modelId="{890AD59F-3F0B-4403-9EDF-C2178A63A1F4}" type="presParOf" srcId="{5A1B3950-B80E-41E6-903D-BBAE559F476C}" destId="{219F6D88-7C04-49A7-8064-8E08ACDF8E15}" srcOrd="1" destOrd="0" presId="urn:microsoft.com/office/officeart/2005/8/layout/hList1"/>
    <dgm:cxn modelId="{B76F27AB-C48C-4FC6-92DA-3E7AB066F4DC}" type="presParOf" srcId="{F86C84A1-FA22-4E12-8AE1-FBE1236E6A3B}" destId="{CB6CA396-5B82-4040-99E5-B7C98C89658D}" srcOrd="3" destOrd="0" presId="urn:microsoft.com/office/officeart/2005/8/layout/hList1"/>
    <dgm:cxn modelId="{20D83B24-EE3C-4687-8CE7-821ADE832A65}" type="presParOf" srcId="{F86C84A1-FA22-4E12-8AE1-FBE1236E6A3B}" destId="{8C2EB113-550C-4065-B868-BC475238A171}" srcOrd="4" destOrd="0" presId="urn:microsoft.com/office/officeart/2005/8/layout/hList1"/>
    <dgm:cxn modelId="{86CE81BB-04EC-46B7-B6F6-A68A9CA4A67B}" type="presParOf" srcId="{8C2EB113-550C-4065-B868-BC475238A171}" destId="{5DEBC5C2-72C5-4F61-B1F9-9C6D026AD6EF}" srcOrd="0" destOrd="0" presId="urn:microsoft.com/office/officeart/2005/8/layout/hList1"/>
    <dgm:cxn modelId="{A92821E4-1958-4CB3-8DF0-179FC4D2F103}" type="presParOf" srcId="{8C2EB113-550C-4065-B868-BC475238A171}" destId="{1FD15342-D601-4DD6-AAA6-09811331153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6F3A26-6C0A-4CBF-9E12-9E7AD1393E9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88682B0-C84F-4965-ADA4-73BE28C373B0}">
      <dgm:prSet/>
      <dgm:spPr/>
      <dgm:t>
        <a:bodyPr/>
        <a:lstStyle/>
        <a:p>
          <a:r>
            <a:rPr lang="en-US"/>
            <a:t>Local work:</a:t>
          </a:r>
        </a:p>
      </dgm:t>
    </dgm:pt>
    <dgm:pt modelId="{2835DC91-5893-4439-ABEC-3BFFFE4C28D4}" type="parTrans" cxnId="{EAB787F3-2804-4215-B5AE-11A6585C9FBF}">
      <dgm:prSet/>
      <dgm:spPr/>
      <dgm:t>
        <a:bodyPr/>
        <a:lstStyle/>
        <a:p>
          <a:endParaRPr lang="en-US"/>
        </a:p>
      </dgm:t>
    </dgm:pt>
    <dgm:pt modelId="{B77217CB-7901-4367-AB90-562A59D2459B}" type="sibTrans" cxnId="{EAB787F3-2804-4215-B5AE-11A6585C9FBF}">
      <dgm:prSet/>
      <dgm:spPr/>
      <dgm:t>
        <a:bodyPr/>
        <a:lstStyle/>
        <a:p>
          <a:endParaRPr lang="en-US"/>
        </a:p>
      </dgm:t>
    </dgm:pt>
    <dgm:pt modelId="{32EAEF31-36F1-4E82-924D-764CB5448C01}">
      <dgm:prSet/>
      <dgm:spPr/>
      <dgm:t>
        <a:bodyPr/>
        <a:lstStyle/>
        <a:p>
          <a:r>
            <a:rPr lang="en-US"/>
            <a:t>November – January: Focus on data integrity and ensuring we get our figures right, and double/triple check them</a:t>
          </a:r>
        </a:p>
      </dgm:t>
    </dgm:pt>
    <dgm:pt modelId="{9F9B89C2-A0E1-4C14-8830-B1AC4F34DF71}" type="parTrans" cxnId="{BBC378A6-C044-4897-8ED4-1FD1DA3FA552}">
      <dgm:prSet/>
      <dgm:spPr/>
      <dgm:t>
        <a:bodyPr/>
        <a:lstStyle/>
        <a:p>
          <a:endParaRPr lang="en-US"/>
        </a:p>
      </dgm:t>
    </dgm:pt>
    <dgm:pt modelId="{4F37957D-C2EB-4A33-B15B-92BC06DF9082}" type="sibTrans" cxnId="{BBC378A6-C044-4897-8ED4-1FD1DA3FA552}">
      <dgm:prSet/>
      <dgm:spPr/>
      <dgm:t>
        <a:bodyPr/>
        <a:lstStyle/>
        <a:p>
          <a:endParaRPr lang="en-US"/>
        </a:p>
      </dgm:t>
    </dgm:pt>
    <dgm:pt modelId="{396C9B31-B7CB-437A-A80A-5F2A54617E98}">
      <dgm:prSet/>
      <dgm:spPr/>
      <dgm:t>
        <a:bodyPr/>
        <a:lstStyle/>
        <a:p>
          <a:r>
            <a:rPr lang="en-US"/>
            <a:t>Spending freeze for FY 25</a:t>
          </a:r>
        </a:p>
      </dgm:t>
    </dgm:pt>
    <dgm:pt modelId="{BA374495-ED91-4DC9-A597-9F3D69CE5DE6}" type="parTrans" cxnId="{972FCD08-0CC4-43AA-960D-F2963F7D73FF}">
      <dgm:prSet/>
      <dgm:spPr/>
      <dgm:t>
        <a:bodyPr/>
        <a:lstStyle/>
        <a:p>
          <a:endParaRPr lang="en-US"/>
        </a:p>
      </dgm:t>
    </dgm:pt>
    <dgm:pt modelId="{17B0E12E-6536-42CB-A57D-14E1C443EF00}" type="sibTrans" cxnId="{972FCD08-0CC4-43AA-960D-F2963F7D73FF}">
      <dgm:prSet/>
      <dgm:spPr/>
      <dgm:t>
        <a:bodyPr/>
        <a:lstStyle/>
        <a:p>
          <a:endParaRPr lang="en-US"/>
        </a:p>
      </dgm:t>
    </dgm:pt>
    <dgm:pt modelId="{E22F5281-1709-4210-80EA-08A7877475A7}">
      <dgm:prSet/>
      <dgm:spPr/>
      <dgm:t>
        <a:bodyPr/>
        <a:lstStyle/>
        <a:p>
          <a:r>
            <a:rPr lang="en-US"/>
            <a:t>Cash balances analysis to identify funds to cover what the spending freeze cannot recuperate</a:t>
          </a:r>
        </a:p>
      </dgm:t>
    </dgm:pt>
    <dgm:pt modelId="{F431275E-8574-4FD2-B82F-7D970FD25471}" type="parTrans" cxnId="{905323DA-2F71-41AA-9435-460B07DFC4D9}">
      <dgm:prSet/>
      <dgm:spPr/>
      <dgm:t>
        <a:bodyPr/>
        <a:lstStyle/>
        <a:p>
          <a:endParaRPr lang="en-US"/>
        </a:p>
      </dgm:t>
    </dgm:pt>
    <dgm:pt modelId="{2A0D1DBC-8C82-43C1-83CE-C7BAF78B7DB6}" type="sibTrans" cxnId="{905323DA-2F71-41AA-9435-460B07DFC4D9}">
      <dgm:prSet/>
      <dgm:spPr/>
      <dgm:t>
        <a:bodyPr/>
        <a:lstStyle/>
        <a:p>
          <a:endParaRPr lang="en-US"/>
        </a:p>
      </dgm:t>
    </dgm:pt>
    <dgm:pt modelId="{7B631844-3E6D-49AF-A98C-01C0ACC41BE1}">
      <dgm:prSet/>
      <dgm:spPr/>
      <dgm:t>
        <a:bodyPr/>
        <a:lstStyle/>
        <a:p>
          <a:r>
            <a:rPr lang="en-US"/>
            <a:t>Broader context work:</a:t>
          </a:r>
        </a:p>
      </dgm:t>
    </dgm:pt>
    <dgm:pt modelId="{331E7276-FCFA-4622-AAF1-52CAC5FB0829}" type="parTrans" cxnId="{BA814DA7-8399-4497-AED9-AE96CE57F38D}">
      <dgm:prSet/>
      <dgm:spPr/>
      <dgm:t>
        <a:bodyPr/>
        <a:lstStyle/>
        <a:p>
          <a:endParaRPr lang="en-US"/>
        </a:p>
      </dgm:t>
    </dgm:pt>
    <dgm:pt modelId="{032A52DA-DFEB-42AE-9E1C-83288CE4E264}" type="sibTrans" cxnId="{BA814DA7-8399-4497-AED9-AE96CE57F38D}">
      <dgm:prSet/>
      <dgm:spPr/>
      <dgm:t>
        <a:bodyPr/>
        <a:lstStyle/>
        <a:p>
          <a:endParaRPr lang="en-US"/>
        </a:p>
      </dgm:t>
    </dgm:pt>
    <dgm:pt modelId="{FED607CF-FB26-4B34-A65A-B22DFEF9CA49}">
      <dgm:prSet/>
      <dgm:spPr/>
      <dgm:t>
        <a:bodyPr/>
        <a:lstStyle/>
        <a:p>
          <a:r>
            <a:rPr lang="en-US"/>
            <a:t>Advocacy with legislators around adequate funding</a:t>
          </a:r>
        </a:p>
      </dgm:t>
    </dgm:pt>
    <dgm:pt modelId="{3B398E73-B165-4D56-968A-63A42DF8B2F5}" type="parTrans" cxnId="{42565930-A82F-4EDD-A9A0-0A6794B3E422}">
      <dgm:prSet/>
      <dgm:spPr/>
      <dgm:t>
        <a:bodyPr/>
        <a:lstStyle/>
        <a:p>
          <a:endParaRPr lang="en-US"/>
        </a:p>
      </dgm:t>
    </dgm:pt>
    <dgm:pt modelId="{B72E1D01-BA85-4BBA-B952-4AF6E8C171DB}" type="sibTrans" cxnId="{42565930-A82F-4EDD-A9A0-0A6794B3E422}">
      <dgm:prSet/>
      <dgm:spPr/>
      <dgm:t>
        <a:bodyPr/>
        <a:lstStyle/>
        <a:p>
          <a:endParaRPr lang="en-US"/>
        </a:p>
      </dgm:t>
    </dgm:pt>
    <dgm:pt modelId="{2B892F81-4738-448F-B94B-FB9BC0C5C9CC}">
      <dgm:prSet/>
      <dgm:spPr/>
      <dgm:t>
        <a:bodyPr/>
        <a:lstStyle/>
        <a:p>
          <a:r>
            <a:rPr lang="en-US"/>
            <a:t>Advocacy with federal leaders right now in Washington DC</a:t>
          </a:r>
        </a:p>
      </dgm:t>
    </dgm:pt>
    <dgm:pt modelId="{41E5A227-8DB8-4388-A6B5-5BAA8FF3D585}" type="parTrans" cxnId="{A4934BB6-3B36-4B66-AD2C-6E6731B7CD5C}">
      <dgm:prSet/>
      <dgm:spPr/>
      <dgm:t>
        <a:bodyPr/>
        <a:lstStyle/>
        <a:p>
          <a:endParaRPr lang="en-US"/>
        </a:p>
      </dgm:t>
    </dgm:pt>
    <dgm:pt modelId="{E293DE40-DDFC-4C6B-ACCB-F3CF0E4ED5DD}" type="sibTrans" cxnId="{A4934BB6-3B36-4B66-AD2C-6E6731B7CD5C}">
      <dgm:prSet/>
      <dgm:spPr/>
      <dgm:t>
        <a:bodyPr/>
        <a:lstStyle/>
        <a:p>
          <a:endParaRPr lang="en-US"/>
        </a:p>
      </dgm:t>
    </dgm:pt>
    <dgm:pt modelId="{7AAAEC06-0C4F-4676-B85A-B5B463EB0420}" type="pres">
      <dgm:prSet presAssocID="{736F3A26-6C0A-4CBF-9E12-9E7AD1393E92}" presName="linear" presStyleCnt="0">
        <dgm:presLayoutVars>
          <dgm:animLvl val="lvl"/>
          <dgm:resizeHandles val="exact"/>
        </dgm:presLayoutVars>
      </dgm:prSet>
      <dgm:spPr/>
    </dgm:pt>
    <dgm:pt modelId="{32D8D990-EF6F-41EF-8B71-8F9395645557}" type="pres">
      <dgm:prSet presAssocID="{888682B0-C84F-4965-ADA4-73BE28C373B0}" presName="parentText" presStyleLbl="node1" presStyleIdx="0" presStyleCnt="2">
        <dgm:presLayoutVars>
          <dgm:chMax val="0"/>
          <dgm:bulletEnabled val="1"/>
        </dgm:presLayoutVars>
      </dgm:prSet>
      <dgm:spPr/>
    </dgm:pt>
    <dgm:pt modelId="{C78E55B3-6E5E-43EC-B311-124A441DB1A3}" type="pres">
      <dgm:prSet presAssocID="{888682B0-C84F-4965-ADA4-73BE28C373B0}" presName="childText" presStyleLbl="revTx" presStyleIdx="0" presStyleCnt="2">
        <dgm:presLayoutVars>
          <dgm:bulletEnabled val="1"/>
        </dgm:presLayoutVars>
      </dgm:prSet>
      <dgm:spPr/>
    </dgm:pt>
    <dgm:pt modelId="{AC4930CF-DB83-4EF4-BAFD-D31F980576B8}" type="pres">
      <dgm:prSet presAssocID="{7B631844-3E6D-49AF-A98C-01C0ACC41BE1}" presName="parentText" presStyleLbl="node1" presStyleIdx="1" presStyleCnt="2">
        <dgm:presLayoutVars>
          <dgm:chMax val="0"/>
          <dgm:bulletEnabled val="1"/>
        </dgm:presLayoutVars>
      </dgm:prSet>
      <dgm:spPr/>
    </dgm:pt>
    <dgm:pt modelId="{FDF914C7-A579-4DFB-AF39-0FC9BD7D742F}" type="pres">
      <dgm:prSet presAssocID="{7B631844-3E6D-49AF-A98C-01C0ACC41BE1}" presName="childText" presStyleLbl="revTx" presStyleIdx="1" presStyleCnt="2">
        <dgm:presLayoutVars>
          <dgm:bulletEnabled val="1"/>
        </dgm:presLayoutVars>
      </dgm:prSet>
      <dgm:spPr/>
    </dgm:pt>
  </dgm:ptLst>
  <dgm:cxnLst>
    <dgm:cxn modelId="{6399FC03-7CF6-4B09-B161-D94BDD5CBD28}" type="presOf" srcId="{32EAEF31-36F1-4E82-924D-764CB5448C01}" destId="{C78E55B3-6E5E-43EC-B311-124A441DB1A3}" srcOrd="0" destOrd="0" presId="urn:microsoft.com/office/officeart/2005/8/layout/vList2"/>
    <dgm:cxn modelId="{972FCD08-0CC4-43AA-960D-F2963F7D73FF}" srcId="{888682B0-C84F-4965-ADA4-73BE28C373B0}" destId="{396C9B31-B7CB-437A-A80A-5F2A54617E98}" srcOrd="1" destOrd="0" parTransId="{BA374495-ED91-4DC9-A597-9F3D69CE5DE6}" sibTransId="{17B0E12E-6536-42CB-A57D-14E1C443EF00}"/>
    <dgm:cxn modelId="{B887CC10-9F75-4125-A234-01B59D2F771E}" type="presOf" srcId="{E22F5281-1709-4210-80EA-08A7877475A7}" destId="{C78E55B3-6E5E-43EC-B311-124A441DB1A3}" srcOrd="0" destOrd="2" presId="urn:microsoft.com/office/officeart/2005/8/layout/vList2"/>
    <dgm:cxn modelId="{42565930-A82F-4EDD-A9A0-0A6794B3E422}" srcId="{7B631844-3E6D-49AF-A98C-01C0ACC41BE1}" destId="{FED607CF-FB26-4B34-A65A-B22DFEF9CA49}" srcOrd="0" destOrd="0" parTransId="{3B398E73-B165-4D56-968A-63A42DF8B2F5}" sibTransId="{B72E1D01-BA85-4BBA-B952-4AF6E8C171DB}"/>
    <dgm:cxn modelId="{80770D3A-51EC-4630-A3E9-1BF22EA0A036}" type="presOf" srcId="{FED607CF-FB26-4B34-A65A-B22DFEF9CA49}" destId="{FDF914C7-A579-4DFB-AF39-0FC9BD7D742F}" srcOrd="0" destOrd="0" presId="urn:microsoft.com/office/officeart/2005/8/layout/vList2"/>
    <dgm:cxn modelId="{20B68B68-D686-470A-8266-7323EE87F9C5}" type="presOf" srcId="{888682B0-C84F-4965-ADA4-73BE28C373B0}" destId="{32D8D990-EF6F-41EF-8B71-8F9395645557}" srcOrd="0" destOrd="0" presId="urn:microsoft.com/office/officeart/2005/8/layout/vList2"/>
    <dgm:cxn modelId="{3EB68B4F-BF08-4C4C-966D-8C1830AD54FD}" type="presOf" srcId="{2B892F81-4738-448F-B94B-FB9BC0C5C9CC}" destId="{FDF914C7-A579-4DFB-AF39-0FC9BD7D742F}" srcOrd="0" destOrd="1" presId="urn:microsoft.com/office/officeart/2005/8/layout/vList2"/>
    <dgm:cxn modelId="{CBB4618E-D297-43EF-89E6-14FC6F61E561}" type="presOf" srcId="{7B631844-3E6D-49AF-A98C-01C0ACC41BE1}" destId="{AC4930CF-DB83-4EF4-BAFD-D31F980576B8}" srcOrd="0" destOrd="0" presId="urn:microsoft.com/office/officeart/2005/8/layout/vList2"/>
    <dgm:cxn modelId="{BBC378A6-C044-4897-8ED4-1FD1DA3FA552}" srcId="{888682B0-C84F-4965-ADA4-73BE28C373B0}" destId="{32EAEF31-36F1-4E82-924D-764CB5448C01}" srcOrd="0" destOrd="0" parTransId="{9F9B89C2-A0E1-4C14-8830-B1AC4F34DF71}" sibTransId="{4F37957D-C2EB-4A33-B15B-92BC06DF9082}"/>
    <dgm:cxn modelId="{BA814DA7-8399-4497-AED9-AE96CE57F38D}" srcId="{736F3A26-6C0A-4CBF-9E12-9E7AD1393E92}" destId="{7B631844-3E6D-49AF-A98C-01C0ACC41BE1}" srcOrd="1" destOrd="0" parTransId="{331E7276-FCFA-4622-AAF1-52CAC5FB0829}" sibTransId="{032A52DA-DFEB-42AE-9E1C-83288CE4E264}"/>
    <dgm:cxn modelId="{A4934BB6-3B36-4B66-AD2C-6E6731B7CD5C}" srcId="{7B631844-3E6D-49AF-A98C-01C0ACC41BE1}" destId="{2B892F81-4738-448F-B94B-FB9BC0C5C9CC}" srcOrd="1" destOrd="0" parTransId="{41E5A227-8DB8-4388-A6B5-5BAA8FF3D585}" sibTransId="{E293DE40-DDFC-4C6B-ACCB-F3CF0E4ED5DD}"/>
    <dgm:cxn modelId="{524001BF-9A5C-4EE4-868D-A15A95B0F7FC}" type="presOf" srcId="{396C9B31-B7CB-437A-A80A-5F2A54617E98}" destId="{C78E55B3-6E5E-43EC-B311-124A441DB1A3}" srcOrd="0" destOrd="1" presId="urn:microsoft.com/office/officeart/2005/8/layout/vList2"/>
    <dgm:cxn modelId="{377DCAD8-4237-4669-A3C2-50A42FBE4ADE}" type="presOf" srcId="{736F3A26-6C0A-4CBF-9E12-9E7AD1393E92}" destId="{7AAAEC06-0C4F-4676-B85A-B5B463EB0420}" srcOrd="0" destOrd="0" presId="urn:microsoft.com/office/officeart/2005/8/layout/vList2"/>
    <dgm:cxn modelId="{905323DA-2F71-41AA-9435-460B07DFC4D9}" srcId="{888682B0-C84F-4965-ADA4-73BE28C373B0}" destId="{E22F5281-1709-4210-80EA-08A7877475A7}" srcOrd="2" destOrd="0" parTransId="{F431275E-8574-4FD2-B82F-7D970FD25471}" sibTransId="{2A0D1DBC-8C82-43C1-83CE-C7BAF78B7DB6}"/>
    <dgm:cxn modelId="{EAB787F3-2804-4215-B5AE-11A6585C9FBF}" srcId="{736F3A26-6C0A-4CBF-9E12-9E7AD1393E92}" destId="{888682B0-C84F-4965-ADA4-73BE28C373B0}" srcOrd="0" destOrd="0" parTransId="{2835DC91-5893-4439-ABEC-3BFFFE4C28D4}" sibTransId="{B77217CB-7901-4367-AB90-562A59D2459B}"/>
    <dgm:cxn modelId="{D447F130-C306-421C-BD1A-D17820697D81}" type="presParOf" srcId="{7AAAEC06-0C4F-4676-B85A-B5B463EB0420}" destId="{32D8D990-EF6F-41EF-8B71-8F9395645557}" srcOrd="0" destOrd="0" presId="urn:microsoft.com/office/officeart/2005/8/layout/vList2"/>
    <dgm:cxn modelId="{C4EFDD21-05CF-40EE-9315-3FABE4AB39A8}" type="presParOf" srcId="{7AAAEC06-0C4F-4676-B85A-B5B463EB0420}" destId="{C78E55B3-6E5E-43EC-B311-124A441DB1A3}" srcOrd="1" destOrd="0" presId="urn:microsoft.com/office/officeart/2005/8/layout/vList2"/>
    <dgm:cxn modelId="{D7E8202D-4A9E-4708-8B2B-9108BC0D73AF}" type="presParOf" srcId="{7AAAEC06-0C4F-4676-B85A-B5B463EB0420}" destId="{AC4930CF-DB83-4EF4-BAFD-D31F980576B8}" srcOrd="2" destOrd="0" presId="urn:microsoft.com/office/officeart/2005/8/layout/vList2"/>
    <dgm:cxn modelId="{A9170F2D-7552-4B4D-89A2-22B9592BA5AF}" type="presParOf" srcId="{7AAAEC06-0C4F-4676-B85A-B5B463EB0420}" destId="{FDF914C7-A579-4DFB-AF39-0FC9BD7D742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36D214-1FE7-4CE0-9B35-027F0BA5F8B2}" type="doc">
      <dgm:prSet loTypeId="urn:microsoft.com/office/officeart/2016/7/layout/BasicLinearProcessNumbered" loCatId="process" qsTypeId="urn:microsoft.com/office/officeart/2005/8/quickstyle/simple4" qsCatId="simple" csTypeId="urn:microsoft.com/office/officeart/2005/8/colors/colorful1" csCatId="colorful" phldr="1"/>
      <dgm:spPr/>
    </dgm:pt>
    <dgm:pt modelId="{223F208D-653F-4249-954A-EDB8FF6E148C}">
      <dgm:prSet phldrT="[Text]"/>
      <dgm:spPr/>
      <dgm:t>
        <a:bodyPr/>
        <a:lstStyle/>
        <a:p>
          <a:r>
            <a:rPr lang="en-US"/>
            <a:t>Increase Revenues</a:t>
          </a:r>
        </a:p>
      </dgm:t>
    </dgm:pt>
    <dgm:pt modelId="{3EBC1217-7C8C-468D-A15E-F98BA6F626CB}" type="parTrans" cxnId="{4C230EBD-317C-461A-9939-B074938CE3E6}">
      <dgm:prSet/>
      <dgm:spPr/>
      <dgm:t>
        <a:bodyPr/>
        <a:lstStyle/>
        <a:p>
          <a:endParaRPr lang="en-US"/>
        </a:p>
      </dgm:t>
    </dgm:pt>
    <dgm:pt modelId="{B97CFBDB-2708-4D7E-B1BC-95BA1893F49A}" type="sibTrans" cxnId="{4C230EBD-317C-461A-9939-B074938CE3E6}">
      <dgm:prSet phldrT="1" phldr="0"/>
      <dgm:spPr/>
      <dgm:t>
        <a:bodyPr/>
        <a:lstStyle/>
        <a:p>
          <a:r>
            <a:rPr lang="en-US"/>
            <a:t>1</a:t>
          </a:r>
        </a:p>
      </dgm:t>
    </dgm:pt>
    <dgm:pt modelId="{7316BB4C-C654-4652-945D-96027BB9566E}">
      <dgm:prSet phldrT="[Text]"/>
      <dgm:spPr/>
      <dgm:t>
        <a:bodyPr/>
        <a:lstStyle/>
        <a:p>
          <a:r>
            <a:rPr lang="en-US"/>
            <a:t>Improve and Strengthen Systems</a:t>
          </a:r>
        </a:p>
      </dgm:t>
    </dgm:pt>
    <dgm:pt modelId="{ECE96108-C182-4222-9927-84D789D25BDA}" type="parTrans" cxnId="{C6B4ADF9-4CFD-4C0F-B791-CBBA9791112A}">
      <dgm:prSet/>
      <dgm:spPr/>
      <dgm:t>
        <a:bodyPr/>
        <a:lstStyle/>
        <a:p>
          <a:endParaRPr lang="en-US"/>
        </a:p>
      </dgm:t>
    </dgm:pt>
    <dgm:pt modelId="{3CB98040-5389-4865-96AD-D34713D0C024}" type="sibTrans" cxnId="{C6B4ADF9-4CFD-4C0F-B791-CBBA9791112A}">
      <dgm:prSet phldrT="3" phldr="0"/>
      <dgm:spPr/>
      <dgm:t>
        <a:bodyPr/>
        <a:lstStyle/>
        <a:p>
          <a:r>
            <a:rPr lang="en-US"/>
            <a:t>3</a:t>
          </a:r>
        </a:p>
      </dgm:t>
    </dgm:pt>
    <dgm:pt modelId="{968849CF-8DFC-4AA9-B195-24AB2FBCAD93}">
      <dgm:prSet phldrT="[Text]"/>
      <dgm:spPr/>
      <dgm:t>
        <a:bodyPr/>
        <a:lstStyle/>
        <a:p>
          <a:r>
            <a:rPr lang="en-US"/>
            <a:t>Manage and Reduce Expenses</a:t>
          </a:r>
        </a:p>
      </dgm:t>
    </dgm:pt>
    <dgm:pt modelId="{BA6D9BAF-311B-48E8-A1D1-BE588B35F74B}" type="parTrans" cxnId="{E7B33969-E7F6-40D3-BB23-CEC1B4E3D2F4}">
      <dgm:prSet/>
      <dgm:spPr/>
      <dgm:t>
        <a:bodyPr/>
        <a:lstStyle/>
        <a:p>
          <a:endParaRPr lang="en-US"/>
        </a:p>
      </dgm:t>
    </dgm:pt>
    <dgm:pt modelId="{67C91DB0-91CD-41EE-908B-F599F1EC2E74}" type="sibTrans" cxnId="{E7B33969-E7F6-40D3-BB23-CEC1B4E3D2F4}">
      <dgm:prSet phldrT="2" phldr="0"/>
      <dgm:spPr/>
      <dgm:t>
        <a:bodyPr/>
        <a:lstStyle/>
        <a:p>
          <a:r>
            <a:rPr lang="en-US"/>
            <a:t>2</a:t>
          </a:r>
        </a:p>
      </dgm:t>
    </dgm:pt>
    <dgm:pt modelId="{AA260783-6B15-447B-A4A4-A6E91928C4A9}" type="pres">
      <dgm:prSet presAssocID="{A836D214-1FE7-4CE0-9B35-027F0BA5F8B2}" presName="Name0" presStyleCnt="0">
        <dgm:presLayoutVars>
          <dgm:animLvl val="lvl"/>
          <dgm:resizeHandles val="exact"/>
        </dgm:presLayoutVars>
      </dgm:prSet>
      <dgm:spPr/>
    </dgm:pt>
    <dgm:pt modelId="{AC0BEBA8-B9B1-4235-9873-24A72DF84B97}" type="pres">
      <dgm:prSet presAssocID="{223F208D-653F-4249-954A-EDB8FF6E148C}" presName="compositeNode" presStyleCnt="0">
        <dgm:presLayoutVars>
          <dgm:bulletEnabled val="1"/>
        </dgm:presLayoutVars>
      </dgm:prSet>
      <dgm:spPr/>
    </dgm:pt>
    <dgm:pt modelId="{1C02F8D0-55F0-4533-8EF1-91F18DC59150}" type="pres">
      <dgm:prSet presAssocID="{223F208D-653F-4249-954A-EDB8FF6E148C}" presName="bgRect" presStyleLbl="bgAccFollowNode1" presStyleIdx="0" presStyleCnt="3"/>
      <dgm:spPr/>
    </dgm:pt>
    <dgm:pt modelId="{DA929E88-C0F4-4E4C-BB89-4F0219F13953}" type="pres">
      <dgm:prSet presAssocID="{B97CFBDB-2708-4D7E-B1BC-95BA1893F49A}" presName="sibTransNodeCircle" presStyleLbl="alignNode1" presStyleIdx="0" presStyleCnt="6">
        <dgm:presLayoutVars>
          <dgm:chMax val="0"/>
          <dgm:bulletEnabled/>
        </dgm:presLayoutVars>
      </dgm:prSet>
      <dgm:spPr/>
    </dgm:pt>
    <dgm:pt modelId="{81AA77CD-5727-4115-82F2-2280F6C7C37A}" type="pres">
      <dgm:prSet presAssocID="{223F208D-653F-4249-954A-EDB8FF6E148C}" presName="bottomLine" presStyleLbl="alignNode1" presStyleIdx="1" presStyleCnt="6">
        <dgm:presLayoutVars/>
      </dgm:prSet>
      <dgm:spPr/>
    </dgm:pt>
    <dgm:pt modelId="{7EF33357-3841-4A2B-AC34-6D5FCE57D91A}" type="pres">
      <dgm:prSet presAssocID="{223F208D-653F-4249-954A-EDB8FF6E148C}" presName="nodeText" presStyleLbl="bgAccFollowNode1" presStyleIdx="0" presStyleCnt="3">
        <dgm:presLayoutVars>
          <dgm:bulletEnabled val="1"/>
        </dgm:presLayoutVars>
      </dgm:prSet>
      <dgm:spPr/>
    </dgm:pt>
    <dgm:pt modelId="{B73A72AA-B031-4AC3-9481-29989D804A69}" type="pres">
      <dgm:prSet presAssocID="{B97CFBDB-2708-4D7E-B1BC-95BA1893F49A}" presName="sibTrans" presStyleCnt="0"/>
      <dgm:spPr/>
    </dgm:pt>
    <dgm:pt modelId="{5B16293E-CF97-4560-9B67-2EFD31B4ABFA}" type="pres">
      <dgm:prSet presAssocID="{968849CF-8DFC-4AA9-B195-24AB2FBCAD93}" presName="compositeNode" presStyleCnt="0">
        <dgm:presLayoutVars>
          <dgm:bulletEnabled val="1"/>
        </dgm:presLayoutVars>
      </dgm:prSet>
      <dgm:spPr/>
    </dgm:pt>
    <dgm:pt modelId="{092A73D9-951D-4EBD-9F6A-47A843CA6561}" type="pres">
      <dgm:prSet presAssocID="{968849CF-8DFC-4AA9-B195-24AB2FBCAD93}" presName="bgRect" presStyleLbl="bgAccFollowNode1" presStyleIdx="1" presStyleCnt="3"/>
      <dgm:spPr/>
    </dgm:pt>
    <dgm:pt modelId="{D5C16F9C-BD92-49A2-A312-7FF7F7253992}" type="pres">
      <dgm:prSet presAssocID="{67C91DB0-91CD-41EE-908B-F599F1EC2E74}" presName="sibTransNodeCircle" presStyleLbl="alignNode1" presStyleIdx="2" presStyleCnt="6">
        <dgm:presLayoutVars>
          <dgm:chMax val="0"/>
          <dgm:bulletEnabled/>
        </dgm:presLayoutVars>
      </dgm:prSet>
      <dgm:spPr/>
    </dgm:pt>
    <dgm:pt modelId="{D445D9BF-0936-4844-9239-BE55C6F54F77}" type="pres">
      <dgm:prSet presAssocID="{968849CF-8DFC-4AA9-B195-24AB2FBCAD93}" presName="bottomLine" presStyleLbl="alignNode1" presStyleIdx="3" presStyleCnt="6">
        <dgm:presLayoutVars/>
      </dgm:prSet>
      <dgm:spPr/>
    </dgm:pt>
    <dgm:pt modelId="{0AAFA44A-B8B9-4F11-BE60-F9DA1DA8A8B6}" type="pres">
      <dgm:prSet presAssocID="{968849CF-8DFC-4AA9-B195-24AB2FBCAD93}" presName="nodeText" presStyleLbl="bgAccFollowNode1" presStyleIdx="1" presStyleCnt="3">
        <dgm:presLayoutVars>
          <dgm:bulletEnabled val="1"/>
        </dgm:presLayoutVars>
      </dgm:prSet>
      <dgm:spPr/>
    </dgm:pt>
    <dgm:pt modelId="{94C57A61-CD4C-4074-9E63-E8C9179E4244}" type="pres">
      <dgm:prSet presAssocID="{67C91DB0-91CD-41EE-908B-F599F1EC2E74}" presName="sibTrans" presStyleCnt="0"/>
      <dgm:spPr/>
    </dgm:pt>
    <dgm:pt modelId="{C5979F12-1BC8-4E1F-8670-66E5B16B0073}" type="pres">
      <dgm:prSet presAssocID="{7316BB4C-C654-4652-945D-96027BB9566E}" presName="compositeNode" presStyleCnt="0">
        <dgm:presLayoutVars>
          <dgm:bulletEnabled val="1"/>
        </dgm:presLayoutVars>
      </dgm:prSet>
      <dgm:spPr/>
    </dgm:pt>
    <dgm:pt modelId="{E5BAED2B-5AC3-4716-B1E8-6872E038D66F}" type="pres">
      <dgm:prSet presAssocID="{7316BB4C-C654-4652-945D-96027BB9566E}" presName="bgRect" presStyleLbl="bgAccFollowNode1" presStyleIdx="2" presStyleCnt="3"/>
      <dgm:spPr/>
    </dgm:pt>
    <dgm:pt modelId="{ACC0AA35-8D51-4DA4-A45C-3E2AD8721F98}" type="pres">
      <dgm:prSet presAssocID="{3CB98040-5389-4865-96AD-D34713D0C024}" presName="sibTransNodeCircle" presStyleLbl="alignNode1" presStyleIdx="4" presStyleCnt="6">
        <dgm:presLayoutVars>
          <dgm:chMax val="0"/>
          <dgm:bulletEnabled/>
        </dgm:presLayoutVars>
      </dgm:prSet>
      <dgm:spPr/>
    </dgm:pt>
    <dgm:pt modelId="{C3781688-35B9-43EE-BFA2-9389CB04CCEF}" type="pres">
      <dgm:prSet presAssocID="{7316BB4C-C654-4652-945D-96027BB9566E}" presName="bottomLine" presStyleLbl="alignNode1" presStyleIdx="5" presStyleCnt="6">
        <dgm:presLayoutVars/>
      </dgm:prSet>
      <dgm:spPr/>
    </dgm:pt>
    <dgm:pt modelId="{4DE1C748-AD88-4750-B475-FC27665B4184}" type="pres">
      <dgm:prSet presAssocID="{7316BB4C-C654-4652-945D-96027BB9566E}" presName="nodeText" presStyleLbl="bgAccFollowNode1" presStyleIdx="2" presStyleCnt="3">
        <dgm:presLayoutVars>
          <dgm:bulletEnabled val="1"/>
        </dgm:presLayoutVars>
      </dgm:prSet>
      <dgm:spPr/>
    </dgm:pt>
  </dgm:ptLst>
  <dgm:cxnLst>
    <dgm:cxn modelId="{7DCA8F11-B6CE-48A6-9981-F15BAFD501A5}" type="presOf" srcId="{67C91DB0-91CD-41EE-908B-F599F1EC2E74}" destId="{D5C16F9C-BD92-49A2-A312-7FF7F7253992}" srcOrd="0" destOrd="0" presId="urn:microsoft.com/office/officeart/2016/7/layout/BasicLinearProcessNumbered"/>
    <dgm:cxn modelId="{F653D131-633E-410D-A1AB-2F20C6A5CB2C}" type="presOf" srcId="{968849CF-8DFC-4AA9-B195-24AB2FBCAD93}" destId="{092A73D9-951D-4EBD-9F6A-47A843CA6561}" srcOrd="0" destOrd="0" presId="urn:microsoft.com/office/officeart/2016/7/layout/BasicLinearProcessNumbered"/>
    <dgm:cxn modelId="{96379F3A-7C24-4572-9C43-317AA4698227}" type="presOf" srcId="{223F208D-653F-4249-954A-EDB8FF6E148C}" destId="{7EF33357-3841-4A2B-AC34-6D5FCE57D91A}" srcOrd="1" destOrd="0" presId="urn:microsoft.com/office/officeart/2016/7/layout/BasicLinearProcessNumbered"/>
    <dgm:cxn modelId="{855F1A5F-DDBE-4FAB-9935-A5FA035C8D89}" type="presOf" srcId="{A836D214-1FE7-4CE0-9B35-027F0BA5F8B2}" destId="{AA260783-6B15-447B-A4A4-A6E91928C4A9}" srcOrd="0" destOrd="0" presId="urn:microsoft.com/office/officeart/2016/7/layout/BasicLinearProcessNumbered"/>
    <dgm:cxn modelId="{B4A45262-BA65-4717-AC9B-B1801C74DFCB}" type="presOf" srcId="{968849CF-8DFC-4AA9-B195-24AB2FBCAD93}" destId="{0AAFA44A-B8B9-4F11-BE60-F9DA1DA8A8B6}" srcOrd="1" destOrd="0" presId="urn:microsoft.com/office/officeart/2016/7/layout/BasicLinearProcessNumbered"/>
    <dgm:cxn modelId="{E7B33969-E7F6-40D3-BB23-CEC1B4E3D2F4}" srcId="{A836D214-1FE7-4CE0-9B35-027F0BA5F8B2}" destId="{968849CF-8DFC-4AA9-B195-24AB2FBCAD93}" srcOrd="1" destOrd="0" parTransId="{BA6D9BAF-311B-48E8-A1D1-BE588B35F74B}" sibTransId="{67C91DB0-91CD-41EE-908B-F599F1EC2E74}"/>
    <dgm:cxn modelId="{C5F98E80-EF8C-463E-B404-992AC099F73A}" type="presOf" srcId="{7316BB4C-C654-4652-945D-96027BB9566E}" destId="{4DE1C748-AD88-4750-B475-FC27665B4184}" srcOrd="1" destOrd="0" presId="urn:microsoft.com/office/officeart/2016/7/layout/BasicLinearProcessNumbered"/>
    <dgm:cxn modelId="{C99ADF9E-394A-4FCA-83A3-08745B71F24E}" type="presOf" srcId="{223F208D-653F-4249-954A-EDB8FF6E148C}" destId="{1C02F8D0-55F0-4533-8EF1-91F18DC59150}" srcOrd="0" destOrd="0" presId="urn:microsoft.com/office/officeart/2016/7/layout/BasicLinearProcessNumbered"/>
    <dgm:cxn modelId="{E5069EB6-F714-469F-AFBE-1677C2BA0FEF}" type="presOf" srcId="{3CB98040-5389-4865-96AD-D34713D0C024}" destId="{ACC0AA35-8D51-4DA4-A45C-3E2AD8721F98}" srcOrd="0" destOrd="0" presId="urn:microsoft.com/office/officeart/2016/7/layout/BasicLinearProcessNumbered"/>
    <dgm:cxn modelId="{F0D5EBB8-6839-4814-AA0F-7BCB7B4CEFF6}" type="presOf" srcId="{7316BB4C-C654-4652-945D-96027BB9566E}" destId="{E5BAED2B-5AC3-4716-B1E8-6872E038D66F}" srcOrd="0" destOrd="0" presId="urn:microsoft.com/office/officeart/2016/7/layout/BasicLinearProcessNumbered"/>
    <dgm:cxn modelId="{4C230EBD-317C-461A-9939-B074938CE3E6}" srcId="{A836D214-1FE7-4CE0-9B35-027F0BA5F8B2}" destId="{223F208D-653F-4249-954A-EDB8FF6E148C}" srcOrd="0" destOrd="0" parTransId="{3EBC1217-7C8C-468D-A15E-F98BA6F626CB}" sibTransId="{B97CFBDB-2708-4D7E-B1BC-95BA1893F49A}"/>
    <dgm:cxn modelId="{8BDDCAE6-D6E9-4A4A-9159-58B0CF4AF8CC}" type="presOf" srcId="{B97CFBDB-2708-4D7E-B1BC-95BA1893F49A}" destId="{DA929E88-C0F4-4E4C-BB89-4F0219F13953}" srcOrd="0" destOrd="0" presId="urn:microsoft.com/office/officeart/2016/7/layout/BasicLinearProcessNumbered"/>
    <dgm:cxn modelId="{C6B4ADF9-4CFD-4C0F-B791-CBBA9791112A}" srcId="{A836D214-1FE7-4CE0-9B35-027F0BA5F8B2}" destId="{7316BB4C-C654-4652-945D-96027BB9566E}" srcOrd="2" destOrd="0" parTransId="{ECE96108-C182-4222-9927-84D789D25BDA}" sibTransId="{3CB98040-5389-4865-96AD-D34713D0C024}"/>
    <dgm:cxn modelId="{A282D73B-7D15-4253-B45D-E66D5CDD520D}" type="presParOf" srcId="{AA260783-6B15-447B-A4A4-A6E91928C4A9}" destId="{AC0BEBA8-B9B1-4235-9873-24A72DF84B97}" srcOrd="0" destOrd="0" presId="urn:microsoft.com/office/officeart/2016/7/layout/BasicLinearProcessNumbered"/>
    <dgm:cxn modelId="{E6E40566-D63C-4345-BE89-4DB34248A29A}" type="presParOf" srcId="{AC0BEBA8-B9B1-4235-9873-24A72DF84B97}" destId="{1C02F8D0-55F0-4533-8EF1-91F18DC59150}" srcOrd="0" destOrd="0" presId="urn:microsoft.com/office/officeart/2016/7/layout/BasicLinearProcessNumbered"/>
    <dgm:cxn modelId="{E8A9BC6B-785F-4E88-9403-516668C0CC3D}" type="presParOf" srcId="{AC0BEBA8-B9B1-4235-9873-24A72DF84B97}" destId="{DA929E88-C0F4-4E4C-BB89-4F0219F13953}" srcOrd="1" destOrd="0" presId="urn:microsoft.com/office/officeart/2016/7/layout/BasicLinearProcessNumbered"/>
    <dgm:cxn modelId="{4ADC96D5-BA7B-4ECE-A8E5-1C66098509D1}" type="presParOf" srcId="{AC0BEBA8-B9B1-4235-9873-24A72DF84B97}" destId="{81AA77CD-5727-4115-82F2-2280F6C7C37A}" srcOrd="2" destOrd="0" presId="urn:microsoft.com/office/officeart/2016/7/layout/BasicLinearProcessNumbered"/>
    <dgm:cxn modelId="{CD2E654F-16D4-4A00-BC02-79B349A7942F}" type="presParOf" srcId="{AC0BEBA8-B9B1-4235-9873-24A72DF84B97}" destId="{7EF33357-3841-4A2B-AC34-6D5FCE57D91A}" srcOrd="3" destOrd="0" presId="urn:microsoft.com/office/officeart/2016/7/layout/BasicLinearProcessNumbered"/>
    <dgm:cxn modelId="{C07438C5-8609-41E2-A048-26C92C6FADDF}" type="presParOf" srcId="{AA260783-6B15-447B-A4A4-A6E91928C4A9}" destId="{B73A72AA-B031-4AC3-9481-29989D804A69}" srcOrd="1" destOrd="0" presId="urn:microsoft.com/office/officeart/2016/7/layout/BasicLinearProcessNumbered"/>
    <dgm:cxn modelId="{4DD82FE2-69C6-4376-853E-29B8900EF5AB}" type="presParOf" srcId="{AA260783-6B15-447B-A4A4-A6E91928C4A9}" destId="{5B16293E-CF97-4560-9B67-2EFD31B4ABFA}" srcOrd="2" destOrd="0" presId="urn:microsoft.com/office/officeart/2016/7/layout/BasicLinearProcessNumbered"/>
    <dgm:cxn modelId="{49075CF9-3587-45E6-A755-6DCA7BC7AA6A}" type="presParOf" srcId="{5B16293E-CF97-4560-9B67-2EFD31B4ABFA}" destId="{092A73D9-951D-4EBD-9F6A-47A843CA6561}" srcOrd="0" destOrd="0" presId="urn:microsoft.com/office/officeart/2016/7/layout/BasicLinearProcessNumbered"/>
    <dgm:cxn modelId="{9BCDF901-0DA4-4A2B-AF28-029A8F29CD70}" type="presParOf" srcId="{5B16293E-CF97-4560-9B67-2EFD31B4ABFA}" destId="{D5C16F9C-BD92-49A2-A312-7FF7F7253992}" srcOrd="1" destOrd="0" presId="urn:microsoft.com/office/officeart/2016/7/layout/BasicLinearProcessNumbered"/>
    <dgm:cxn modelId="{0816834E-F291-46E5-A344-C7050C2C03F7}" type="presParOf" srcId="{5B16293E-CF97-4560-9B67-2EFD31B4ABFA}" destId="{D445D9BF-0936-4844-9239-BE55C6F54F77}" srcOrd="2" destOrd="0" presId="urn:microsoft.com/office/officeart/2016/7/layout/BasicLinearProcessNumbered"/>
    <dgm:cxn modelId="{89410006-F9AB-4AFC-B310-277D68204DD4}" type="presParOf" srcId="{5B16293E-CF97-4560-9B67-2EFD31B4ABFA}" destId="{0AAFA44A-B8B9-4F11-BE60-F9DA1DA8A8B6}" srcOrd="3" destOrd="0" presId="urn:microsoft.com/office/officeart/2016/7/layout/BasicLinearProcessNumbered"/>
    <dgm:cxn modelId="{74F47C7B-9EAE-4C36-9F9D-A02F0DBD6207}" type="presParOf" srcId="{AA260783-6B15-447B-A4A4-A6E91928C4A9}" destId="{94C57A61-CD4C-4074-9E63-E8C9179E4244}" srcOrd="3" destOrd="0" presId="urn:microsoft.com/office/officeart/2016/7/layout/BasicLinearProcessNumbered"/>
    <dgm:cxn modelId="{0DC5E142-046C-432C-82FC-54941A847870}" type="presParOf" srcId="{AA260783-6B15-447B-A4A4-A6E91928C4A9}" destId="{C5979F12-1BC8-4E1F-8670-66E5B16B0073}" srcOrd="4" destOrd="0" presId="urn:microsoft.com/office/officeart/2016/7/layout/BasicLinearProcessNumbered"/>
    <dgm:cxn modelId="{3E843228-65B5-4BFD-A3CD-C820727BCE1B}" type="presParOf" srcId="{C5979F12-1BC8-4E1F-8670-66E5B16B0073}" destId="{E5BAED2B-5AC3-4716-B1E8-6872E038D66F}" srcOrd="0" destOrd="0" presId="urn:microsoft.com/office/officeart/2016/7/layout/BasicLinearProcessNumbered"/>
    <dgm:cxn modelId="{450D594E-6515-4CA3-8583-815592931634}" type="presParOf" srcId="{C5979F12-1BC8-4E1F-8670-66E5B16B0073}" destId="{ACC0AA35-8D51-4DA4-A45C-3E2AD8721F98}" srcOrd="1" destOrd="0" presId="urn:microsoft.com/office/officeart/2016/7/layout/BasicLinearProcessNumbered"/>
    <dgm:cxn modelId="{A89B9820-1D96-4D6A-9FAC-0A8E63ED70F4}" type="presParOf" srcId="{C5979F12-1BC8-4E1F-8670-66E5B16B0073}" destId="{C3781688-35B9-43EE-BFA2-9389CB04CCEF}" srcOrd="2" destOrd="0" presId="urn:microsoft.com/office/officeart/2016/7/layout/BasicLinearProcessNumbered"/>
    <dgm:cxn modelId="{DE5839CA-8720-40B5-ACDC-EED412905C8A}" type="presParOf" srcId="{C5979F12-1BC8-4E1F-8670-66E5B16B0073}" destId="{4DE1C748-AD88-4750-B475-FC27665B418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A6DB21-4616-4CDA-8787-324CF90231F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061AF-7A21-4043-9EFC-43C0B33ACDAF}">
      <dgm:prSet phldrT="[Text]" phldr="0"/>
      <dgm:spPr/>
      <dgm:t>
        <a:bodyPr/>
        <a:lstStyle/>
        <a:p>
          <a:pPr rtl="0"/>
          <a:r>
            <a:rPr lang="en-US">
              <a:latin typeface="Calibri"/>
            </a:rPr>
            <a:t>Increasing Revenues</a:t>
          </a:r>
          <a:endParaRPr lang="en-US"/>
        </a:p>
      </dgm:t>
    </dgm:pt>
    <dgm:pt modelId="{4B42C67D-AA91-4183-922F-EA55F09875E7}" type="parTrans" cxnId="{AFC98BA6-31BC-4C2E-A34F-EBFD50DEF033}">
      <dgm:prSet/>
      <dgm:spPr/>
      <dgm:t>
        <a:bodyPr/>
        <a:lstStyle/>
        <a:p>
          <a:endParaRPr lang="en-US"/>
        </a:p>
      </dgm:t>
    </dgm:pt>
    <dgm:pt modelId="{3C9C57B5-6AAC-4CBD-A8CA-AA24084A72E0}" type="sibTrans" cxnId="{AFC98BA6-31BC-4C2E-A34F-EBFD50DEF033}">
      <dgm:prSet/>
      <dgm:spPr/>
      <dgm:t>
        <a:bodyPr/>
        <a:lstStyle/>
        <a:p>
          <a:endParaRPr lang="en-US"/>
        </a:p>
      </dgm:t>
    </dgm:pt>
    <dgm:pt modelId="{10830085-99E1-4B7E-9335-D64222A178D9}">
      <dgm:prSet phldrT="[Text]" phldr="0"/>
      <dgm:spPr/>
      <dgm:t>
        <a:bodyPr/>
        <a:lstStyle/>
        <a:p>
          <a:pPr rtl="0"/>
          <a:r>
            <a:rPr lang="en-US">
              <a:latin typeface="Calibri"/>
            </a:rPr>
            <a:t>Reducing Expenditures</a:t>
          </a:r>
          <a:endParaRPr lang="en-US"/>
        </a:p>
      </dgm:t>
    </dgm:pt>
    <dgm:pt modelId="{28CE304E-3792-4F15-882D-55699EDDBA6F}" type="parTrans" cxnId="{02F9C0B7-1F4D-43FB-91A8-B1EB066C4D04}">
      <dgm:prSet/>
      <dgm:spPr/>
      <dgm:t>
        <a:bodyPr/>
        <a:lstStyle/>
        <a:p>
          <a:endParaRPr lang="en-US"/>
        </a:p>
      </dgm:t>
    </dgm:pt>
    <dgm:pt modelId="{CC656AB7-FC16-44A1-964E-A7BE7E6F2A7D}" type="sibTrans" cxnId="{02F9C0B7-1F4D-43FB-91A8-B1EB066C4D04}">
      <dgm:prSet/>
      <dgm:spPr/>
      <dgm:t>
        <a:bodyPr/>
        <a:lstStyle/>
        <a:p>
          <a:endParaRPr lang="en-US"/>
        </a:p>
      </dgm:t>
    </dgm:pt>
    <dgm:pt modelId="{A9047F1F-3B86-45B5-91A1-4C7141992A83}">
      <dgm:prSet phldrT="[Text]" phldr="0"/>
      <dgm:spPr/>
      <dgm:t>
        <a:bodyPr/>
        <a:lstStyle/>
        <a:p>
          <a:pPr rtl="0"/>
          <a:r>
            <a:rPr lang="en-US">
              <a:latin typeface="Calibri"/>
            </a:rPr>
            <a:t>Strengthening Budget Systems</a:t>
          </a:r>
          <a:endParaRPr lang="en-US"/>
        </a:p>
      </dgm:t>
    </dgm:pt>
    <dgm:pt modelId="{39817FED-538E-4E5B-8128-4FE1192B741C}" type="parTrans" cxnId="{D5A539AD-B5FC-4958-9AAA-7886D6F98553}">
      <dgm:prSet/>
      <dgm:spPr/>
      <dgm:t>
        <a:bodyPr/>
        <a:lstStyle/>
        <a:p>
          <a:endParaRPr lang="en-US"/>
        </a:p>
      </dgm:t>
    </dgm:pt>
    <dgm:pt modelId="{6CDE1638-C0AF-4A3E-B0B6-BF894C75C924}" type="sibTrans" cxnId="{D5A539AD-B5FC-4958-9AAA-7886D6F98553}">
      <dgm:prSet/>
      <dgm:spPr/>
      <dgm:t>
        <a:bodyPr/>
        <a:lstStyle/>
        <a:p>
          <a:endParaRPr lang="en-US"/>
        </a:p>
      </dgm:t>
    </dgm:pt>
    <dgm:pt modelId="{1647334A-7AA0-4101-A9BD-B98CCE5B5CB3}">
      <dgm:prSet phldr="0"/>
      <dgm:spPr/>
      <dgm:t>
        <a:bodyPr/>
        <a:lstStyle/>
        <a:p>
          <a:pPr rtl="0"/>
          <a:r>
            <a:rPr lang="en-US">
              <a:latin typeface="Calibri"/>
            </a:rPr>
            <a:t>Explore </a:t>
          </a:r>
          <a:r>
            <a:rPr lang="en-US" err="1">
              <a:latin typeface="Calibri"/>
            </a:rPr>
            <a:t>CTCLink</a:t>
          </a:r>
          <a:r>
            <a:rPr lang="en-US">
              <a:latin typeface="Calibri"/>
            </a:rPr>
            <a:t> based fees and other lab fees</a:t>
          </a:r>
        </a:p>
      </dgm:t>
    </dgm:pt>
    <dgm:pt modelId="{B10BB7F0-DFC9-454F-825C-9608E466213D}" type="parTrans" cxnId="{ADD216E4-16ED-4931-A504-C1FC15AAC7E6}">
      <dgm:prSet/>
      <dgm:spPr/>
      <dgm:t>
        <a:bodyPr/>
        <a:lstStyle/>
        <a:p>
          <a:endParaRPr lang="en-US"/>
        </a:p>
      </dgm:t>
    </dgm:pt>
    <dgm:pt modelId="{36888CC1-2027-4A79-874C-6362B8253DB3}" type="sibTrans" cxnId="{ADD216E4-16ED-4931-A504-C1FC15AAC7E6}">
      <dgm:prSet/>
      <dgm:spPr/>
      <dgm:t>
        <a:bodyPr/>
        <a:lstStyle/>
        <a:p>
          <a:endParaRPr lang="en-US"/>
        </a:p>
      </dgm:t>
    </dgm:pt>
    <dgm:pt modelId="{ADFCEBE0-23C9-4966-AD4D-B9FEEF68DFAC}">
      <dgm:prSet phldr="0"/>
      <dgm:spPr/>
      <dgm:t>
        <a:bodyPr/>
        <a:lstStyle/>
        <a:p>
          <a:pPr rtl="0"/>
          <a:r>
            <a:rPr lang="en-US">
              <a:latin typeface="Calibri"/>
            </a:rPr>
            <a:t>Expand partnerships</a:t>
          </a:r>
        </a:p>
      </dgm:t>
    </dgm:pt>
    <dgm:pt modelId="{6BC412C1-6D82-4881-B704-9EB2B51D09F9}" type="parTrans" cxnId="{76293B7A-9A41-4EF9-9489-C0D8126F6E86}">
      <dgm:prSet/>
      <dgm:spPr/>
      <dgm:t>
        <a:bodyPr/>
        <a:lstStyle/>
        <a:p>
          <a:endParaRPr lang="en-US"/>
        </a:p>
      </dgm:t>
    </dgm:pt>
    <dgm:pt modelId="{758E103D-D38D-4846-89C8-80E3EAFFCA62}" type="sibTrans" cxnId="{76293B7A-9A41-4EF9-9489-C0D8126F6E86}">
      <dgm:prSet/>
      <dgm:spPr/>
      <dgm:t>
        <a:bodyPr/>
        <a:lstStyle/>
        <a:p>
          <a:endParaRPr lang="en-US"/>
        </a:p>
      </dgm:t>
    </dgm:pt>
    <dgm:pt modelId="{91856035-D0B6-48F5-9D96-EA7437F5B2C1}">
      <dgm:prSet phldr="0"/>
      <dgm:spPr/>
      <dgm:t>
        <a:bodyPr/>
        <a:lstStyle/>
        <a:p>
          <a:pPr rtl="0"/>
          <a:r>
            <a:rPr lang="en-US">
              <a:latin typeface="Calibri"/>
            </a:rPr>
            <a:t>Monetized Assets</a:t>
          </a:r>
        </a:p>
      </dgm:t>
    </dgm:pt>
    <dgm:pt modelId="{DA4BB835-FD9F-405C-8E4A-8B3929FC151F}" type="parTrans" cxnId="{58DDE5EA-7BBA-4E44-A75F-F1E845BF15F5}">
      <dgm:prSet/>
      <dgm:spPr/>
      <dgm:t>
        <a:bodyPr/>
        <a:lstStyle/>
        <a:p>
          <a:endParaRPr lang="en-US"/>
        </a:p>
      </dgm:t>
    </dgm:pt>
    <dgm:pt modelId="{A2D76A0B-ADFA-4646-8921-CA3AF4FDD248}" type="sibTrans" cxnId="{58DDE5EA-7BBA-4E44-A75F-F1E845BF15F5}">
      <dgm:prSet/>
      <dgm:spPr/>
      <dgm:t>
        <a:bodyPr/>
        <a:lstStyle/>
        <a:p>
          <a:endParaRPr lang="en-US"/>
        </a:p>
      </dgm:t>
    </dgm:pt>
    <dgm:pt modelId="{45ABF073-29AB-40EA-A046-89A77342DD3B}">
      <dgm:prSet phldr="0"/>
      <dgm:spPr/>
      <dgm:t>
        <a:bodyPr/>
        <a:lstStyle/>
        <a:p>
          <a:pPr rtl="0"/>
          <a:r>
            <a:rPr lang="en-US">
              <a:latin typeface="Calibri"/>
            </a:rPr>
            <a:t>Staffing plan review</a:t>
          </a:r>
        </a:p>
      </dgm:t>
    </dgm:pt>
    <dgm:pt modelId="{55A49462-70BD-4965-A219-6BBE24A3ABFF}" type="parTrans" cxnId="{91B7AA14-616E-4951-B787-47F2034F186B}">
      <dgm:prSet/>
      <dgm:spPr/>
      <dgm:t>
        <a:bodyPr/>
        <a:lstStyle/>
        <a:p>
          <a:endParaRPr lang="en-US"/>
        </a:p>
      </dgm:t>
    </dgm:pt>
    <dgm:pt modelId="{B309037A-039F-41B2-B1C8-BC37695971FE}" type="sibTrans" cxnId="{91B7AA14-616E-4951-B787-47F2034F186B}">
      <dgm:prSet/>
      <dgm:spPr/>
      <dgm:t>
        <a:bodyPr/>
        <a:lstStyle/>
        <a:p>
          <a:endParaRPr lang="en-US"/>
        </a:p>
      </dgm:t>
    </dgm:pt>
    <dgm:pt modelId="{005EC8CB-79F0-4074-A22C-9E649711F40A}">
      <dgm:prSet phldr="0"/>
      <dgm:spPr/>
      <dgm:t>
        <a:bodyPr/>
        <a:lstStyle/>
        <a:p>
          <a:pPr rtl="0"/>
          <a:r>
            <a:rPr lang="en-US">
              <a:latin typeface="Calibri"/>
            </a:rPr>
            <a:t>Program &amp; Services review</a:t>
          </a:r>
          <a:endParaRPr lang="en-US"/>
        </a:p>
      </dgm:t>
    </dgm:pt>
    <dgm:pt modelId="{E2474A97-6341-4B59-86A1-FC95579E4F69}" type="parTrans" cxnId="{015A0D6A-4392-47F3-BA11-5629B000D799}">
      <dgm:prSet/>
      <dgm:spPr/>
      <dgm:t>
        <a:bodyPr/>
        <a:lstStyle/>
        <a:p>
          <a:endParaRPr lang="en-US"/>
        </a:p>
      </dgm:t>
    </dgm:pt>
    <dgm:pt modelId="{57FC8668-C14C-461E-9024-2B7A34CA7AF3}" type="sibTrans" cxnId="{015A0D6A-4392-47F3-BA11-5629B000D799}">
      <dgm:prSet/>
      <dgm:spPr/>
      <dgm:t>
        <a:bodyPr/>
        <a:lstStyle/>
        <a:p>
          <a:endParaRPr lang="en-US"/>
        </a:p>
      </dgm:t>
    </dgm:pt>
    <dgm:pt modelId="{F3481902-BBD3-41B7-BDDF-B7E3F820E8F5}">
      <dgm:prSet phldr="0"/>
      <dgm:spPr/>
      <dgm:t>
        <a:bodyPr/>
        <a:lstStyle/>
        <a:p>
          <a:pPr rtl="0"/>
          <a:r>
            <a:rPr lang="en-US">
              <a:latin typeface="Calibri"/>
            </a:rPr>
            <a:t>Reduce Operating cost, including maximizing use of facility spaces</a:t>
          </a:r>
        </a:p>
      </dgm:t>
    </dgm:pt>
    <dgm:pt modelId="{8AD83FF9-3475-479E-B5F0-D6D1831487BB}" type="parTrans" cxnId="{4AE28734-2B34-42C0-9054-17CC158663F4}">
      <dgm:prSet/>
      <dgm:spPr/>
      <dgm:t>
        <a:bodyPr/>
        <a:lstStyle/>
        <a:p>
          <a:endParaRPr lang="en-US"/>
        </a:p>
      </dgm:t>
    </dgm:pt>
    <dgm:pt modelId="{8CFBDBD0-EA38-4FCD-9F61-FCAC9C0CE60C}" type="sibTrans" cxnId="{4AE28734-2B34-42C0-9054-17CC158663F4}">
      <dgm:prSet/>
      <dgm:spPr/>
      <dgm:t>
        <a:bodyPr/>
        <a:lstStyle/>
        <a:p>
          <a:endParaRPr lang="en-US"/>
        </a:p>
      </dgm:t>
    </dgm:pt>
    <dgm:pt modelId="{1076D36E-8398-4B52-825E-4C32E1903DE5}">
      <dgm:prSet phldr="0"/>
      <dgm:spPr/>
      <dgm:t>
        <a:bodyPr/>
        <a:lstStyle/>
        <a:p>
          <a:pPr rtl="0"/>
          <a:r>
            <a:rPr lang="en-US">
              <a:latin typeface="Calibri"/>
            </a:rPr>
            <a:t>Review cost reimbursables </a:t>
          </a:r>
        </a:p>
      </dgm:t>
    </dgm:pt>
    <dgm:pt modelId="{036E28C0-E9AB-4F79-A801-33DBE3A2DA4B}" type="parTrans" cxnId="{57D20040-A1CD-404A-98A9-A71BB0D8AB72}">
      <dgm:prSet/>
      <dgm:spPr/>
      <dgm:t>
        <a:bodyPr/>
        <a:lstStyle/>
        <a:p>
          <a:endParaRPr lang="en-US"/>
        </a:p>
      </dgm:t>
    </dgm:pt>
    <dgm:pt modelId="{196C9C22-5666-4360-BE49-1E92A3F4FAD9}" type="sibTrans" cxnId="{57D20040-A1CD-404A-98A9-A71BB0D8AB72}">
      <dgm:prSet/>
      <dgm:spPr/>
      <dgm:t>
        <a:bodyPr/>
        <a:lstStyle/>
        <a:p>
          <a:endParaRPr lang="en-US"/>
        </a:p>
      </dgm:t>
    </dgm:pt>
    <dgm:pt modelId="{F13971C2-ADB6-476A-B44E-594128B9672B}">
      <dgm:prSet phldr="0"/>
      <dgm:spPr/>
      <dgm:t>
        <a:bodyPr/>
        <a:lstStyle/>
        <a:p>
          <a:pPr rtl="0"/>
          <a:r>
            <a:rPr lang="en-US">
              <a:latin typeface="Calibri"/>
            </a:rPr>
            <a:t>Set up check n balances and audit trail to financial reporting</a:t>
          </a:r>
          <a:endParaRPr lang="en-US"/>
        </a:p>
      </dgm:t>
    </dgm:pt>
    <dgm:pt modelId="{47B4A11B-91DA-4F92-A22D-9DCF6794EE2C}" type="parTrans" cxnId="{BCB8B322-96C1-4657-B3A3-2B08E9989D04}">
      <dgm:prSet/>
      <dgm:spPr/>
      <dgm:t>
        <a:bodyPr/>
        <a:lstStyle/>
        <a:p>
          <a:endParaRPr lang="en-US"/>
        </a:p>
      </dgm:t>
    </dgm:pt>
    <dgm:pt modelId="{E5F96C99-0272-4241-A8A2-0ABA1D646AA0}" type="sibTrans" cxnId="{BCB8B322-96C1-4657-B3A3-2B08E9989D04}">
      <dgm:prSet/>
      <dgm:spPr/>
      <dgm:t>
        <a:bodyPr/>
        <a:lstStyle/>
        <a:p>
          <a:endParaRPr lang="en-US"/>
        </a:p>
      </dgm:t>
    </dgm:pt>
    <dgm:pt modelId="{AF3FAA1E-C8BB-468D-B0F7-435D9CF9C782}">
      <dgm:prSet phldr="0"/>
      <dgm:spPr/>
      <dgm:t>
        <a:bodyPr/>
        <a:lstStyle/>
        <a:p>
          <a:pPr rtl="0"/>
          <a:r>
            <a:rPr lang="en-US">
              <a:latin typeface="Calibri"/>
            </a:rPr>
            <a:t>Financial Modeling for tuition and costs</a:t>
          </a:r>
        </a:p>
      </dgm:t>
    </dgm:pt>
    <dgm:pt modelId="{1CEE9EED-5CDB-43AF-93EA-27A8AD0505FC}" type="parTrans" cxnId="{055C98E1-388B-45A0-96BF-4740DBB8DEBF}">
      <dgm:prSet/>
      <dgm:spPr/>
      <dgm:t>
        <a:bodyPr/>
        <a:lstStyle/>
        <a:p>
          <a:endParaRPr lang="en-US"/>
        </a:p>
      </dgm:t>
    </dgm:pt>
    <dgm:pt modelId="{AD477F7E-A2B3-46E0-B766-A16DCF792A8E}" type="sibTrans" cxnId="{055C98E1-388B-45A0-96BF-4740DBB8DEBF}">
      <dgm:prSet/>
      <dgm:spPr/>
      <dgm:t>
        <a:bodyPr/>
        <a:lstStyle/>
        <a:p>
          <a:endParaRPr lang="en-US"/>
        </a:p>
      </dgm:t>
    </dgm:pt>
    <dgm:pt modelId="{DBA54B67-AC89-4D35-B24D-85EA11D6EA2E}">
      <dgm:prSet phldr="0"/>
      <dgm:spPr/>
      <dgm:t>
        <a:bodyPr/>
        <a:lstStyle/>
        <a:p>
          <a:pPr rtl="0"/>
          <a:r>
            <a:rPr lang="en-US">
              <a:latin typeface="Calibri"/>
            </a:rPr>
            <a:t>Predictable model to cover Core District services</a:t>
          </a:r>
        </a:p>
      </dgm:t>
    </dgm:pt>
    <dgm:pt modelId="{B9A9C344-965F-4287-B9A5-2425701986E3}" type="parTrans" cxnId="{E374D3C2-7112-4681-871C-72E4F166EA76}">
      <dgm:prSet/>
      <dgm:spPr/>
      <dgm:t>
        <a:bodyPr/>
        <a:lstStyle/>
        <a:p>
          <a:endParaRPr lang="en-US"/>
        </a:p>
      </dgm:t>
    </dgm:pt>
    <dgm:pt modelId="{1E2A65B2-9988-4332-8166-E6D6892B3414}" type="sibTrans" cxnId="{E374D3C2-7112-4681-871C-72E4F166EA76}">
      <dgm:prSet/>
      <dgm:spPr/>
      <dgm:t>
        <a:bodyPr/>
        <a:lstStyle/>
        <a:p>
          <a:endParaRPr lang="en-US"/>
        </a:p>
      </dgm:t>
    </dgm:pt>
    <dgm:pt modelId="{2C64EDC7-DF3D-4AFF-872F-72117F2CEF88}">
      <dgm:prSet phldr="0"/>
      <dgm:spPr/>
      <dgm:t>
        <a:bodyPr/>
        <a:lstStyle/>
        <a:p>
          <a:pPr rtl="0"/>
          <a:r>
            <a:rPr lang="en-US">
              <a:latin typeface="Calibri"/>
            </a:rPr>
            <a:t>Se policy reserves for contingency, capital and contingency</a:t>
          </a:r>
        </a:p>
      </dgm:t>
    </dgm:pt>
    <dgm:pt modelId="{4B5333FC-FE47-4907-B86A-39B5F6770F3A}" type="parTrans" cxnId="{B6ADCAF5-B096-4466-8918-DC6899AFC0B5}">
      <dgm:prSet/>
      <dgm:spPr/>
      <dgm:t>
        <a:bodyPr/>
        <a:lstStyle/>
        <a:p>
          <a:endParaRPr lang="en-US"/>
        </a:p>
      </dgm:t>
    </dgm:pt>
    <dgm:pt modelId="{DC90FE4B-76F9-441E-B4AE-EF1ED7C9E165}" type="sibTrans" cxnId="{B6ADCAF5-B096-4466-8918-DC6899AFC0B5}">
      <dgm:prSet/>
      <dgm:spPr/>
      <dgm:t>
        <a:bodyPr/>
        <a:lstStyle/>
        <a:p>
          <a:endParaRPr lang="en-US"/>
        </a:p>
      </dgm:t>
    </dgm:pt>
    <dgm:pt modelId="{E006DEF8-C758-4044-A01B-1A4250A4EA9E}">
      <dgm:prSet phldr="0"/>
      <dgm:spPr/>
      <dgm:t>
        <a:bodyPr/>
        <a:lstStyle/>
        <a:p>
          <a:pPr rtl="0"/>
          <a:r>
            <a:rPr lang="en-US">
              <a:latin typeface="Calibri"/>
            </a:rPr>
            <a:t>Predictable monitoring of budget versus actual reports for all funds</a:t>
          </a:r>
        </a:p>
      </dgm:t>
    </dgm:pt>
    <dgm:pt modelId="{39D0AB8F-5063-40F5-9E55-C6C93115D665}" type="parTrans" cxnId="{B2E0973B-125B-44A1-81F4-D277AD82BFF9}">
      <dgm:prSet/>
      <dgm:spPr/>
      <dgm:t>
        <a:bodyPr/>
        <a:lstStyle/>
        <a:p>
          <a:endParaRPr lang="en-US"/>
        </a:p>
      </dgm:t>
    </dgm:pt>
    <dgm:pt modelId="{9DAA2C22-B821-44E9-B523-5B5D45DB695B}" type="sibTrans" cxnId="{B2E0973B-125B-44A1-81F4-D277AD82BFF9}">
      <dgm:prSet/>
      <dgm:spPr/>
      <dgm:t>
        <a:bodyPr/>
        <a:lstStyle/>
        <a:p>
          <a:endParaRPr lang="en-US"/>
        </a:p>
      </dgm:t>
    </dgm:pt>
    <dgm:pt modelId="{95ADD6D0-C8CE-4216-BCF0-EAE4A103D5C2}" type="pres">
      <dgm:prSet presAssocID="{32A6DB21-4616-4CDA-8787-324CF90231FE}" presName="Name0" presStyleCnt="0">
        <dgm:presLayoutVars>
          <dgm:dir/>
          <dgm:animLvl val="lvl"/>
          <dgm:resizeHandles val="exact"/>
        </dgm:presLayoutVars>
      </dgm:prSet>
      <dgm:spPr/>
    </dgm:pt>
    <dgm:pt modelId="{CD6BE5D0-FBF9-472F-8FEB-682A9DE76208}" type="pres">
      <dgm:prSet presAssocID="{139061AF-7A21-4043-9EFC-43C0B33ACDAF}" presName="composite" presStyleCnt="0"/>
      <dgm:spPr/>
    </dgm:pt>
    <dgm:pt modelId="{A1ECBA1B-3F22-4C56-8D63-3C0DF399D5C7}" type="pres">
      <dgm:prSet presAssocID="{139061AF-7A21-4043-9EFC-43C0B33ACDAF}" presName="parTx" presStyleLbl="alignNode1" presStyleIdx="0" presStyleCnt="3">
        <dgm:presLayoutVars>
          <dgm:chMax val="0"/>
          <dgm:chPref val="0"/>
          <dgm:bulletEnabled val="1"/>
        </dgm:presLayoutVars>
      </dgm:prSet>
      <dgm:spPr/>
    </dgm:pt>
    <dgm:pt modelId="{9B731BF4-B24B-4CA3-B4D0-2B6422E8B63D}" type="pres">
      <dgm:prSet presAssocID="{139061AF-7A21-4043-9EFC-43C0B33ACDAF}" presName="desTx" presStyleLbl="alignAccFollowNode1" presStyleIdx="0" presStyleCnt="3">
        <dgm:presLayoutVars>
          <dgm:bulletEnabled val="1"/>
        </dgm:presLayoutVars>
      </dgm:prSet>
      <dgm:spPr/>
    </dgm:pt>
    <dgm:pt modelId="{0579BF40-DA43-495F-BF65-C31EF09076F2}" type="pres">
      <dgm:prSet presAssocID="{3C9C57B5-6AAC-4CBD-A8CA-AA24084A72E0}" presName="space" presStyleCnt="0"/>
      <dgm:spPr/>
    </dgm:pt>
    <dgm:pt modelId="{654366C6-845A-4DBE-8263-D5B008DC889C}" type="pres">
      <dgm:prSet presAssocID="{10830085-99E1-4B7E-9335-D64222A178D9}" presName="composite" presStyleCnt="0"/>
      <dgm:spPr/>
    </dgm:pt>
    <dgm:pt modelId="{0659AECC-4233-423A-85B2-BB5F71425E02}" type="pres">
      <dgm:prSet presAssocID="{10830085-99E1-4B7E-9335-D64222A178D9}" presName="parTx" presStyleLbl="alignNode1" presStyleIdx="1" presStyleCnt="3">
        <dgm:presLayoutVars>
          <dgm:chMax val="0"/>
          <dgm:chPref val="0"/>
          <dgm:bulletEnabled val="1"/>
        </dgm:presLayoutVars>
      </dgm:prSet>
      <dgm:spPr/>
    </dgm:pt>
    <dgm:pt modelId="{2C3A9D7C-B236-40A4-82E6-C0C8925099B6}" type="pres">
      <dgm:prSet presAssocID="{10830085-99E1-4B7E-9335-D64222A178D9}" presName="desTx" presStyleLbl="alignAccFollowNode1" presStyleIdx="1" presStyleCnt="3" custLinFactNeighborY="634">
        <dgm:presLayoutVars>
          <dgm:bulletEnabled val="1"/>
        </dgm:presLayoutVars>
      </dgm:prSet>
      <dgm:spPr/>
    </dgm:pt>
    <dgm:pt modelId="{99243C72-231A-4E49-830B-25D1C495B176}" type="pres">
      <dgm:prSet presAssocID="{CC656AB7-FC16-44A1-964E-A7BE7E6F2A7D}" presName="space" presStyleCnt="0"/>
      <dgm:spPr/>
    </dgm:pt>
    <dgm:pt modelId="{284AEAFF-52E1-428C-9682-73B7B30960F0}" type="pres">
      <dgm:prSet presAssocID="{A9047F1F-3B86-45B5-91A1-4C7141992A83}" presName="composite" presStyleCnt="0"/>
      <dgm:spPr/>
    </dgm:pt>
    <dgm:pt modelId="{799CE206-1CE6-44F9-A4FA-1B414030030D}" type="pres">
      <dgm:prSet presAssocID="{A9047F1F-3B86-45B5-91A1-4C7141992A83}" presName="parTx" presStyleLbl="alignNode1" presStyleIdx="2" presStyleCnt="3">
        <dgm:presLayoutVars>
          <dgm:chMax val="0"/>
          <dgm:chPref val="0"/>
          <dgm:bulletEnabled val="1"/>
        </dgm:presLayoutVars>
      </dgm:prSet>
      <dgm:spPr/>
    </dgm:pt>
    <dgm:pt modelId="{E1A182F7-5090-4EEC-A300-4E9ABBC903DE}" type="pres">
      <dgm:prSet presAssocID="{A9047F1F-3B86-45B5-91A1-4C7141992A83}" presName="desTx" presStyleLbl="alignAccFollowNode1" presStyleIdx="2" presStyleCnt="3">
        <dgm:presLayoutVars>
          <dgm:bulletEnabled val="1"/>
        </dgm:presLayoutVars>
      </dgm:prSet>
      <dgm:spPr/>
    </dgm:pt>
  </dgm:ptLst>
  <dgm:cxnLst>
    <dgm:cxn modelId="{91B7AA14-616E-4951-B787-47F2034F186B}" srcId="{10830085-99E1-4B7E-9335-D64222A178D9}" destId="{45ABF073-29AB-40EA-A046-89A77342DD3B}" srcOrd="0" destOrd="0" parTransId="{55A49462-70BD-4965-A219-6BBE24A3ABFF}" sibTransId="{B309037A-039F-41B2-B1C8-BC37695971FE}"/>
    <dgm:cxn modelId="{68A8D71F-9D61-4D79-9816-D65B6234D4E1}" type="presOf" srcId="{005EC8CB-79F0-4074-A22C-9E649711F40A}" destId="{2C3A9D7C-B236-40A4-82E6-C0C8925099B6}" srcOrd="0" destOrd="1" presId="urn:microsoft.com/office/officeart/2005/8/layout/hList1"/>
    <dgm:cxn modelId="{BCB8B322-96C1-4657-B3A3-2B08E9989D04}" srcId="{A9047F1F-3B86-45B5-91A1-4C7141992A83}" destId="{F13971C2-ADB6-476A-B44E-594128B9672B}" srcOrd="0" destOrd="0" parTransId="{47B4A11B-91DA-4F92-A22D-9DCF6794EE2C}" sibTransId="{E5F96C99-0272-4241-A8A2-0ABA1D646AA0}"/>
    <dgm:cxn modelId="{4AE28734-2B34-42C0-9054-17CC158663F4}" srcId="{10830085-99E1-4B7E-9335-D64222A178D9}" destId="{F3481902-BBD3-41B7-BDDF-B7E3F820E8F5}" srcOrd="2" destOrd="0" parTransId="{8AD83FF9-3475-479E-B5F0-D6D1831487BB}" sibTransId="{8CFBDBD0-EA38-4FCD-9F61-FCAC9C0CE60C}"/>
    <dgm:cxn modelId="{AAA7B537-B68A-46FC-B107-6A80E5FDC6E7}" type="presOf" srcId="{F3481902-BBD3-41B7-BDDF-B7E3F820E8F5}" destId="{2C3A9D7C-B236-40A4-82E6-C0C8925099B6}" srcOrd="0" destOrd="2" presId="urn:microsoft.com/office/officeart/2005/8/layout/hList1"/>
    <dgm:cxn modelId="{D4339438-FB32-41A0-B5F9-C1474925C0F6}" type="presOf" srcId="{10830085-99E1-4B7E-9335-D64222A178D9}" destId="{0659AECC-4233-423A-85B2-BB5F71425E02}" srcOrd="0" destOrd="0" presId="urn:microsoft.com/office/officeart/2005/8/layout/hList1"/>
    <dgm:cxn modelId="{B2E0973B-125B-44A1-81F4-D277AD82BFF9}" srcId="{A9047F1F-3B86-45B5-91A1-4C7141992A83}" destId="{E006DEF8-C758-4044-A01B-1A4250A4EA9E}" srcOrd="1" destOrd="0" parTransId="{39D0AB8F-5063-40F5-9E55-C6C93115D665}" sibTransId="{9DAA2C22-B821-44E9-B523-5B5D45DB695B}"/>
    <dgm:cxn modelId="{57D20040-A1CD-404A-98A9-A71BB0D8AB72}" srcId="{139061AF-7A21-4043-9EFC-43C0B33ACDAF}" destId="{1076D36E-8398-4B52-825E-4C32E1903DE5}" srcOrd="3" destOrd="0" parTransId="{036E28C0-E9AB-4F79-A801-33DBE3A2DA4B}" sibTransId="{196C9C22-5666-4360-BE49-1E92A3F4FAD9}"/>
    <dgm:cxn modelId="{7888D75B-8AB2-4080-AF41-A1D7B28587F2}" type="presOf" srcId="{A9047F1F-3B86-45B5-91A1-4C7141992A83}" destId="{799CE206-1CE6-44F9-A4FA-1B414030030D}" srcOrd="0" destOrd="0" presId="urn:microsoft.com/office/officeart/2005/8/layout/hList1"/>
    <dgm:cxn modelId="{3B1E1B60-A06D-4A9A-BFD6-D94D8D38999F}" type="presOf" srcId="{AF3FAA1E-C8BB-468D-B0F7-435D9CF9C782}" destId="{E1A182F7-5090-4EEC-A300-4E9ABBC903DE}" srcOrd="0" destOrd="2" presId="urn:microsoft.com/office/officeart/2005/8/layout/hList1"/>
    <dgm:cxn modelId="{A2030E41-1514-4EC1-B26B-97C38D600A6E}" type="presOf" srcId="{1647334A-7AA0-4101-A9BD-B98CCE5B5CB3}" destId="{9B731BF4-B24B-4CA3-B4D0-2B6422E8B63D}" srcOrd="0" destOrd="0" presId="urn:microsoft.com/office/officeart/2005/8/layout/hList1"/>
    <dgm:cxn modelId="{015A0D6A-4392-47F3-BA11-5629B000D799}" srcId="{10830085-99E1-4B7E-9335-D64222A178D9}" destId="{005EC8CB-79F0-4074-A22C-9E649711F40A}" srcOrd="1" destOrd="0" parTransId="{E2474A97-6341-4B59-86A1-FC95579E4F69}" sibTransId="{57FC8668-C14C-461E-9024-2B7A34CA7AF3}"/>
    <dgm:cxn modelId="{4D7C464B-8221-41A6-BA7B-27A79FCA8F66}" type="presOf" srcId="{45ABF073-29AB-40EA-A046-89A77342DD3B}" destId="{2C3A9D7C-B236-40A4-82E6-C0C8925099B6}" srcOrd="0" destOrd="0" presId="urn:microsoft.com/office/officeart/2005/8/layout/hList1"/>
    <dgm:cxn modelId="{0F57D771-3AC8-4DB8-91B9-5F60ECB7B8C7}" type="presOf" srcId="{1076D36E-8398-4B52-825E-4C32E1903DE5}" destId="{9B731BF4-B24B-4CA3-B4D0-2B6422E8B63D}" srcOrd="0" destOrd="3" presId="urn:microsoft.com/office/officeart/2005/8/layout/hList1"/>
    <dgm:cxn modelId="{9A362653-1525-428B-958D-106D82F34987}" type="presOf" srcId="{DBA54B67-AC89-4D35-B24D-85EA11D6EA2E}" destId="{E1A182F7-5090-4EEC-A300-4E9ABBC903DE}" srcOrd="0" destOrd="3" presId="urn:microsoft.com/office/officeart/2005/8/layout/hList1"/>
    <dgm:cxn modelId="{76293B7A-9A41-4EF9-9489-C0D8126F6E86}" srcId="{139061AF-7A21-4043-9EFC-43C0B33ACDAF}" destId="{ADFCEBE0-23C9-4966-AD4D-B9FEEF68DFAC}" srcOrd="1" destOrd="0" parTransId="{6BC412C1-6D82-4881-B704-9EB2B51D09F9}" sibTransId="{758E103D-D38D-4846-89C8-80E3EAFFCA62}"/>
    <dgm:cxn modelId="{5FAE898A-F608-4C8D-97DF-EB23CA942CE2}" type="presOf" srcId="{E006DEF8-C758-4044-A01B-1A4250A4EA9E}" destId="{E1A182F7-5090-4EEC-A300-4E9ABBC903DE}" srcOrd="0" destOrd="1" presId="urn:microsoft.com/office/officeart/2005/8/layout/hList1"/>
    <dgm:cxn modelId="{DBB80D9D-A641-4DA8-ABAF-6C2E051CBA41}" type="presOf" srcId="{139061AF-7A21-4043-9EFC-43C0B33ACDAF}" destId="{A1ECBA1B-3F22-4C56-8D63-3C0DF399D5C7}" srcOrd="0" destOrd="0" presId="urn:microsoft.com/office/officeart/2005/8/layout/hList1"/>
    <dgm:cxn modelId="{AFC98BA6-31BC-4C2E-A34F-EBFD50DEF033}" srcId="{32A6DB21-4616-4CDA-8787-324CF90231FE}" destId="{139061AF-7A21-4043-9EFC-43C0B33ACDAF}" srcOrd="0" destOrd="0" parTransId="{4B42C67D-AA91-4183-922F-EA55F09875E7}" sibTransId="{3C9C57B5-6AAC-4CBD-A8CA-AA24084A72E0}"/>
    <dgm:cxn modelId="{D5A539AD-B5FC-4958-9AAA-7886D6F98553}" srcId="{32A6DB21-4616-4CDA-8787-324CF90231FE}" destId="{A9047F1F-3B86-45B5-91A1-4C7141992A83}" srcOrd="2" destOrd="0" parTransId="{39817FED-538E-4E5B-8128-4FE1192B741C}" sibTransId="{6CDE1638-C0AF-4A3E-B0B6-BF894C75C924}"/>
    <dgm:cxn modelId="{302419B2-EC16-48BA-B4A9-747D41D38B23}" type="presOf" srcId="{91856035-D0B6-48F5-9D96-EA7437F5B2C1}" destId="{9B731BF4-B24B-4CA3-B4D0-2B6422E8B63D}" srcOrd="0" destOrd="2" presId="urn:microsoft.com/office/officeart/2005/8/layout/hList1"/>
    <dgm:cxn modelId="{02F9C0B7-1F4D-43FB-91A8-B1EB066C4D04}" srcId="{32A6DB21-4616-4CDA-8787-324CF90231FE}" destId="{10830085-99E1-4B7E-9335-D64222A178D9}" srcOrd="1" destOrd="0" parTransId="{28CE304E-3792-4F15-882D-55699EDDBA6F}" sibTransId="{CC656AB7-FC16-44A1-964E-A7BE7E6F2A7D}"/>
    <dgm:cxn modelId="{E374D3C2-7112-4681-871C-72E4F166EA76}" srcId="{A9047F1F-3B86-45B5-91A1-4C7141992A83}" destId="{DBA54B67-AC89-4D35-B24D-85EA11D6EA2E}" srcOrd="3" destOrd="0" parTransId="{B9A9C344-965F-4287-B9A5-2425701986E3}" sibTransId="{1E2A65B2-9988-4332-8166-E6D6892B3414}"/>
    <dgm:cxn modelId="{8392A4CC-0F81-4CE8-B0EB-3A9F08BF8C82}" type="presOf" srcId="{2C64EDC7-DF3D-4AFF-872F-72117F2CEF88}" destId="{E1A182F7-5090-4EEC-A300-4E9ABBC903DE}" srcOrd="0" destOrd="4" presId="urn:microsoft.com/office/officeart/2005/8/layout/hList1"/>
    <dgm:cxn modelId="{C1CE3AD8-A57A-4154-918F-A394CFC679D5}" type="presOf" srcId="{32A6DB21-4616-4CDA-8787-324CF90231FE}" destId="{95ADD6D0-C8CE-4216-BCF0-EAE4A103D5C2}" srcOrd="0" destOrd="0" presId="urn:microsoft.com/office/officeart/2005/8/layout/hList1"/>
    <dgm:cxn modelId="{472B65D9-EB9A-40B1-B6C4-FB2FEF2B3300}" type="presOf" srcId="{ADFCEBE0-23C9-4966-AD4D-B9FEEF68DFAC}" destId="{9B731BF4-B24B-4CA3-B4D0-2B6422E8B63D}" srcOrd="0" destOrd="1" presId="urn:microsoft.com/office/officeart/2005/8/layout/hList1"/>
    <dgm:cxn modelId="{055C98E1-388B-45A0-96BF-4740DBB8DEBF}" srcId="{A9047F1F-3B86-45B5-91A1-4C7141992A83}" destId="{AF3FAA1E-C8BB-468D-B0F7-435D9CF9C782}" srcOrd="2" destOrd="0" parTransId="{1CEE9EED-5CDB-43AF-93EA-27A8AD0505FC}" sibTransId="{AD477F7E-A2B3-46E0-B766-A16DCF792A8E}"/>
    <dgm:cxn modelId="{ADD216E4-16ED-4931-A504-C1FC15AAC7E6}" srcId="{139061AF-7A21-4043-9EFC-43C0B33ACDAF}" destId="{1647334A-7AA0-4101-A9BD-B98CCE5B5CB3}" srcOrd="0" destOrd="0" parTransId="{B10BB7F0-DFC9-454F-825C-9608E466213D}" sibTransId="{36888CC1-2027-4A79-874C-6362B8253DB3}"/>
    <dgm:cxn modelId="{58DDE5EA-7BBA-4E44-A75F-F1E845BF15F5}" srcId="{139061AF-7A21-4043-9EFC-43C0B33ACDAF}" destId="{91856035-D0B6-48F5-9D96-EA7437F5B2C1}" srcOrd="2" destOrd="0" parTransId="{DA4BB835-FD9F-405C-8E4A-8B3929FC151F}" sibTransId="{A2D76A0B-ADFA-4646-8921-CA3AF4FDD248}"/>
    <dgm:cxn modelId="{B6ADCAF5-B096-4466-8918-DC6899AFC0B5}" srcId="{A9047F1F-3B86-45B5-91A1-4C7141992A83}" destId="{2C64EDC7-DF3D-4AFF-872F-72117F2CEF88}" srcOrd="4" destOrd="0" parTransId="{4B5333FC-FE47-4907-B86A-39B5F6770F3A}" sibTransId="{DC90FE4B-76F9-441E-B4AE-EF1ED7C9E165}"/>
    <dgm:cxn modelId="{680E59FE-C3A9-4EDD-B7FB-8FC43B2695E6}" type="presOf" srcId="{F13971C2-ADB6-476A-B44E-594128B9672B}" destId="{E1A182F7-5090-4EEC-A300-4E9ABBC903DE}" srcOrd="0" destOrd="0" presId="urn:microsoft.com/office/officeart/2005/8/layout/hList1"/>
    <dgm:cxn modelId="{253EB883-78D4-4025-93B7-39AE975E6942}" type="presParOf" srcId="{95ADD6D0-C8CE-4216-BCF0-EAE4A103D5C2}" destId="{CD6BE5D0-FBF9-472F-8FEB-682A9DE76208}" srcOrd="0" destOrd="0" presId="urn:microsoft.com/office/officeart/2005/8/layout/hList1"/>
    <dgm:cxn modelId="{93240875-54AB-42B4-A335-680423A60957}" type="presParOf" srcId="{CD6BE5D0-FBF9-472F-8FEB-682A9DE76208}" destId="{A1ECBA1B-3F22-4C56-8D63-3C0DF399D5C7}" srcOrd="0" destOrd="0" presId="urn:microsoft.com/office/officeart/2005/8/layout/hList1"/>
    <dgm:cxn modelId="{F3D3C2B2-A8BD-4087-838B-7E4E454AD350}" type="presParOf" srcId="{CD6BE5D0-FBF9-472F-8FEB-682A9DE76208}" destId="{9B731BF4-B24B-4CA3-B4D0-2B6422E8B63D}" srcOrd="1" destOrd="0" presId="urn:microsoft.com/office/officeart/2005/8/layout/hList1"/>
    <dgm:cxn modelId="{1976875E-AA93-43F2-8B93-8B406843B1F9}" type="presParOf" srcId="{95ADD6D0-C8CE-4216-BCF0-EAE4A103D5C2}" destId="{0579BF40-DA43-495F-BF65-C31EF09076F2}" srcOrd="1" destOrd="0" presId="urn:microsoft.com/office/officeart/2005/8/layout/hList1"/>
    <dgm:cxn modelId="{0802FDB0-EA03-412B-A9C9-8F2DB2B9F589}" type="presParOf" srcId="{95ADD6D0-C8CE-4216-BCF0-EAE4A103D5C2}" destId="{654366C6-845A-4DBE-8263-D5B008DC889C}" srcOrd="2" destOrd="0" presId="urn:microsoft.com/office/officeart/2005/8/layout/hList1"/>
    <dgm:cxn modelId="{D124E123-CF7D-487D-9096-5B0EBCA86A43}" type="presParOf" srcId="{654366C6-845A-4DBE-8263-D5B008DC889C}" destId="{0659AECC-4233-423A-85B2-BB5F71425E02}" srcOrd="0" destOrd="0" presId="urn:microsoft.com/office/officeart/2005/8/layout/hList1"/>
    <dgm:cxn modelId="{BD2611A9-90A7-43F0-B4A1-4258172F2507}" type="presParOf" srcId="{654366C6-845A-4DBE-8263-D5B008DC889C}" destId="{2C3A9D7C-B236-40A4-82E6-C0C8925099B6}" srcOrd="1" destOrd="0" presId="urn:microsoft.com/office/officeart/2005/8/layout/hList1"/>
    <dgm:cxn modelId="{DF7C5574-DD14-4146-9953-18CC7C06F1B2}" type="presParOf" srcId="{95ADD6D0-C8CE-4216-BCF0-EAE4A103D5C2}" destId="{99243C72-231A-4E49-830B-25D1C495B176}" srcOrd="3" destOrd="0" presId="urn:microsoft.com/office/officeart/2005/8/layout/hList1"/>
    <dgm:cxn modelId="{D7C2689F-9353-477F-9821-7DAA0F3CE647}" type="presParOf" srcId="{95ADD6D0-C8CE-4216-BCF0-EAE4A103D5C2}" destId="{284AEAFF-52E1-428C-9682-73B7B30960F0}" srcOrd="4" destOrd="0" presId="urn:microsoft.com/office/officeart/2005/8/layout/hList1"/>
    <dgm:cxn modelId="{AFC75A91-AAC7-4B2D-A227-0AE153C3035C}" type="presParOf" srcId="{284AEAFF-52E1-428C-9682-73B7B30960F0}" destId="{799CE206-1CE6-44F9-A4FA-1B414030030D}" srcOrd="0" destOrd="0" presId="urn:microsoft.com/office/officeart/2005/8/layout/hList1"/>
    <dgm:cxn modelId="{3767C996-714E-4217-9D3E-470F119DE803}" type="presParOf" srcId="{284AEAFF-52E1-428C-9682-73B7B30960F0}" destId="{E1A182F7-5090-4EEC-A300-4E9ABBC903D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601F88-2068-4D33-AAD6-77892361E45F}"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EEA80B9A-1ED5-4851-8627-70AD5128EA42}">
      <dgm:prSet/>
      <dgm:spPr/>
      <dgm:t>
        <a:bodyPr/>
        <a:lstStyle/>
        <a:p>
          <a:r>
            <a:rPr lang="en-US"/>
            <a:t>The OFM Error, potential impact $2.7M (of $28M to system)</a:t>
          </a:r>
        </a:p>
      </dgm:t>
    </dgm:pt>
    <dgm:pt modelId="{636E9024-5BD4-4E9C-A50A-190D41149FFA}" type="parTrans" cxnId="{2ADC0E15-6F6E-4D6B-A822-C01E9A8AFC79}">
      <dgm:prSet/>
      <dgm:spPr/>
      <dgm:t>
        <a:bodyPr/>
        <a:lstStyle/>
        <a:p>
          <a:endParaRPr lang="en-US"/>
        </a:p>
      </dgm:t>
    </dgm:pt>
    <dgm:pt modelId="{B331F089-4B7B-47F1-8BB7-BBBE9EAA161F}" type="sibTrans" cxnId="{2ADC0E15-6F6E-4D6B-A822-C01E9A8AFC79}">
      <dgm:prSet/>
      <dgm:spPr/>
      <dgm:t>
        <a:bodyPr/>
        <a:lstStyle/>
        <a:p>
          <a:endParaRPr lang="en-US"/>
        </a:p>
      </dgm:t>
    </dgm:pt>
    <dgm:pt modelId="{7B732914-CDA7-45E4-B74C-0F84DCBF066D}">
      <dgm:prSet/>
      <dgm:spPr/>
      <dgm:t>
        <a:bodyPr/>
        <a:lstStyle/>
        <a:p>
          <a:r>
            <a:rPr lang="en-US"/>
            <a:t>Projected state revenue shortfall, potential impact of $3.3M (for every $B cut from state revenue)</a:t>
          </a:r>
        </a:p>
      </dgm:t>
    </dgm:pt>
    <dgm:pt modelId="{92A8A51F-35E5-4ECC-A1B7-67BADF028574}" type="parTrans" cxnId="{9348CDAA-C409-43FB-BB6D-03FB51A81FF9}">
      <dgm:prSet/>
      <dgm:spPr/>
      <dgm:t>
        <a:bodyPr/>
        <a:lstStyle/>
        <a:p>
          <a:endParaRPr lang="en-US"/>
        </a:p>
      </dgm:t>
    </dgm:pt>
    <dgm:pt modelId="{D56D6CF9-AD24-48FA-9B54-6BA4A486A924}" type="sibTrans" cxnId="{9348CDAA-C409-43FB-BB6D-03FB51A81FF9}">
      <dgm:prSet/>
      <dgm:spPr/>
      <dgm:t>
        <a:bodyPr/>
        <a:lstStyle/>
        <a:p>
          <a:endParaRPr lang="en-US"/>
        </a:p>
      </dgm:t>
    </dgm:pt>
    <dgm:pt modelId="{1E318D4E-6711-415B-A02B-7AC25A9D9955}">
      <dgm:prSet/>
      <dgm:spPr/>
      <dgm:t>
        <a:bodyPr/>
        <a:lstStyle/>
        <a:p>
          <a:r>
            <a:rPr lang="en-US"/>
            <a:t>Commitments to CBAs </a:t>
          </a:r>
        </a:p>
      </dgm:t>
    </dgm:pt>
    <dgm:pt modelId="{9D6D67DF-7894-4E99-9338-CFF65CC589B1}" type="parTrans" cxnId="{1BBE452D-2C07-4F40-9165-981351B0051E}">
      <dgm:prSet/>
      <dgm:spPr/>
      <dgm:t>
        <a:bodyPr/>
        <a:lstStyle/>
        <a:p>
          <a:endParaRPr lang="en-US"/>
        </a:p>
      </dgm:t>
    </dgm:pt>
    <dgm:pt modelId="{5E666085-3B2E-433C-9AF5-1A9E0879EECD}" type="sibTrans" cxnId="{1BBE452D-2C07-4F40-9165-981351B0051E}">
      <dgm:prSet/>
      <dgm:spPr/>
      <dgm:t>
        <a:bodyPr/>
        <a:lstStyle/>
        <a:p>
          <a:endParaRPr lang="en-US"/>
        </a:p>
      </dgm:t>
    </dgm:pt>
    <dgm:pt modelId="{8DA32898-D553-4051-8336-E6BCA31A4175}">
      <dgm:prSet/>
      <dgm:spPr/>
      <dgm:t>
        <a:bodyPr/>
        <a:lstStyle/>
        <a:p>
          <a:r>
            <a:rPr lang="en-US"/>
            <a:t>Replenishing depleted cash reserves (building back the savings account)</a:t>
          </a:r>
        </a:p>
      </dgm:t>
    </dgm:pt>
    <dgm:pt modelId="{875C5D49-DE17-4E1D-9E50-B106E385C857}" type="parTrans" cxnId="{2C2FB2F1-501C-4DD1-8D8A-8E5FBA13E30B}">
      <dgm:prSet/>
      <dgm:spPr/>
      <dgm:t>
        <a:bodyPr/>
        <a:lstStyle/>
        <a:p>
          <a:endParaRPr lang="en-US"/>
        </a:p>
      </dgm:t>
    </dgm:pt>
    <dgm:pt modelId="{B426977B-D699-41E3-B46D-E68ECA94F26F}" type="sibTrans" cxnId="{2C2FB2F1-501C-4DD1-8D8A-8E5FBA13E30B}">
      <dgm:prSet/>
      <dgm:spPr/>
      <dgm:t>
        <a:bodyPr/>
        <a:lstStyle/>
        <a:p>
          <a:endParaRPr lang="en-US"/>
        </a:p>
      </dgm:t>
    </dgm:pt>
    <dgm:pt modelId="{B6EB0F0C-7703-4903-A296-2C818F6074B0}">
      <dgm:prSet/>
      <dgm:spPr/>
      <dgm:t>
        <a:bodyPr/>
        <a:lstStyle/>
        <a:p>
          <a:r>
            <a:rPr lang="en-US"/>
            <a:t>Enrollment growth: potential for strengthened revenues, with strategic planning</a:t>
          </a:r>
        </a:p>
      </dgm:t>
    </dgm:pt>
    <dgm:pt modelId="{468589D7-7F90-4032-8290-995557628734}" type="parTrans" cxnId="{1D936AA7-30BA-4BE4-85EC-FC1AB7B29EEF}">
      <dgm:prSet/>
      <dgm:spPr/>
      <dgm:t>
        <a:bodyPr/>
        <a:lstStyle/>
        <a:p>
          <a:endParaRPr lang="en-US"/>
        </a:p>
      </dgm:t>
    </dgm:pt>
    <dgm:pt modelId="{B36047D9-7938-4249-9791-C15C3DC8B48E}" type="sibTrans" cxnId="{1D936AA7-30BA-4BE4-85EC-FC1AB7B29EEF}">
      <dgm:prSet/>
      <dgm:spPr/>
      <dgm:t>
        <a:bodyPr/>
        <a:lstStyle/>
        <a:p>
          <a:endParaRPr lang="en-US"/>
        </a:p>
      </dgm:t>
    </dgm:pt>
    <dgm:pt modelId="{3E608496-0EA0-422B-B80F-67292CB6B06A}" type="pres">
      <dgm:prSet presAssocID="{7F601F88-2068-4D33-AAD6-77892361E45F}" presName="vert0" presStyleCnt="0">
        <dgm:presLayoutVars>
          <dgm:dir/>
          <dgm:animOne val="branch"/>
          <dgm:animLvl val="lvl"/>
        </dgm:presLayoutVars>
      </dgm:prSet>
      <dgm:spPr/>
    </dgm:pt>
    <dgm:pt modelId="{D653C3AF-459C-4546-9D0B-241A24372FD3}" type="pres">
      <dgm:prSet presAssocID="{EEA80B9A-1ED5-4851-8627-70AD5128EA42}" presName="thickLine" presStyleLbl="alignNode1" presStyleIdx="0" presStyleCnt="5"/>
      <dgm:spPr/>
    </dgm:pt>
    <dgm:pt modelId="{96A98648-94B8-47EC-8564-64FB968B6F3A}" type="pres">
      <dgm:prSet presAssocID="{EEA80B9A-1ED5-4851-8627-70AD5128EA42}" presName="horz1" presStyleCnt="0"/>
      <dgm:spPr/>
    </dgm:pt>
    <dgm:pt modelId="{48EE8614-DF98-41CB-A64F-874CD8C568E7}" type="pres">
      <dgm:prSet presAssocID="{EEA80B9A-1ED5-4851-8627-70AD5128EA42}" presName="tx1" presStyleLbl="revTx" presStyleIdx="0" presStyleCnt="5"/>
      <dgm:spPr/>
    </dgm:pt>
    <dgm:pt modelId="{76B8656D-62F0-4006-AB4B-29503C7216D1}" type="pres">
      <dgm:prSet presAssocID="{EEA80B9A-1ED5-4851-8627-70AD5128EA42}" presName="vert1" presStyleCnt="0"/>
      <dgm:spPr/>
    </dgm:pt>
    <dgm:pt modelId="{FFDBD0F2-3F89-430C-89C9-10040948481C}" type="pres">
      <dgm:prSet presAssocID="{7B732914-CDA7-45E4-B74C-0F84DCBF066D}" presName="thickLine" presStyleLbl="alignNode1" presStyleIdx="1" presStyleCnt="5"/>
      <dgm:spPr/>
    </dgm:pt>
    <dgm:pt modelId="{56292504-C487-445F-A66E-65C7ABE1F9C2}" type="pres">
      <dgm:prSet presAssocID="{7B732914-CDA7-45E4-B74C-0F84DCBF066D}" presName="horz1" presStyleCnt="0"/>
      <dgm:spPr/>
    </dgm:pt>
    <dgm:pt modelId="{36747A7B-931A-4F23-A9D4-A1898ED90CC8}" type="pres">
      <dgm:prSet presAssocID="{7B732914-CDA7-45E4-B74C-0F84DCBF066D}" presName="tx1" presStyleLbl="revTx" presStyleIdx="1" presStyleCnt="5"/>
      <dgm:spPr/>
    </dgm:pt>
    <dgm:pt modelId="{89E1A636-A8F2-4ED8-AF3E-C62B4B592988}" type="pres">
      <dgm:prSet presAssocID="{7B732914-CDA7-45E4-B74C-0F84DCBF066D}" presName="vert1" presStyleCnt="0"/>
      <dgm:spPr/>
    </dgm:pt>
    <dgm:pt modelId="{EA997DEA-F91C-41C7-8154-9B4B56FC655B}" type="pres">
      <dgm:prSet presAssocID="{1E318D4E-6711-415B-A02B-7AC25A9D9955}" presName="thickLine" presStyleLbl="alignNode1" presStyleIdx="2" presStyleCnt="5"/>
      <dgm:spPr/>
    </dgm:pt>
    <dgm:pt modelId="{B009B6B4-BE85-43C0-9BDB-F3B89D63A0E7}" type="pres">
      <dgm:prSet presAssocID="{1E318D4E-6711-415B-A02B-7AC25A9D9955}" presName="horz1" presStyleCnt="0"/>
      <dgm:spPr/>
    </dgm:pt>
    <dgm:pt modelId="{FAF962DF-63F1-453D-A6CD-77D9B16B1A41}" type="pres">
      <dgm:prSet presAssocID="{1E318D4E-6711-415B-A02B-7AC25A9D9955}" presName="tx1" presStyleLbl="revTx" presStyleIdx="2" presStyleCnt="5"/>
      <dgm:spPr/>
    </dgm:pt>
    <dgm:pt modelId="{C9772E73-804E-4332-93E3-73E372550032}" type="pres">
      <dgm:prSet presAssocID="{1E318D4E-6711-415B-A02B-7AC25A9D9955}" presName="vert1" presStyleCnt="0"/>
      <dgm:spPr/>
    </dgm:pt>
    <dgm:pt modelId="{324EA12D-22E0-4E9A-8A6D-50110441B106}" type="pres">
      <dgm:prSet presAssocID="{8DA32898-D553-4051-8336-E6BCA31A4175}" presName="thickLine" presStyleLbl="alignNode1" presStyleIdx="3" presStyleCnt="5"/>
      <dgm:spPr/>
    </dgm:pt>
    <dgm:pt modelId="{015A6EC4-EB2F-41C4-B8A9-678078E2456F}" type="pres">
      <dgm:prSet presAssocID="{8DA32898-D553-4051-8336-E6BCA31A4175}" presName="horz1" presStyleCnt="0"/>
      <dgm:spPr/>
    </dgm:pt>
    <dgm:pt modelId="{51B30856-A1F8-45F3-83B6-90D8AA990A2D}" type="pres">
      <dgm:prSet presAssocID="{8DA32898-D553-4051-8336-E6BCA31A4175}" presName="tx1" presStyleLbl="revTx" presStyleIdx="3" presStyleCnt="5"/>
      <dgm:spPr/>
    </dgm:pt>
    <dgm:pt modelId="{BD63093D-8A25-47A8-A712-28C9FED42554}" type="pres">
      <dgm:prSet presAssocID="{8DA32898-D553-4051-8336-E6BCA31A4175}" presName="vert1" presStyleCnt="0"/>
      <dgm:spPr/>
    </dgm:pt>
    <dgm:pt modelId="{DC7218AA-60D2-440C-918F-D79C47AB8385}" type="pres">
      <dgm:prSet presAssocID="{B6EB0F0C-7703-4903-A296-2C818F6074B0}" presName="thickLine" presStyleLbl="alignNode1" presStyleIdx="4" presStyleCnt="5"/>
      <dgm:spPr/>
    </dgm:pt>
    <dgm:pt modelId="{A673E386-001D-4F7E-977F-7895A21A8E47}" type="pres">
      <dgm:prSet presAssocID="{B6EB0F0C-7703-4903-A296-2C818F6074B0}" presName="horz1" presStyleCnt="0"/>
      <dgm:spPr/>
    </dgm:pt>
    <dgm:pt modelId="{7791B9BA-6232-4E6B-8030-60F7EF595656}" type="pres">
      <dgm:prSet presAssocID="{B6EB0F0C-7703-4903-A296-2C818F6074B0}" presName="tx1" presStyleLbl="revTx" presStyleIdx="4" presStyleCnt="5"/>
      <dgm:spPr/>
    </dgm:pt>
    <dgm:pt modelId="{F88391FB-05B6-461C-9452-2DFAFF4E9188}" type="pres">
      <dgm:prSet presAssocID="{B6EB0F0C-7703-4903-A296-2C818F6074B0}" presName="vert1" presStyleCnt="0"/>
      <dgm:spPr/>
    </dgm:pt>
  </dgm:ptLst>
  <dgm:cxnLst>
    <dgm:cxn modelId="{2ADC0E15-6F6E-4D6B-A822-C01E9A8AFC79}" srcId="{7F601F88-2068-4D33-AAD6-77892361E45F}" destId="{EEA80B9A-1ED5-4851-8627-70AD5128EA42}" srcOrd="0" destOrd="0" parTransId="{636E9024-5BD4-4E9C-A50A-190D41149FFA}" sibTransId="{B331F089-4B7B-47F1-8BB7-BBBE9EAA161F}"/>
    <dgm:cxn modelId="{1BBE452D-2C07-4F40-9165-981351B0051E}" srcId="{7F601F88-2068-4D33-AAD6-77892361E45F}" destId="{1E318D4E-6711-415B-A02B-7AC25A9D9955}" srcOrd="2" destOrd="0" parTransId="{9D6D67DF-7894-4E99-9338-CFF65CC589B1}" sibTransId="{5E666085-3B2E-433C-9AF5-1A9E0879EECD}"/>
    <dgm:cxn modelId="{5A41AC8D-D641-4160-9D32-4A4A65D8EFC6}" type="presOf" srcId="{1E318D4E-6711-415B-A02B-7AC25A9D9955}" destId="{FAF962DF-63F1-453D-A6CD-77D9B16B1A41}" srcOrd="0" destOrd="0" presId="urn:microsoft.com/office/officeart/2008/layout/LinedList"/>
    <dgm:cxn modelId="{B2651595-4E06-42C7-B46C-CCC545219C51}" type="presOf" srcId="{EEA80B9A-1ED5-4851-8627-70AD5128EA42}" destId="{48EE8614-DF98-41CB-A64F-874CD8C568E7}" srcOrd="0" destOrd="0" presId="urn:microsoft.com/office/officeart/2008/layout/LinedList"/>
    <dgm:cxn modelId="{1D936AA7-30BA-4BE4-85EC-FC1AB7B29EEF}" srcId="{7F601F88-2068-4D33-AAD6-77892361E45F}" destId="{B6EB0F0C-7703-4903-A296-2C818F6074B0}" srcOrd="4" destOrd="0" parTransId="{468589D7-7F90-4032-8290-995557628734}" sibTransId="{B36047D9-7938-4249-9791-C15C3DC8B48E}"/>
    <dgm:cxn modelId="{9348CDAA-C409-43FB-BB6D-03FB51A81FF9}" srcId="{7F601F88-2068-4D33-AAD6-77892361E45F}" destId="{7B732914-CDA7-45E4-B74C-0F84DCBF066D}" srcOrd="1" destOrd="0" parTransId="{92A8A51F-35E5-4ECC-A1B7-67BADF028574}" sibTransId="{D56D6CF9-AD24-48FA-9B54-6BA4A486A924}"/>
    <dgm:cxn modelId="{3E2E2ED9-76E6-436B-BA13-82DCA9A243E0}" type="presOf" srcId="{8DA32898-D553-4051-8336-E6BCA31A4175}" destId="{51B30856-A1F8-45F3-83B6-90D8AA990A2D}" srcOrd="0" destOrd="0" presId="urn:microsoft.com/office/officeart/2008/layout/LinedList"/>
    <dgm:cxn modelId="{04DB75DC-02C1-405E-9189-D50B56D7D575}" type="presOf" srcId="{B6EB0F0C-7703-4903-A296-2C818F6074B0}" destId="{7791B9BA-6232-4E6B-8030-60F7EF595656}" srcOrd="0" destOrd="0" presId="urn:microsoft.com/office/officeart/2008/layout/LinedList"/>
    <dgm:cxn modelId="{FEEF92F0-5AEC-491A-AD75-9961B4078101}" type="presOf" srcId="{7F601F88-2068-4D33-AAD6-77892361E45F}" destId="{3E608496-0EA0-422B-B80F-67292CB6B06A}" srcOrd="0" destOrd="0" presId="urn:microsoft.com/office/officeart/2008/layout/LinedList"/>
    <dgm:cxn modelId="{2C2FB2F1-501C-4DD1-8D8A-8E5FBA13E30B}" srcId="{7F601F88-2068-4D33-AAD6-77892361E45F}" destId="{8DA32898-D553-4051-8336-E6BCA31A4175}" srcOrd="3" destOrd="0" parTransId="{875C5D49-DE17-4E1D-9E50-B106E385C857}" sibTransId="{B426977B-D699-41E3-B46D-E68ECA94F26F}"/>
    <dgm:cxn modelId="{811834FF-6417-4FC7-A540-C567FF5DF3C8}" type="presOf" srcId="{7B732914-CDA7-45E4-B74C-0F84DCBF066D}" destId="{36747A7B-931A-4F23-A9D4-A1898ED90CC8}" srcOrd="0" destOrd="0" presId="urn:microsoft.com/office/officeart/2008/layout/LinedList"/>
    <dgm:cxn modelId="{8E9C275D-79FE-4219-B4CE-544860E92A47}" type="presParOf" srcId="{3E608496-0EA0-422B-B80F-67292CB6B06A}" destId="{D653C3AF-459C-4546-9D0B-241A24372FD3}" srcOrd="0" destOrd="0" presId="urn:microsoft.com/office/officeart/2008/layout/LinedList"/>
    <dgm:cxn modelId="{5754E399-9A6D-4B28-BAF9-B4F137FDD71C}" type="presParOf" srcId="{3E608496-0EA0-422B-B80F-67292CB6B06A}" destId="{96A98648-94B8-47EC-8564-64FB968B6F3A}" srcOrd="1" destOrd="0" presId="urn:microsoft.com/office/officeart/2008/layout/LinedList"/>
    <dgm:cxn modelId="{99CB104F-71B8-43C9-8179-2F80411241D2}" type="presParOf" srcId="{96A98648-94B8-47EC-8564-64FB968B6F3A}" destId="{48EE8614-DF98-41CB-A64F-874CD8C568E7}" srcOrd="0" destOrd="0" presId="urn:microsoft.com/office/officeart/2008/layout/LinedList"/>
    <dgm:cxn modelId="{2F8D2678-AE68-4A6B-AA96-AC06C215F80C}" type="presParOf" srcId="{96A98648-94B8-47EC-8564-64FB968B6F3A}" destId="{76B8656D-62F0-4006-AB4B-29503C7216D1}" srcOrd="1" destOrd="0" presId="urn:microsoft.com/office/officeart/2008/layout/LinedList"/>
    <dgm:cxn modelId="{4C8A986C-44D1-4A4A-B9B1-E3EA036B4839}" type="presParOf" srcId="{3E608496-0EA0-422B-B80F-67292CB6B06A}" destId="{FFDBD0F2-3F89-430C-89C9-10040948481C}" srcOrd="2" destOrd="0" presId="urn:microsoft.com/office/officeart/2008/layout/LinedList"/>
    <dgm:cxn modelId="{E5CF7B63-2A98-49F0-B4C8-46CFEF19A1E3}" type="presParOf" srcId="{3E608496-0EA0-422B-B80F-67292CB6B06A}" destId="{56292504-C487-445F-A66E-65C7ABE1F9C2}" srcOrd="3" destOrd="0" presId="urn:microsoft.com/office/officeart/2008/layout/LinedList"/>
    <dgm:cxn modelId="{D31ADEC3-9242-41CF-AD40-CBA204FA7812}" type="presParOf" srcId="{56292504-C487-445F-A66E-65C7ABE1F9C2}" destId="{36747A7B-931A-4F23-A9D4-A1898ED90CC8}" srcOrd="0" destOrd="0" presId="urn:microsoft.com/office/officeart/2008/layout/LinedList"/>
    <dgm:cxn modelId="{2E4F9D74-E8A5-4785-9114-8BD3F86486E0}" type="presParOf" srcId="{56292504-C487-445F-A66E-65C7ABE1F9C2}" destId="{89E1A636-A8F2-4ED8-AF3E-C62B4B592988}" srcOrd="1" destOrd="0" presId="urn:microsoft.com/office/officeart/2008/layout/LinedList"/>
    <dgm:cxn modelId="{ABE6C254-AA24-4E56-B2E7-E79EEBCD6C06}" type="presParOf" srcId="{3E608496-0EA0-422B-B80F-67292CB6B06A}" destId="{EA997DEA-F91C-41C7-8154-9B4B56FC655B}" srcOrd="4" destOrd="0" presId="urn:microsoft.com/office/officeart/2008/layout/LinedList"/>
    <dgm:cxn modelId="{AC3A6826-7110-4A5D-A9B1-B601B91CEED8}" type="presParOf" srcId="{3E608496-0EA0-422B-B80F-67292CB6B06A}" destId="{B009B6B4-BE85-43C0-9BDB-F3B89D63A0E7}" srcOrd="5" destOrd="0" presId="urn:microsoft.com/office/officeart/2008/layout/LinedList"/>
    <dgm:cxn modelId="{470F5E69-A096-4E83-96E8-75C934FC3CB8}" type="presParOf" srcId="{B009B6B4-BE85-43C0-9BDB-F3B89D63A0E7}" destId="{FAF962DF-63F1-453D-A6CD-77D9B16B1A41}" srcOrd="0" destOrd="0" presId="urn:microsoft.com/office/officeart/2008/layout/LinedList"/>
    <dgm:cxn modelId="{F6DD2657-EFFD-4F3C-83AE-B203FC0F0605}" type="presParOf" srcId="{B009B6B4-BE85-43C0-9BDB-F3B89D63A0E7}" destId="{C9772E73-804E-4332-93E3-73E372550032}" srcOrd="1" destOrd="0" presId="urn:microsoft.com/office/officeart/2008/layout/LinedList"/>
    <dgm:cxn modelId="{534B7E76-0CCB-4FAA-A9FE-AE94566EA747}" type="presParOf" srcId="{3E608496-0EA0-422B-B80F-67292CB6B06A}" destId="{324EA12D-22E0-4E9A-8A6D-50110441B106}" srcOrd="6" destOrd="0" presId="urn:microsoft.com/office/officeart/2008/layout/LinedList"/>
    <dgm:cxn modelId="{6B14E3BC-680B-48F0-8245-BF60F90AE5B5}" type="presParOf" srcId="{3E608496-0EA0-422B-B80F-67292CB6B06A}" destId="{015A6EC4-EB2F-41C4-B8A9-678078E2456F}" srcOrd="7" destOrd="0" presId="urn:microsoft.com/office/officeart/2008/layout/LinedList"/>
    <dgm:cxn modelId="{0F5898F5-B5D7-46E9-929C-7416F6F9861F}" type="presParOf" srcId="{015A6EC4-EB2F-41C4-B8A9-678078E2456F}" destId="{51B30856-A1F8-45F3-83B6-90D8AA990A2D}" srcOrd="0" destOrd="0" presId="urn:microsoft.com/office/officeart/2008/layout/LinedList"/>
    <dgm:cxn modelId="{7918925D-BC9A-4BC8-88F1-EB6D9BD8318F}" type="presParOf" srcId="{015A6EC4-EB2F-41C4-B8A9-678078E2456F}" destId="{BD63093D-8A25-47A8-A712-28C9FED42554}" srcOrd="1" destOrd="0" presId="urn:microsoft.com/office/officeart/2008/layout/LinedList"/>
    <dgm:cxn modelId="{7BFFF486-B1AF-4D12-8197-924B03CE4C06}" type="presParOf" srcId="{3E608496-0EA0-422B-B80F-67292CB6B06A}" destId="{DC7218AA-60D2-440C-918F-D79C47AB8385}" srcOrd="8" destOrd="0" presId="urn:microsoft.com/office/officeart/2008/layout/LinedList"/>
    <dgm:cxn modelId="{9ECB36B2-A9E9-4183-8ABE-3628B07DCDD1}" type="presParOf" srcId="{3E608496-0EA0-422B-B80F-67292CB6B06A}" destId="{A673E386-001D-4F7E-977F-7895A21A8E47}" srcOrd="9" destOrd="0" presId="urn:microsoft.com/office/officeart/2008/layout/LinedList"/>
    <dgm:cxn modelId="{11D7EBBE-B308-4315-8768-8B8849C82775}" type="presParOf" srcId="{A673E386-001D-4F7E-977F-7895A21A8E47}" destId="{7791B9BA-6232-4E6B-8030-60F7EF595656}" srcOrd="0" destOrd="0" presId="urn:microsoft.com/office/officeart/2008/layout/LinedList"/>
    <dgm:cxn modelId="{FA511662-B9A2-49CF-A3FA-735C7B8696D0}" type="presParOf" srcId="{A673E386-001D-4F7E-977F-7895A21A8E47}" destId="{F88391FB-05B6-461C-9452-2DFAFF4E918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91A50-77C8-4B2C-887C-E6FBC9A5BF35}">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Leadership Update</a:t>
          </a:r>
        </a:p>
      </dsp:txBody>
      <dsp:txXfrm>
        <a:off x="23773" y="23773"/>
        <a:ext cx="7797822" cy="764123"/>
      </dsp:txXfrm>
    </dsp:sp>
    <dsp:sp modelId="{55CBB62C-9094-4AE1-8CD9-9B0E8BF829CD}">
      <dsp:nvSpPr>
        <dsp:cNvPr id="0" name=""/>
        <dsp:cNvSpPr/>
      </dsp:nvSpPr>
      <dsp:spPr>
        <a:xfrm>
          <a:off x="732164" y="959245"/>
          <a:ext cx="8742263" cy="81166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Understanding the District Context</a:t>
          </a:r>
        </a:p>
      </dsp:txBody>
      <dsp:txXfrm>
        <a:off x="755937" y="983018"/>
        <a:ext cx="7434967" cy="764123"/>
      </dsp:txXfrm>
    </dsp:sp>
    <dsp:sp modelId="{D24D22CC-0C35-4379-8BD7-A5525B903E29}">
      <dsp:nvSpPr>
        <dsp:cNvPr id="0" name=""/>
        <dsp:cNvSpPr/>
      </dsp:nvSpPr>
      <dsp:spPr>
        <a:xfrm>
          <a:off x="1453401" y="1918490"/>
          <a:ext cx="8742263" cy="81166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Districtwide Budget numbers</a:t>
          </a:r>
        </a:p>
      </dsp:txBody>
      <dsp:txXfrm>
        <a:off x="1477174" y="1942263"/>
        <a:ext cx="7445895" cy="764123"/>
      </dsp:txXfrm>
    </dsp:sp>
    <dsp:sp modelId="{4163D918-703D-49A8-9253-B6A2F0FF376A}">
      <dsp:nvSpPr>
        <dsp:cNvPr id="0" name=""/>
        <dsp:cNvSpPr/>
      </dsp:nvSpPr>
      <dsp:spPr>
        <a:xfrm>
          <a:off x="2185565" y="2877735"/>
          <a:ext cx="8742263" cy="81166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How we will respond</a:t>
          </a:r>
        </a:p>
      </dsp:txBody>
      <dsp:txXfrm>
        <a:off x="2209338" y="2901508"/>
        <a:ext cx="7434967" cy="764123"/>
      </dsp:txXfrm>
    </dsp:sp>
    <dsp:sp modelId="{1DA60880-AE9F-4153-A337-1349DABE29F8}">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33384" y="621664"/>
        <a:ext cx="290172" cy="397007"/>
      </dsp:txXfrm>
    </dsp:sp>
    <dsp:sp modelId="{CC3A045A-A09B-4539-AA9A-D8C3B2B5E11F}">
      <dsp:nvSpPr>
        <dsp:cNvPr id="0" name=""/>
        <dsp:cNvSpPr/>
      </dsp:nvSpPr>
      <dsp:spPr>
        <a:xfrm>
          <a:off x="8946842" y="1580910"/>
          <a:ext cx="527584" cy="527584"/>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065548" y="1580910"/>
        <a:ext cx="290172" cy="397007"/>
      </dsp:txXfrm>
    </dsp:sp>
    <dsp:sp modelId="{8A1A6F7B-48E2-481E-913D-59087EA34035}">
      <dsp:nvSpPr>
        <dsp:cNvPr id="0" name=""/>
        <dsp:cNvSpPr/>
      </dsp:nvSpPr>
      <dsp:spPr>
        <a:xfrm>
          <a:off x="9668079" y="2540155"/>
          <a:ext cx="527584" cy="527584"/>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786785" y="2540155"/>
        <a:ext cx="290172" cy="397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B6892-7441-4976-9067-0BB181624D3A}">
      <dsp:nvSpPr>
        <dsp:cNvPr id="0" name=""/>
        <dsp:cNvSpPr/>
      </dsp:nvSpPr>
      <dsp:spPr>
        <a:xfrm>
          <a:off x="3047" y="19628"/>
          <a:ext cx="2971800" cy="8433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Calibri"/>
            </a:rPr>
            <a:t>Live within our Means</a:t>
          </a:r>
          <a:endParaRPr lang="en-US" sz="2300" kern="1200"/>
        </a:p>
      </dsp:txBody>
      <dsp:txXfrm>
        <a:off x="3047" y="19628"/>
        <a:ext cx="2971800" cy="843322"/>
      </dsp:txXfrm>
    </dsp:sp>
    <dsp:sp modelId="{244D2899-3136-41C8-9662-EA9911E8C76F}">
      <dsp:nvSpPr>
        <dsp:cNvPr id="0" name=""/>
        <dsp:cNvSpPr/>
      </dsp:nvSpPr>
      <dsp:spPr>
        <a:xfrm>
          <a:off x="3047" y="862951"/>
          <a:ext cx="2971800" cy="32830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Calibri"/>
            </a:rPr>
            <a:t>Approved a balanced spending plans for all funds</a:t>
          </a:r>
          <a:endParaRPr lang="en-US" sz="2300" kern="1200"/>
        </a:p>
        <a:p>
          <a:pPr marL="228600" lvl="1" indent="-228600" algn="l" defTabSz="1022350" rtl="0">
            <a:lnSpc>
              <a:spcPct val="90000"/>
            </a:lnSpc>
            <a:spcBef>
              <a:spcPct val="0"/>
            </a:spcBef>
            <a:spcAft>
              <a:spcPct val="15000"/>
            </a:spcAft>
            <a:buChar char="•"/>
          </a:pPr>
          <a:r>
            <a:rPr lang="en-US" sz="2300" kern="1200">
              <a:latin typeface="Calibri"/>
            </a:rPr>
            <a:t>Monitor spending plan through periodic budget versus actual reports to update budget assumptions</a:t>
          </a:r>
        </a:p>
      </dsp:txBody>
      <dsp:txXfrm>
        <a:off x="3047" y="862951"/>
        <a:ext cx="2971800" cy="3283019"/>
      </dsp:txXfrm>
    </dsp:sp>
    <dsp:sp modelId="{B1DF0E94-2756-4870-BC89-78C8ECB94B82}">
      <dsp:nvSpPr>
        <dsp:cNvPr id="0" name=""/>
        <dsp:cNvSpPr/>
      </dsp:nvSpPr>
      <dsp:spPr>
        <a:xfrm>
          <a:off x="3390900" y="19628"/>
          <a:ext cx="2971800" cy="8433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Calibri"/>
            </a:rPr>
            <a:t>Maintain Prudent Level of Reserves</a:t>
          </a:r>
          <a:endParaRPr lang="en-US" sz="2300" kern="1200"/>
        </a:p>
      </dsp:txBody>
      <dsp:txXfrm>
        <a:off x="3390900" y="19628"/>
        <a:ext cx="2971800" cy="843322"/>
      </dsp:txXfrm>
    </dsp:sp>
    <dsp:sp modelId="{219F6D88-7C04-49A7-8064-8E08ACDF8E15}">
      <dsp:nvSpPr>
        <dsp:cNvPr id="0" name=""/>
        <dsp:cNvSpPr/>
      </dsp:nvSpPr>
      <dsp:spPr>
        <a:xfrm>
          <a:off x="3390900" y="862951"/>
          <a:ext cx="2971800" cy="32830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Calibri"/>
            </a:rPr>
            <a:t>Set up contingency, operating, &amp; capital reserves</a:t>
          </a:r>
          <a:endParaRPr lang="en-US" sz="2300" kern="1200"/>
        </a:p>
        <a:p>
          <a:pPr marL="228600" lvl="1" indent="-228600" algn="l" defTabSz="1022350" rtl="0">
            <a:lnSpc>
              <a:spcPct val="90000"/>
            </a:lnSpc>
            <a:spcBef>
              <a:spcPct val="0"/>
            </a:spcBef>
            <a:spcAft>
              <a:spcPct val="15000"/>
            </a:spcAft>
            <a:buChar char="•"/>
          </a:pPr>
          <a:r>
            <a:rPr lang="en-US" sz="2300" kern="1200">
              <a:latin typeface="Calibri"/>
            </a:rPr>
            <a:t>Approved reserve plans, including ways to replenish fund if funds are used or targets are not met</a:t>
          </a:r>
          <a:endParaRPr lang="en-US" sz="2300" kern="1200"/>
        </a:p>
      </dsp:txBody>
      <dsp:txXfrm>
        <a:off x="3390900" y="862951"/>
        <a:ext cx="2971800" cy="3283019"/>
      </dsp:txXfrm>
    </dsp:sp>
    <dsp:sp modelId="{5DEBC5C2-72C5-4F61-B1F9-9C6D026AD6EF}">
      <dsp:nvSpPr>
        <dsp:cNvPr id="0" name=""/>
        <dsp:cNvSpPr/>
      </dsp:nvSpPr>
      <dsp:spPr>
        <a:xfrm>
          <a:off x="6778752" y="19628"/>
          <a:ext cx="2971800" cy="8433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a:latin typeface="Calibri"/>
            </a:rPr>
            <a:t>Invest in the Future</a:t>
          </a:r>
          <a:endParaRPr lang="en-US" sz="2300" kern="1200"/>
        </a:p>
      </dsp:txBody>
      <dsp:txXfrm>
        <a:off x="6778752" y="19628"/>
        <a:ext cx="2971800" cy="843322"/>
      </dsp:txXfrm>
    </dsp:sp>
    <dsp:sp modelId="{1FD15342-D601-4DD6-AAA6-098113311534}">
      <dsp:nvSpPr>
        <dsp:cNvPr id="0" name=""/>
        <dsp:cNvSpPr/>
      </dsp:nvSpPr>
      <dsp:spPr>
        <a:xfrm>
          <a:off x="6778752" y="862951"/>
          <a:ext cx="2971800" cy="32830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a:latin typeface="Calibri"/>
            </a:rPr>
            <a:t>Support for foundation workplans</a:t>
          </a:r>
          <a:endParaRPr lang="en-US" sz="2300" kern="1200"/>
        </a:p>
        <a:p>
          <a:pPr marL="228600" lvl="1" indent="-228600" algn="l" defTabSz="1022350" rtl="0">
            <a:lnSpc>
              <a:spcPct val="90000"/>
            </a:lnSpc>
            <a:spcBef>
              <a:spcPct val="0"/>
            </a:spcBef>
            <a:spcAft>
              <a:spcPct val="15000"/>
            </a:spcAft>
            <a:buChar char="•"/>
          </a:pPr>
          <a:r>
            <a:rPr lang="en-US" sz="2300" kern="1200">
              <a:latin typeface="Calibri"/>
            </a:rPr>
            <a:t>Support for grants and partnerships</a:t>
          </a:r>
          <a:endParaRPr lang="en-US" sz="2300" kern="1200"/>
        </a:p>
      </dsp:txBody>
      <dsp:txXfrm>
        <a:off x="6778752" y="862951"/>
        <a:ext cx="2971800" cy="3283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8D990-EF6F-41EF-8B71-8F9395645557}">
      <dsp:nvSpPr>
        <dsp:cNvPr id="0" name=""/>
        <dsp:cNvSpPr/>
      </dsp:nvSpPr>
      <dsp:spPr>
        <a:xfrm>
          <a:off x="0" y="18184"/>
          <a:ext cx="6666833" cy="7370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Local work:</a:t>
          </a:r>
        </a:p>
      </dsp:txBody>
      <dsp:txXfrm>
        <a:off x="35982" y="54166"/>
        <a:ext cx="6594869" cy="665135"/>
      </dsp:txXfrm>
    </dsp:sp>
    <dsp:sp modelId="{C78E55B3-6E5E-43EC-B311-124A441DB1A3}">
      <dsp:nvSpPr>
        <dsp:cNvPr id="0" name=""/>
        <dsp:cNvSpPr/>
      </dsp:nvSpPr>
      <dsp:spPr>
        <a:xfrm>
          <a:off x="0" y="755284"/>
          <a:ext cx="6666833"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November – January: Focus on data integrity and ensuring we get our figures right, and double/triple check them</a:t>
          </a:r>
        </a:p>
        <a:p>
          <a:pPr marL="228600" lvl="1" indent="-228600" algn="l" defTabSz="1022350">
            <a:lnSpc>
              <a:spcPct val="90000"/>
            </a:lnSpc>
            <a:spcBef>
              <a:spcPct val="0"/>
            </a:spcBef>
            <a:spcAft>
              <a:spcPct val="20000"/>
            </a:spcAft>
            <a:buChar char="•"/>
          </a:pPr>
          <a:r>
            <a:rPr lang="en-US" sz="2300" kern="1200"/>
            <a:t>Spending freeze for FY 25</a:t>
          </a:r>
        </a:p>
        <a:p>
          <a:pPr marL="228600" lvl="1" indent="-228600" algn="l" defTabSz="1022350">
            <a:lnSpc>
              <a:spcPct val="90000"/>
            </a:lnSpc>
            <a:spcBef>
              <a:spcPct val="0"/>
            </a:spcBef>
            <a:spcAft>
              <a:spcPct val="20000"/>
            </a:spcAft>
            <a:buChar char="•"/>
          </a:pPr>
          <a:r>
            <a:rPr lang="en-US" sz="2300" kern="1200"/>
            <a:t>Cash balances analysis to identify funds to cover what the spending freeze cannot recuperate</a:t>
          </a:r>
        </a:p>
      </dsp:txBody>
      <dsp:txXfrm>
        <a:off x="0" y="755284"/>
        <a:ext cx="6666833" cy="2484000"/>
      </dsp:txXfrm>
    </dsp:sp>
    <dsp:sp modelId="{AC4930CF-DB83-4EF4-BAFD-D31F980576B8}">
      <dsp:nvSpPr>
        <dsp:cNvPr id="0" name=""/>
        <dsp:cNvSpPr/>
      </dsp:nvSpPr>
      <dsp:spPr>
        <a:xfrm>
          <a:off x="0" y="3239285"/>
          <a:ext cx="6666833" cy="737099"/>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Broader context work:</a:t>
          </a:r>
        </a:p>
      </dsp:txBody>
      <dsp:txXfrm>
        <a:off x="35982" y="3275267"/>
        <a:ext cx="6594869" cy="665135"/>
      </dsp:txXfrm>
    </dsp:sp>
    <dsp:sp modelId="{FDF914C7-A579-4DFB-AF39-0FC9BD7D742F}">
      <dsp:nvSpPr>
        <dsp:cNvPr id="0" name=""/>
        <dsp:cNvSpPr/>
      </dsp:nvSpPr>
      <dsp:spPr>
        <a:xfrm>
          <a:off x="0" y="3976385"/>
          <a:ext cx="6666833"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Advocacy with legislators around adequate funding</a:t>
          </a:r>
        </a:p>
        <a:p>
          <a:pPr marL="228600" lvl="1" indent="-228600" algn="l" defTabSz="1022350">
            <a:lnSpc>
              <a:spcPct val="90000"/>
            </a:lnSpc>
            <a:spcBef>
              <a:spcPct val="0"/>
            </a:spcBef>
            <a:spcAft>
              <a:spcPct val="20000"/>
            </a:spcAft>
            <a:buChar char="•"/>
          </a:pPr>
          <a:r>
            <a:rPr lang="en-US" sz="2300" kern="1200"/>
            <a:t>Advocacy with federal leaders right now in Washington DC</a:t>
          </a:r>
        </a:p>
      </dsp:txBody>
      <dsp:txXfrm>
        <a:off x="0" y="3976385"/>
        <a:ext cx="6666833" cy="1459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2F8D0-55F0-4533-8EF1-91F18DC59150}">
      <dsp:nvSpPr>
        <dsp:cNvPr id="0" name=""/>
        <dsp:cNvSpPr/>
      </dsp:nvSpPr>
      <dsp:spPr>
        <a:xfrm>
          <a:off x="0" y="1268590"/>
          <a:ext cx="2083385" cy="29167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1111250">
            <a:lnSpc>
              <a:spcPct val="90000"/>
            </a:lnSpc>
            <a:spcBef>
              <a:spcPct val="0"/>
            </a:spcBef>
            <a:spcAft>
              <a:spcPct val="35000"/>
            </a:spcAft>
            <a:buNone/>
          </a:pPr>
          <a:r>
            <a:rPr lang="en-US" sz="2500" kern="1200"/>
            <a:t>Increase Revenues</a:t>
          </a:r>
        </a:p>
      </dsp:txBody>
      <dsp:txXfrm>
        <a:off x="0" y="2376951"/>
        <a:ext cx="2083385" cy="1750043"/>
      </dsp:txXfrm>
    </dsp:sp>
    <dsp:sp modelId="{DA929E88-C0F4-4E4C-BB89-4F0219F13953}">
      <dsp:nvSpPr>
        <dsp:cNvPr id="0" name=""/>
        <dsp:cNvSpPr/>
      </dsp:nvSpPr>
      <dsp:spPr>
        <a:xfrm>
          <a:off x="604181" y="1560264"/>
          <a:ext cx="875021" cy="87502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32325" y="1688408"/>
        <a:ext cx="618733" cy="618733"/>
      </dsp:txXfrm>
    </dsp:sp>
    <dsp:sp modelId="{81AA77CD-5727-4115-82F2-2280F6C7C37A}">
      <dsp:nvSpPr>
        <dsp:cNvPr id="0" name=""/>
        <dsp:cNvSpPr/>
      </dsp:nvSpPr>
      <dsp:spPr>
        <a:xfrm>
          <a:off x="0" y="4185257"/>
          <a:ext cx="2083385" cy="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92A73D9-951D-4EBD-9F6A-47A843CA6561}">
      <dsp:nvSpPr>
        <dsp:cNvPr id="0" name=""/>
        <dsp:cNvSpPr/>
      </dsp:nvSpPr>
      <dsp:spPr>
        <a:xfrm>
          <a:off x="2291723" y="1268590"/>
          <a:ext cx="2083385" cy="29167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1111250">
            <a:lnSpc>
              <a:spcPct val="90000"/>
            </a:lnSpc>
            <a:spcBef>
              <a:spcPct val="0"/>
            </a:spcBef>
            <a:spcAft>
              <a:spcPct val="35000"/>
            </a:spcAft>
            <a:buNone/>
          </a:pPr>
          <a:r>
            <a:rPr lang="en-US" sz="2500" kern="1200"/>
            <a:t>Manage and Reduce Expenses</a:t>
          </a:r>
        </a:p>
      </dsp:txBody>
      <dsp:txXfrm>
        <a:off x="2291723" y="2376951"/>
        <a:ext cx="2083385" cy="1750043"/>
      </dsp:txXfrm>
    </dsp:sp>
    <dsp:sp modelId="{D5C16F9C-BD92-49A2-A312-7FF7F7253992}">
      <dsp:nvSpPr>
        <dsp:cNvPr id="0" name=""/>
        <dsp:cNvSpPr/>
      </dsp:nvSpPr>
      <dsp:spPr>
        <a:xfrm>
          <a:off x="2895905" y="1560264"/>
          <a:ext cx="875021" cy="87502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3024049" y="1688408"/>
        <a:ext cx="618733" cy="618733"/>
      </dsp:txXfrm>
    </dsp:sp>
    <dsp:sp modelId="{D445D9BF-0936-4844-9239-BE55C6F54F77}">
      <dsp:nvSpPr>
        <dsp:cNvPr id="0" name=""/>
        <dsp:cNvSpPr/>
      </dsp:nvSpPr>
      <dsp:spPr>
        <a:xfrm>
          <a:off x="2291723" y="4185257"/>
          <a:ext cx="2083385"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BAED2B-5AC3-4716-B1E8-6872E038D66F}">
      <dsp:nvSpPr>
        <dsp:cNvPr id="0" name=""/>
        <dsp:cNvSpPr/>
      </dsp:nvSpPr>
      <dsp:spPr>
        <a:xfrm>
          <a:off x="4583447" y="1268590"/>
          <a:ext cx="2083385" cy="29167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2429" tIns="330200" rIns="162429" bIns="330200" numCol="1" spcCol="1270" anchor="t" anchorCtr="0">
          <a:noAutofit/>
        </a:bodyPr>
        <a:lstStyle/>
        <a:p>
          <a:pPr marL="0" lvl="0" indent="0" algn="l" defTabSz="1111250">
            <a:lnSpc>
              <a:spcPct val="90000"/>
            </a:lnSpc>
            <a:spcBef>
              <a:spcPct val="0"/>
            </a:spcBef>
            <a:spcAft>
              <a:spcPct val="35000"/>
            </a:spcAft>
            <a:buNone/>
          </a:pPr>
          <a:r>
            <a:rPr lang="en-US" sz="2500" kern="1200"/>
            <a:t>Improve and Strengthen Systems</a:t>
          </a:r>
        </a:p>
      </dsp:txBody>
      <dsp:txXfrm>
        <a:off x="4583447" y="2376951"/>
        <a:ext cx="2083385" cy="1750043"/>
      </dsp:txXfrm>
    </dsp:sp>
    <dsp:sp modelId="{ACC0AA35-8D51-4DA4-A45C-3E2AD8721F98}">
      <dsp:nvSpPr>
        <dsp:cNvPr id="0" name=""/>
        <dsp:cNvSpPr/>
      </dsp:nvSpPr>
      <dsp:spPr>
        <a:xfrm>
          <a:off x="5187629" y="1560264"/>
          <a:ext cx="875021" cy="87502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8220" tIns="12700" rIns="68220"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315773" y="1688408"/>
        <a:ext cx="618733" cy="618733"/>
      </dsp:txXfrm>
    </dsp:sp>
    <dsp:sp modelId="{C3781688-35B9-43EE-BFA2-9389CB04CCEF}">
      <dsp:nvSpPr>
        <dsp:cNvPr id="0" name=""/>
        <dsp:cNvSpPr/>
      </dsp:nvSpPr>
      <dsp:spPr>
        <a:xfrm>
          <a:off x="4583447" y="4185257"/>
          <a:ext cx="2083385"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CBA1B-3F22-4C56-8D63-3C0DF399D5C7}">
      <dsp:nvSpPr>
        <dsp:cNvPr id="0" name=""/>
        <dsp:cNvSpPr/>
      </dsp:nvSpPr>
      <dsp:spPr>
        <a:xfrm>
          <a:off x="3047" y="57438"/>
          <a:ext cx="297180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Increasing Revenues</a:t>
          </a:r>
          <a:endParaRPr lang="en-US" sz="1700" kern="1200"/>
        </a:p>
      </dsp:txBody>
      <dsp:txXfrm>
        <a:off x="3047" y="57438"/>
        <a:ext cx="2971800" cy="489600"/>
      </dsp:txXfrm>
    </dsp:sp>
    <dsp:sp modelId="{9B731BF4-B24B-4CA3-B4D0-2B6422E8B63D}">
      <dsp:nvSpPr>
        <dsp:cNvPr id="0" name=""/>
        <dsp:cNvSpPr/>
      </dsp:nvSpPr>
      <dsp:spPr>
        <a:xfrm>
          <a:off x="3047" y="547038"/>
          <a:ext cx="2971800" cy="35611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a:rPr>
            <a:t>Explore </a:t>
          </a:r>
          <a:r>
            <a:rPr lang="en-US" sz="1700" kern="1200" err="1">
              <a:latin typeface="Calibri"/>
            </a:rPr>
            <a:t>CTCLink</a:t>
          </a:r>
          <a:r>
            <a:rPr lang="en-US" sz="1700" kern="1200">
              <a:latin typeface="Calibri"/>
            </a:rPr>
            <a:t> based fees and other lab fees</a:t>
          </a:r>
        </a:p>
        <a:p>
          <a:pPr marL="171450" lvl="1" indent="-171450" algn="l" defTabSz="755650" rtl="0">
            <a:lnSpc>
              <a:spcPct val="90000"/>
            </a:lnSpc>
            <a:spcBef>
              <a:spcPct val="0"/>
            </a:spcBef>
            <a:spcAft>
              <a:spcPct val="15000"/>
            </a:spcAft>
            <a:buChar char="•"/>
          </a:pPr>
          <a:r>
            <a:rPr lang="en-US" sz="1700" kern="1200">
              <a:latin typeface="Calibri"/>
            </a:rPr>
            <a:t>Expand partnerships</a:t>
          </a:r>
        </a:p>
        <a:p>
          <a:pPr marL="171450" lvl="1" indent="-171450" algn="l" defTabSz="755650" rtl="0">
            <a:lnSpc>
              <a:spcPct val="90000"/>
            </a:lnSpc>
            <a:spcBef>
              <a:spcPct val="0"/>
            </a:spcBef>
            <a:spcAft>
              <a:spcPct val="15000"/>
            </a:spcAft>
            <a:buChar char="•"/>
          </a:pPr>
          <a:r>
            <a:rPr lang="en-US" sz="1700" kern="1200">
              <a:latin typeface="Calibri"/>
            </a:rPr>
            <a:t>Monetized Assets</a:t>
          </a:r>
        </a:p>
        <a:p>
          <a:pPr marL="171450" lvl="1" indent="-171450" algn="l" defTabSz="755650" rtl="0">
            <a:lnSpc>
              <a:spcPct val="90000"/>
            </a:lnSpc>
            <a:spcBef>
              <a:spcPct val="0"/>
            </a:spcBef>
            <a:spcAft>
              <a:spcPct val="15000"/>
            </a:spcAft>
            <a:buChar char="•"/>
          </a:pPr>
          <a:r>
            <a:rPr lang="en-US" sz="1700" kern="1200">
              <a:latin typeface="Calibri"/>
            </a:rPr>
            <a:t>Review cost reimbursables </a:t>
          </a:r>
        </a:p>
      </dsp:txBody>
      <dsp:txXfrm>
        <a:off x="3047" y="547038"/>
        <a:ext cx="2971800" cy="3561122"/>
      </dsp:txXfrm>
    </dsp:sp>
    <dsp:sp modelId="{0659AECC-4233-423A-85B2-BB5F71425E02}">
      <dsp:nvSpPr>
        <dsp:cNvPr id="0" name=""/>
        <dsp:cNvSpPr/>
      </dsp:nvSpPr>
      <dsp:spPr>
        <a:xfrm>
          <a:off x="3390900" y="57438"/>
          <a:ext cx="297180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Reducing Expenditures</a:t>
          </a:r>
          <a:endParaRPr lang="en-US" sz="1700" kern="1200"/>
        </a:p>
      </dsp:txBody>
      <dsp:txXfrm>
        <a:off x="3390900" y="57438"/>
        <a:ext cx="2971800" cy="489600"/>
      </dsp:txXfrm>
    </dsp:sp>
    <dsp:sp modelId="{2C3A9D7C-B236-40A4-82E6-C0C8925099B6}">
      <dsp:nvSpPr>
        <dsp:cNvPr id="0" name=""/>
        <dsp:cNvSpPr/>
      </dsp:nvSpPr>
      <dsp:spPr>
        <a:xfrm>
          <a:off x="3390900" y="569616"/>
          <a:ext cx="2971800" cy="35611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a:rPr>
            <a:t>Staffing plan review</a:t>
          </a:r>
        </a:p>
        <a:p>
          <a:pPr marL="171450" lvl="1" indent="-171450" algn="l" defTabSz="755650" rtl="0">
            <a:lnSpc>
              <a:spcPct val="90000"/>
            </a:lnSpc>
            <a:spcBef>
              <a:spcPct val="0"/>
            </a:spcBef>
            <a:spcAft>
              <a:spcPct val="15000"/>
            </a:spcAft>
            <a:buChar char="•"/>
          </a:pPr>
          <a:r>
            <a:rPr lang="en-US" sz="1700" kern="1200">
              <a:latin typeface="Calibri"/>
            </a:rPr>
            <a:t>Program &amp; Services review</a:t>
          </a:r>
          <a:endParaRPr lang="en-US" sz="1700" kern="1200"/>
        </a:p>
        <a:p>
          <a:pPr marL="171450" lvl="1" indent="-171450" algn="l" defTabSz="755650" rtl="0">
            <a:lnSpc>
              <a:spcPct val="90000"/>
            </a:lnSpc>
            <a:spcBef>
              <a:spcPct val="0"/>
            </a:spcBef>
            <a:spcAft>
              <a:spcPct val="15000"/>
            </a:spcAft>
            <a:buChar char="•"/>
          </a:pPr>
          <a:r>
            <a:rPr lang="en-US" sz="1700" kern="1200">
              <a:latin typeface="Calibri"/>
            </a:rPr>
            <a:t>Reduce Operating cost, including maximizing use of facility spaces</a:t>
          </a:r>
        </a:p>
      </dsp:txBody>
      <dsp:txXfrm>
        <a:off x="3390900" y="569616"/>
        <a:ext cx="2971800" cy="3561122"/>
      </dsp:txXfrm>
    </dsp:sp>
    <dsp:sp modelId="{799CE206-1CE6-44F9-A4FA-1B414030030D}">
      <dsp:nvSpPr>
        <dsp:cNvPr id="0" name=""/>
        <dsp:cNvSpPr/>
      </dsp:nvSpPr>
      <dsp:spPr>
        <a:xfrm>
          <a:off x="6778752" y="57438"/>
          <a:ext cx="297180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alibri"/>
            </a:rPr>
            <a:t>Strengthening Budget Systems</a:t>
          </a:r>
          <a:endParaRPr lang="en-US" sz="1700" kern="1200"/>
        </a:p>
      </dsp:txBody>
      <dsp:txXfrm>
        <a:off x="6778752" y="57438"/>
        <a:ext cx="2971800" cy="489600"/>
      </dsp:txXfrm>
    </dsp:sp>
    <dsp:sp modelId="{E1A182F7-5090-4EEC-A300-4E9ABBC903DE}">
      <dsp:nvSpPr>
        <dsp:cNvPr id="0" name=""/>
        <dsp:cNvSpPr/>
      </dsp:nvSpPr>
      <dsp:spPr>
        <a:xfrm>
          <a:off x="6778752" y="547038"/>
          <a:ext cx="2971800" cy="356112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Calibri"/>
            </a:rPr>
            <a:t>Set up check n balances and audit trail to financial reporting</a:t>
          </a:r>
          <a:endParaRPr lang="en-US" sz="1700" kern="1200"/>
        </a:p>
        <a:p>
          <a:pPr marL="171450" lvl="1" indent="-171450" algn="l" defTabSz="755650" rtl="0">
            <a:lnSpc>
              <a:spcPct val="90000"/>
            </a:lnSpc>
            <a:spcBef>
              <a:spcPct val="0"/>
            </a:spcBef>
            <a:spcAft>
              <a:spcPct val="15000"/>
            </a:spcAft>
            <a:buChar char="•"/>
          </a:pPr>
          <a:r>
            <a:rPr lang="en-US" sz="1700" kern="1200">
              <a:latin typeface="Calibri"/>
            </a:rPr>
            <a:t>Predictable monitoring of budget versus actual reports for all funds</a:t>
          </a:r>
        </a:p>
        <a:p>
          <a:pPr marL="171450" lvl="1" indent="-171450" algn="l" defTabSz="755650" rtl="0">
            <a:lnSpc>
              <a:spcPct val="90000"/>
            </a:lnSpc>
            <a:spcBef>
              <a:spcPct val="0"/>
            </a:spcBef>
            <a:spcAft>
              <a:spcPct val="15000"/>
            </a:spcAft>
            <a:buChar char="•"/>
          </a:pPr>
          <a:r>
            <a:rPr lang="en-US" sz="1700" kern="1200">
              <a:latin typeface="Calibri"/>
            </a:rPr>
            <a:t>Financial Modeling for tuition and costs</a:t>
          </a:r>
        </a:p>
        <a:p>
          <a:pPr marL="171450" lvl="1" indent="-171450" algn="l" defTabSz="755650" rtl="0">
            <a:lnSpc>
              <a:spcPct val="90000"/>
            </a:lnSpc>
            <a:spcBef>
              <a:spcPct val="0"/>
            </a:spcBef>
            <a:spcAft>
              <a:spcPct val="15000"/>
            </a:spcAft>
            <a:buChar char="•"/>
          </a:pPr>
          <a:r>
            <a:rPr lang="en-US" sz="1700" kern="1200">
              <a:latin typeface="Calibri"/>
            </a:rPr>
            <a:t>Predictable model to cover Core District services</a:t>
          </a:r>
        </a:p>
        <a:p>
          <a:pPr marL="171450" lvl="1" indent="-171450" algn="l" defTabSz="755650" rtl="0">
            <a:lnSpc>
              <a:spcPct val="90000"/>
            </a:lnSpc>
            <a:spcBef>
              <a:spcPct val="0"/>
            </a:spcBef>
            <a:spcAft>
              <a:spcPct val="15000"/>
            </a:spcAft>
            <a:buChar char="•"/>
          </a:pPr>
          <a:r>
            <a:rPr lang="en-US" sz="1700" kern="1200">
              <a:latin typeface="Calibri"/>
            </a:rPr>
            <a:t>Se policy reserves for contingency, capital and contingency</a:t>
          </a:r>
        </a:p>
      </dsp:txBody>
      <dsp:txXfrm>
        <a:off x="6778752" y="547038"/>
        <a:ext cx="2971800" cy="3561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3C3AF-459C-4546-9D0B-241A24372FD3}">
      <dsp:nvSpPr>
        <dsp:cNvPr id="0" name=""/>
        <dsp:cNvSpPr/>
      </dsp:nvSpPr>
      <dsp:spPr>
        <a:xfrm>
          <a:off x="0" y="665"/>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EE8614-DF98-41CB-A64F-874CD8C568E7}">
      <dsp:nvSpPr>
        <dsp:cNvPr id="0" name=""/>
        <dsp:cNvSpPr/>
      </dsp:nvSpPr>
      <dsp:spPr>
        <a:xfrm>
          <a:off x="0" y="665"/>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OFM Error, potential impact $2.7M (of $28M to system)</a:t>
          </a:r>
        </a:p>
      </dsp:txBody>
      <dsp:txXfrm>
        <a:off x="0" y="665"/>
        <a:ext cx="6666833" cy="1090517"/>
      </dsp:txXfrm>
    </dsp:sp>
    <dsp:sp modelId="{FFDBD0F2-3F89-430C-89C9-10040948481C}">
      <dsp:nvSpPr>
        <dsp:cNvPr id="0" name=""/>
        <dsp:cNvSpPr/>
      </dsp:nvSpPr>
      <dsp:spPr>
        <a:xfrm>
          <a:off x="0" y="1091183"/>
          <a:ext cx="6666833" cy="0"/>
        </a:xfrm>
        <a:prstGeom prst="line">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w="12700" cap="flat" cmpd="sng" algn="ctr">
          <a:solidFill>
            <a:schemeClr val="accent2">
              <a:hueOff val="1610903"/>
              <a:satOff val="-4623"/>
              <a:lumOff val="-74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747A7B-931A-4F23-A9D4-A1898ED90CC8}">
      <dsp:nvSpPr>
        <dsp:cNvPr id="0" name=""/>
        <dsp:cNvSpPr/>
      </dsp:nvSpPr>
      <dsp:spPr>
        <a:xfrm>
          <a:off x="0" y="1091183"/>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Projected state revenue shortfall, potential impact of $3.3M (for every $B cut from state revenue)</a:t>
          </a:r>
        </a:p>
      </dsp:txBody>
      <dsp:txXfrm>
        <a:off x="0" y="1091183"/>
        <a:ext cx="6666833" cy="1090517"/>
      </dsp:txXfrm>
    </dsp:sp>
    <dsp:sp modelId="{EA997DEA-F91C-41C7-8154-9B4B56FC655B}">
      <dsp:nvSpPr>
        <dsp:cNvPr id="0" name=""/>
        <dsp:cNvSpPr/>
      </dsp:nvSpPr>
      <dsp:spPr>
        <a:xfrm>
          <a:off x="0" y="2181701"/>
          <a:ext cx="6666833" cy="0"/>
        </a:xfrm>
        <a:prstGeom prst="line">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w="12700" cap="flat" cmpd="sng" algn="ctr">
          <a:solidFill>
            <a:schemeClr val="accent2">
              <a:hueOff val="3221807"/>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AF962DF-63F1-453D-A6CD-77D9B16B1A41}">
      <dsp:nvSpPr>
        <dsp:cNvPr id="0" name=""/>
        <dsp:cNvSpPr/>
      </dsp:nvSpPr>
      <dsp:spPr>
        <a:xfrm>
          <a:off x="0" y="2181701"/>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Commitments to CBAs </a:t>
          </a:r>
        </a:p>
      </dsp:txBody>
      <dsp:txXfrm>
        <a:off x="0" y="2181701"/>
        <a:ext cx="6666833" cy="1090517"/>
      </dsp:txXfrm>
    </dsp:sp>
    <dsp:sp modelId="{324EA12D-22E0-4E9A-8A6D-50110441B106}">
      <dsp:nvSpPr>
        <dsp:cNvPr id="0" name=""/>
        <dsp:cNvSpPr/>
      </dsp:nvSpPr>
      <dsp:spPr>
        <a:xfrm>
          <a:off x="0" y="3272218"/>
          <a:ext cx="6666833" cy="0"/>
        </a:xfrm>
        <a:prstGeom prst="line">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w="12700" cap="flat" cmpd="sng" algn="ctr">
          <a:solidFill>
            <a:schemeClr val="accent2">
              <a:hueOff val="4832710"/>
              <a:satOff val="-13870"/>
              <a:lumOff val="-222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1B30856-A1F8-45F3-83B6-90D8AA990A2D}">
      <dsp:nvSpPr>
        <dsp:cNvPr id="0" name=""/>
        <dsp:cNvSpPr/>
      </dsp:nvSpPr>
      <dsp:spPr>
        <a:xfrm>
          <a:off x="0" y="3272218"/>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Replenishing depleted cash reserves (building back the savings account)</a:t>
          </a:r>
        </a:p>
      </dsp:txBody>
      <dsp:txXfrm>
        <a:off x="0" y="3272218"/>
        <a:ext cx="6666833" cy="1090517"/>
      </dsp:txXfrm>
    </dsp:sp>
    <dsp:sp modelId="{DC7218AA-60D2-440C-918F-D79C47AB8385}">
      <dsp:nvSpPr>
        <dsp:cNvPr id="0" name=""/>
        <dsp:cNvSpPr/>
      </dsp:nvSpPr>
      <dsp:spPr>
        <a:xfrm>
          <a:off x="0" y="4362736"/>
          <a:ext cx="6666833"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91B9BA-6232-4E6B-8030-60F7EF595656}">
      <dsp:nvSpPr>
        <dsp:cNvPr id="0" name=""/>
        <dsp:cNvSpPr/>
      </dsp:nvSpPr>
      <dsp:spPr>
        <a:xfrm>
          <a:off x="0" y="4362736"/>
          <a:ext cx="6666833"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Enrollment growth: potential for strengthened revenues, with strategic planning</a:t>
          </a:r>
        </a:p>
      </dsp:txBody>
      <dsp:txXfrm>
        <a:off x="0" y="4362736"/>
        <a:ext cx="6666833" cy="10905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110A36-283B-418D-9C35-092EEDD9519E}" type="datetimeFigureOut">
              <a:rPr lang="en-US" smtClean="0"/>
              <a:t>2/24/2025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D01482-009E-49F3-8CDF-C41E4D213D8A}" type="slidenum">
              <a:rPr lang="en-US" smtClean="0"/>
              <a:t>‹#›</a:t>
            </a:fld>
            <a:endParaRPr lang="en-US"/>
          </a:p>
        </p:txBody>
      </p:sp>
    </p:spTree>
    <p:extLst>
      <p:ext uri="{BB962C8B-B14F-4D97-AF65-F5344CB8AC3E}">
        <p14:creationId xmlns:p14="http://schemas.microsoft.com/office/powerpoint/2010/main" val="21001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a:t>
            </a:fld>
            <a:endParaRPr lang="en-US"/>
          </a:p>
        </p:txBody>
      </p:sp>
    </p:spTree>
    <p:extLst>
      <p:ext uri="{BB962C8B-B14F-4D97-AF65-F5344CB8AC3E}">
        <p14:creationId xmlns:p14="http://schemas.microsoft.com/office/powerpoint/2010/main" val="217511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10</a:t>
            </a:fld>
            <a:endParaRPr lang="en-US"/>
          </a:p>
        </p:txBody>
      </p:sp>
    </p:spTree>
    <p:extLst>
      <p:ext uri="{BB962C8B-B14F-4D97-AF65-F5344CB8AC3E}">
        <p14:creationId xmlns:p14="http://schemas.microsoft.com/office/powerpoint/2010/main" val="36965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UW Comparison</a:t>
            </a:r>
          </a:p>
          <a:p>
            <a:endParaRPr lang="en-US"/>
          </a:p>
          <a:p>
            <a:r>
              <a:rPr lang="en-US"/>
              <a:t>33K undergrads compared to our 30K headcount (IPEDs)</a:t>
            </a:r>
          </a:p>
          <a:p>
            <a:r>
              <a:rPr lang="en-US"/>
              <a:t>$9 BILLION budget, compared t our $199 million (but we don’t have athletics, graduate schools or medical schools) </a:t>
            </a:r>
          </a:p>
          <a:p>
            <a:r>
              <a:rPr lang="en-US"/>
              <a:t>$5,5BILLIon endowment, and we are raising our first $60Million</a:t>
            </a:r>
          </a:p>
          <a:p>
            <a:r>
              <a:rPr lang="en-US"/>
              <a:t>https://finance.uw.edu/treasury/cef2024</a:t>
            </a:r>
          </a:p>
          <a:p>
            <a:endParaRPr lang="en-US"/>
          </a:p>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11</a:t>
            </a:fld>
            <a:endParaRPr lang="en-US"/>
          </a:p>
        </p:txBody>
      </p:sp>
    </p:spTree>
    <p:extLst>
      <p:ext uri="{BB962C8B-B14F-4D97-AF65-F5344CB8AC3E}">
        <p14:creationId xmlns:p14="http://schemas.microsoft.com/office/powerpoint/2010/main" val="426667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12</a:t>
            </a:fld>
            <a:endParaRPr lang="en-US"/>
          </a:p>
        </p:txBody>
      </p:sp>
    </p:spTree>
    <p:extLst>
      <p:ext uri="{BB962C8B-B14F-4D97-AF65-F5344CB8AC3E}">
        <p14:creationId xmlns:p14="http://schemas.microsoft.com/office/powerpoint/2010/main" val="358259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13</a:t>
            </a:fld>
            <a:endParaRPr lang="en-US"/>
          </a:p>
        </p:txBody>
      </p:sp>
    </p:spTree>
    <p:extLst>
      <p:ext uri="{BB962C8B-B14F-4D97-AF65-F5344CB8AC3E}">
        <p14:creationId xmlns:p14="http://schemas.microsoft.com/office/powerpoint/2010/main" val="2986438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14</a:t>
            </a:fld>
            <a:endParaRPr lang="en-US"/>
          </a:p>
        </p:txBody>
      </p:sp>
    </p:spTree>
    <p:extLst>
      <p:ext uri="{BB962C8B-B14F-4D97-AF65-F5344CB8AC3E}">
        <p14:creationId xmlns:p14="http://schemas.microsoft.com/office/powerpoint/2010/main" val="1953511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15</a:t>
            </a:fld>
            <a:endParaRPr lang="en-US"/>
          </a:p>
        </p:txBody>
      </p:sp>
    </p:spTree>
    <p:extLst>
      <p:ext uri="{BB962C8B-B14F-4D97-AF65-F5344CB8AC3E}">
        <p14:creationId xmlns:p14="http://schemas.microsoft.com/office/powerpoint/2010/main" val="232519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Suggested talking points:</a:t>
            </a:r>
          </a:p>
          <a:p>
            <a:r>
              <a:rPr lang="en-US">
                <a:cs typeface="Calibri"/>
              </a:rPr>
              <a:t>*All three colleges overestimated state tuition.  However, the colleges also received additional international and running start revenues</a:t>
            </a:r>
          </a:p>
          <a:p>
            <a:r>
              <a:rPr lang="en-US">
                <a:cs typeface="Calibri"/>
              </a:rPr>
              <a:t>*additional personnel especially for the district is implementation of staffing needed post pandemic in HR, Budget, etc.</a:t>
            </a:r>
          </a:p>
          <a:p>
            <a:endParaRPr lang="en-US">
              <a:cs typeface="Calibri"/>
            </a:endParaRPr>
          </a:p>
          <a:p>
            <a:r>
              <a:rPr lang="en-US">
                <a:cs typeface="Calibri"/>
              </a:rPr>
              <a:t>Remedies</a:t>
            </a:r>
          </a:p>
          <a:p>
            <a:r>
              <a:rPr lang="en-US">
                <a:cs typeface="Calibri"/>
              </a:rPr>
              <a:t>*The deficit will be covered by our cash reserves and despite this, we are still maintaining a healthy and prudent level of reserves.  In addition to meeting board mandated reserves, our plan continues to exceed that plus ensuring dedicated fund balances are maintained plus appropriate investment in our future.  A detailed cash balance report will be presented to the Board in Jan 2025</a:t>
            </a:r>
          </a:p>
          <a:p>
            <a:r>
              <a:rPr lang="en-US">
                <a:cs typeface="Calibri"/>
              </a:rPr>
              <a:t>*The outcome of FY 24 closing also necessitates an update to our budget assumptions for FY 2025.  In addition to updating assumptions for tuition revenues, adjustments to the state allocation like OFM error would likely result to right sizing our FY 25 budget.  We plan to bring this to the board in December 2025</a:t>
            </a:r>
          </a:p>
          <a:p>
            <a:r>
              <a:rPr lang="en-US">
                <a:cs typeface="Calibri"/>
              </a:rPr>
              <a:t>*Finally, work is underway to strengthen budgetary controls, including timely reporting and monitoring of personnel costs and other expenditures. </a:t>
            </a:r>
          </a:p>
        </p:txBody>
      </p:sp>
      <p:sp>
        <p:nvSpPr>
          <p:cNvPr id="4" name="Slide Number Placeholder 3"/>
          <p:cNvSpPr>
            <a:spLocks noGrp="1"/>
          </p:cNvSpPr>
          <p:nvPr>
            <p:ph type="sldNum" sz="quarter" idx="5"/>
          </p:nvPr>
        </p:nvSpPr>
        <p:spPr/>
        <p:txBody>
          <a:bodyPr/>
          <a:lstStyle/>
          <a:p>
            <a:pPr>
              <a:defRPr/>
            </a:pPr>
            <a:fld id="{7E5604AE-F173-4B68-A0D5-29796811734E}" type="slidenum">
              <a:rPr lang="en-US"/>
              <a:pPr>
                <a:defRPr/>
              </a:pPr>
              <a:t>16</a:t>
            </a:fld>
            <a:endParaRPr lang="en-US"/>
          </a:p>
        </p:txBody>
      </p:sp>
    </p:spTree>
    <p:extLst>
      <p:ext uri="{BB962C8B-B14F-4D97-AF65-F5344CB8AC3E}">
        <p14:creationId xmlns:p14="http://schemas.microsoft.com/office/powerpoint/2010/main" val="117013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17</a:t>
            </a:fld>
            <a:endParaRPr lang="en-US"/>
          </a:p>
        </p:txBody>
      </p:sp>
    </p:spTree>
    <p:extLst>
      <p:ext uri="{BB962C8B-B14F-4D97-AF65-F5344CB8AC3E}">
        <p14:creationId xmlns:p14="http://schemas.microsoft.com/office/powerpoint/2010/main" val="254355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18</a:t>
            </a:fld>
            <a:endParaRPr lang="en-US"/>
          </a:p>
        </p:txBody>
      </p:sp>
    </p:spTree>
    <p:extLst>
      <p:ext uri="{BB962C8B-B14F-4D97-AF65-F5344CB8AC3E}">
        <p14:creationId xmlns:p14="http://schemas.microsoft.com/office/powerpoint/2010/main" val="3915191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19</a:t>
            </a:fld>
            <a:endParaRPr lang="en-US"/>
          </a:p>
        </p:txBody>
      </p:sp>
    </p:spTree>
    <p:extLst>
      <p:ext uri="{BB962C8B-B14F-4D97-AF65-F5344CB8AC3E}">
        <p14:creationId xmlns:p14="http://schemas.microsoft.com/office/powerpoint/2010/main" val="212811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Rosie</a:t>
            </a:r>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2</a:t>
            </a:fld>
            <a:endParaRPr lang="en-US"/>
          </a:p>
        </p:txBody>
      </p:sp>
    </p:spTree>
    <p:extLst>
      <p:ext uri="{BB962C8B-B14F-4D97-AF65-F5344CB8AC3E}">
        <p14:creationId xmlns:p14="http://schemas.microsoft.com/office/powerpoint/2010/main" val="98384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20</a:t>
            </a:fld>
            <a:endParaRPr lang="en-US"/>
          </a:p>
        </p:txBody>
      </p:sp>
    </p:spTree>
    <p:extLst>
      <p:ext uri="{BB962C8B-B14F-4D97-AF65-F5344CB8AC3E}">
        <p14:creationId xmlns:p14="http://schemas.microsoft.com/office/powerpoint/2010/main" val="103258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21</a:t>
            </a:fld>
            <a:endParaRPr lang="en-US"/>
          </a:p>
        </p:txBody>
      </p:sp>
    </p:spTree>
    <p:extLst>
      <p:ext uri="{BB962C8B-B14F-4D97-AF65-F5344CB8AC3E}">
        <p14:creationId xmlns:p14="http://schemas.microsoft.com/office/powerpoint/2010/main" val="1327795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22</a:t>
            </a:fld>
            <a:endParaRPr lang="en-US"/>
          </a:p>
        </p:txBody>
      </p:sp>
    </p:spTree>
    <p:extLst>
      <p:ext uri="{BB962C8B-B14F-4D97-AF65-F5344CB8AC3E}">
        <p14:creationId xmlns:p14="http://schemas.microsoft.com/office/powerpoint/2010/main" val="381752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23</a:t>
            </a:fld>
            <a:endParaRPr lang="en-US"/>
          </a:p>
        </p:txBody>
      </p:sp>
    </p:spTree>
    <p:extLst>
      <p:ext uri="{BB962C8B-B14F-4D97-AF65-F5344CB8AC3E}">
        <p14:creationId xmlns:p14="http://schemas.microsoft.com/office/powerpoint/2010/main" val="1230502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24</a:t>
            </a:fld>
            <a:endParaRPr lang="en-US"/>
          </a:p>
        </p:txBody>
      </p:sp>
    </p:spTree>
    <p:extLst>
      <p:ext uri="{BB962C8B-B14F-4D97-AF65-F5344CB8AC3E}">
        <p14:creationId xmlns:p14="http://schemas.microsoft.com/office/powerpoint/2010/main" val="2273809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25</a:t>
            </a:fld>
            <a:endParaRPr lang="en-US"/>
          </a:p>
        </p:txBody>
      </p:sp>
    </p:spTree>
    <p:extLst>
      <p:ext uri="{BB962C8B-B14F-4D97-AF65-F5344CB8AC3E}">
        <p14:creationId xmlns:p14="http://schemas.microsoft.com/office/powerpoint/2010/main" val="3797645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26</a:t>
            </a:fld>
            <a:endParaRPr lang="en-US"/>
          </a:p>
        </p:txBody>
      </p:sp>
    </p:spTree>
    <p:extLst>
      <p:ext uri="{BB962C8B-B14F-4D97-AF65-F5344CB8AC3E}">
        <p14:creationId xmlns:p14="http://schemas.microsoft.com/office/powerpoint/2010/main" val="3805830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27</a:t>
            </a:fld>
            <a:endParaRPr lang="en-US"/>
          </a:p>
        </p:txBody>
      </p:sp>
    </p:spTree>
    <p:extLst>
      <p:ext uri="{BB962C8B-B14F-4D97-AF65-F5344CB8AC3E}">
        <p14:creationId xmlns:p14="http://schemas.microsoft.com/office/powerpoint/2010/main" val="3499092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28</a:t>
            </a:fld>
            <a:endParaRPr lang="en-US"/>
          </a:p>
        </p:txBody>
      </p:sp>
    </p:spTree>
    <p:extLst>
      <p:ext uri="{BB962C8B-B14F-4D97-AF65-F5344CB8AC3E}">
        <p14:creationId xmlns:p14="http://schemas.microsoft.com/office/powerpoint/2010/main" val="271649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29</a:t>
            </a:fld>
            <a:endParaRPr lang="en-US"/>
          </a:p>
        </p:txBody>
      </p:sp>
    </p:spTree>
    <p:extLst>
      <p:ext uri="{BB962C8B-B14F-4D97-AF65-F5344CB8AC3E}">
        <p14:creationId xmlns:p14="http://schemas.microsoft.com/office/powerpoint/2010/main" val="389465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Rosie</a:t>
            </a:r>
          </a:p>
        </p:txBody>
      </p:sp>
      <p:sp>
        <p:nvSpPr>
          <p:cNvPr id="4" name="Slide Number Placeholder 3"/>
          <p:cNvSpPr>
            <a:spLocks noGrp="1"/>
          </p:cNvSpPr>
          <p:nvPr>
            <p:ph type="sldNum" sz="quarter" idx="5"/>
          </p:nvPr>
        </p:nvSpPr>
        <p:spPr/>
        <p:txBody>
          <a:bodyPr/>
          <a:lstStyle/>
          <a:p>
            <a:pPr>
              <a:defRPr/>
            </a:pPr>
            <a:fld id="{7E5604AE-F173-4B68-A0D5-29796811734E}" type="slidenum">
              <a:rPr lang="en-US" smtClean="0"/>
              <a:pPr>
                <a:defRPr/>
              </a:pPr>
              <a:t>3</a:t>
            </a:fld>
            <a:endParaRPr lang="en-US"/>
          </a:p>
        </p:txBody>
      </p:sp>
    </p:spTree>
    <p:extLst>
      <p:ext uri="{BB962C8B-B14F-4D97-AF65-F5344CB8AC3E}">
        <p14:creationId xmlns:p14="http://schemas.microsoft.com/office/powerpoint/2010/main" val="121048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30</a:t>
            </a:fld>
            <a:endParaRPr lang="en-US"/>
          </a:p>
        </p:txBody>
      </p:sp>
    </p:spTree>
    <p:extLst>
      <p:ext uri="{BB962C8B-B14F-4D97-AF65-F5344CB8AC3E}">
        <p14:creationId xmlns:p14="http://schemas.microsoft.com/office/powerpoint/2010/main" val="162078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4</a:t>
            </a:fld>
            <a:endParaRPr lang="en-US"/>
          </a:p>
        </p:txBody>
      </p:sp>
    </p:spTree>
    <p:extLst>
      <p:ext uri="{BB962C8B-B14F-4D97-AF65-F5344CB8AC3E}">
        <p14:creationId xmlns:p14="http://schemas.microsoft.com/office/powerpoint/2010/main" val="405032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55D49-379A-4B7B-89AA-18BC881D8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CB087-29B4-7602-A9C2-FB3E01F0C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8CAF9-0084-A682-A259-E104D93768BC}"/>
              </a:ext>
            </a:extLst>
          </p:cNvPr>
          <p:cNvSpPr>
            <a:spLocks noGrp="1"/>
          </p:cNvSpPr>
          <p:nvPr>
            <p:ph type="body" idx="1"/>
          </p:nvPr>
        </p:nvSpPr>
        <p:spPr/>
        <p:txBody>
          <a:bodyPr/>
          <a:lstStyle/>
          <a:p>
            <a:pPr defTabSz="931774">
              <a:defRPr/>
            </a:pPr>
            <a:r>
              <a:rPr lang="en-US"/>
              <a:t>As we have sought to solve systemic challenges, we have come together by choice (e.g. Guided Pathways redesign, placement strategy revisions, centralized IT and HR, </a:t>
            </a:r>
          </a:p>
          <a:p>
            <a:pPr defTabSz="931774">
              <a:defRPr/>
            </a:pPr>
            <a:endParaRPr lang="en-US"/>
          </a:p>
          <a:p>
            <a:pPr defTabSz="931774">
              <a:defRPr/>
            </a:pPr>
            <a:r>
              <a:rPr lang="en-US"/>
              <a:t>Use UW comparison</a:t>
            </a:r>
          </a:p>
          <a:p>
            <a:pPr defTabSz="931774">
              <a:defRPr/>
            </a:pPr>
            <a:endParaRPr lang="en-US"/>
          </a:p>
          <a:p>
            <a:pPr defTabSz="931774">
              <a:defRPr/>
            </a:pPr>
            <a:endParaRPr lang="en-US"/>
          </a:p>
          <a:p>
            <a:endParaRPr lang="en-US"/>
          </a:p>
        </p:txBody>
      </p:sp>
      <p:sp>
        <p:nvSpPr>
          <p:cNvPr id="4" name="Slide Number Placeholder 3">
            <a:extLst>
              <a:ext uri="{FF2B5EF4-FFF2-40B4-BE49-F238E27FC236}">
                <a16:creationId xmlns:a16="http://schemas.microsoft.com/office/drawing/2014/main" id="{F649A4B6-C5DB-82A8-DAB9-EA2E0BAB0FF9}"/>
              </a:ext>
            </a:extLst>
          </p:cNvPr>
          <p:cNvSpPr>
            <a:spLocks noGrp="1"/>
          </p:cNvSpPr>
          <p:nvPr>
            <p:ph type="sldNum" sz="quarter" idx="5"/>
          </p:nvPr>
        </p:nvSpPr>
        <p:spPr/>
        <p:txBody>
          <a:bodyPr/>
          <a:lstStyle/>
          <a:p>
            <a:fld id="{0FD01482-009E-49F3-8CDF-C41E4D213D8A}" type="slidenum">
              <a:rPr lang="en-US" smtClean="0"/>
              <a:t>5</a:t>
            </a:fld>
            <a:endParaRPr lang="en-US"/>
          </a:p>
        </p:txBody>
      </p:sp>
    </p:spTree>
    <p:extLst>
      <p:ext uri="{BB962C8B-B14F-4D97-AF65-F5344CB8AC3E}">
        <p14:creationId xmlns:p14="http://schemas.microsoft.com/office/powerpoint/2010/main" val="206829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67C96-33AF-2C0B-6D7E-0830A3496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76A01-FFD4-AAB9-2C1F-7B18988D9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5F87D-403A-F29A-5FA2-C4C63DA837EF}"/>
              </a:ext>
            </a:extLst>
          </p:cNvPr>
          <p:cNvSpPr>
            <a:spLocks noGrp="1"/>
          </p:cNvSpPr>
          <p:nvPr>
            <p:ph type="body" idx="1"/>
          </p:nvPr>
        </p:nvSpPr>
        <p:spPr/>
        <p:txBody>
          <a:bodyPr/>
          <a:lstStyle/>
          <a:p>
            <a:pPr defTabSz="931774">
              <a:defRPr/>
            </a:pPr>
            <a:r>
              <a:rPr lang="en-US"/>
              <a:t>As we have sought to solve systemic challenges, we have come together by choice (e.g. Guided Pathways redesign, placement strategy revisions, centralized IT and HR, </a:t>
            </a:r>
          </a:p>
          <a:p>
            <a:pPr defTabSz="931774">
              <a:defRPr/>
            </a:pPr>
            <a:endParaRPr lang="en-US"/>
          </a:p>
          <a:p>
            <a:pPr defTabSz="931774">
              <a:defRPr/>
            </a:pPr>
            <a:endParaRPr lang="en-US"/>
          </a:p>
          <a:p>
            <a:endParaRPr lang="en-US"/>
          </a:p>
        </p:txBody>
      </p:sp>
      <p:sp>
        <p:nvSpPr>
          <p:cNvPr id="4" name="Slide Number Placeholder 3">
            <a:extLst>
              <a:ext uri="{FF2B5EF4-FFF2-40B4-BE49-F238E27FC236}">
                <a16:creationId xmlns:a16="http://schemas.microsoft.com/office/drawing/2014/main" id="{8A79B93C-BD0E-25D3-0B8C-54B8F58039AA}"/>
              </a:ext>
            </a:extLst>
          </p:cNvPr>
          <p:cNvSpPr>
            <a:spLocks noGrp="1"/>
          </p:cNvSpPr>
          <p:nvPr>
            <p:ph type="sldNum" sz="quarter" idx="5"/>
          </p:nvPr>
        </p:nvSpPr>
        <p:spPr/>
        <p:txBody>
          <a:bodyPr/>
          <a:lstStyle/>
          <a:p>
            <a:fld id="{0FD01482-009E-49F3-8CDF-C41E4D213D8A}" type="slidenum">
              <a:rPr lang="en-US" smtClean="0"/>
              <a:t>6</a:t>
            </a:fld>
            <a:endParaRPr lang="en-US"/>
          </a:p>
        </p:txBody>
      </p:sp>
    </p:spTree>
    <p:extLst>
      <p:ext uri="{BB962C8B-B14F-4D97-AF65-F5344CB8AC3E}">
        <p14:creationId xmlns:p14="http://schemas.microsoft.com/office/powerpoint/2010/main" val="417074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Functions that provide infrastructure that enable college-based direct instruction or service to students</a:t>
            </a:r>
          </a:p>
          <a:p>
            <a:r>
              <a:rPr lang="en-US"/>
              <a:t>Like Finance, IT, Library Technology, </a:t>
            </a:r>
            <a:r>
              <a:rPr lang="en-US" err="1"/>
              <a:t>ctcLink</a:t>
            </a:r>
            <a:r>
              <a:rPr lang="en-US"/>
              <a:t>, Starfish, Financial Aid processing, eLearning</a:t>
            </a:r>
          </a:p>
          <a:p>
            <a:endParaRPr lang="en-US" b="1"/>
          </a:p>
          <a:p>
            <a:r>
              <a:rPr lang="en-US" b="1"/>
              <a:t>Systems that support employees districtwide</a:t>
            </a:r>
          </a:p>
          <a:p>
            <a:r>
              <a:rPr lang="en-US"/>
              <a:t>Like IT, HR, Payroll, Communications and Web Services</a:t>
            </a:r>
          </a:p>
          <a:p>
            <a:endParaRPr lang="en-US"/>
          </a:p>
          <a:p>
            <a:pPr defTabSz="931774">
              <a:defRPr/>
            </a:pPr>
            <a:r>
              <a:rPr lang="en-US" b="1"/>
              <a:t>Functions to serve districtwide reporting and compliance requirements</a:t>
            </a:r>
          </a:p>
          <a:p>
            <a:r>
              <a:rPr lang="en-US"/>
              <a:t>SEM, Compliance, Workforce Education</a:t>
            </a:r>
          </a:p>
          <a:p>
            <a:endParaRPr lang="en-US" b="1"/>
          </a:p>
          <a:p>
            <a:r>
              <a:rPr lang="en-US" b="1"/>
              <a:t>Specially-funded programs that serve students districtwide</a:t>
            </a:r>
          </a:p>
          <a:p>
            <a:r>
              <a:rPr lang="en-US"/>
              <a:t>International and Seattle promise</a:t>
            </a:r>
          </a:p>
          <a:p>
            <a:endParaRPr lang="en-US" b="1"/>
          </a:p>
          <a:p>
            <a:r>
              <a:rPr lang="en-US" b="1"/>
              <a:t>Functions that connect, support or develop programming and resources districtwide</a:t>
            </a:r>
          </a:p>
          <a:p>
            <a:r>
              <a:rPr lang="en-US"/>
              <a:t>Foundation, Communications, Strategic Enrollment Management and Strategic planning, student recruitment planning, Title III</a:t>
            </a:r>
          </a:p>
          <a:p>
            <a:endParaRPr lang="en-US" b="0"/>
          </a:p>
        </p:txBody>
      </p:sp>
      <p:sp>
        <p:nvSpPr>
          <p:cNvPr id="4" name="Slide Number Placeholder 3"/>
          <p:cNvSpPr>
            <a:spLocks noGrp="1"/>
          </p:cNvSpPr>
          <p:nvPr>
            <p:ph type="sldNum" sz="quarter" idx="5"/>
          </p:nvPr>
        </p:nvSpPr>
        <p:spPr/>
        <p:txBody>
          <a:bodyPr/>
          <a:lstStyle/>
          <a:p>
            <a:fld id="{0FD01482-009E-49F3-8CDF-C41E4D213D8A}" type="slidenum">
              <a:rPr lang="en-US" smtClean="0"/>
              <a:t>7</a:t>
            </a:fld>
            <a:endParaRPr lang="en-US"/>
          </a:p>
        </p:txBody>
      </p:sp>
    </p:spTree>
    <p:extLst>
      <p:ext uri="{BB962C8B-B14F-4D97-AF65-F5344CB8AC3E}">
        <p14:creationId xmlns:p14="http://schemas.microsoft.com/office/powerpoint/2010/main" val="49331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very important to note that almost all of these functions are necessary at any single college in our system. But like Spokane and Pierce, we are a district, so a variety of functions are positioned centrally. </a:t>
            </a:r>
          </a:p>
          <a:p>
            <a:endParaRPr lang="en-US"/>
          </a:p>
          <a:p>
            <a:r>
              <a:rPr lang="en-US"/>
              <a:t>It is important to understand our fundamental interconnectedness. District services are not people siloed away at Siegal. They are our colleagues across all the colleges, sitting in workspaces next door to you, participating on college committees, celebrating retirements and baby showers. </a:t>
            </a:r>
          </a:p>
          <a:p>
            <a:endParaRPr lang="en-US"/>
          </a:p>
          <a:p>
            <a:r>
              <a:rPr lang="en-US"/>
              <a:t>Once again, we have evolved immensely compared to 10, 20 years ago. I should know, this week marks my 25</a:t>
            </a:r>
            <a:r>
              <a:rPr lang="en-US" baseline="30000"/>
              <a:t>th</a:t>
            </a:r>
            <a:r>
              <a:rPr lang="en-US"/>
              <a:t> anniversary in the Seattle Colleges. </a:t>
            </a:r>
          </a:p>
        </p:txBody>
      </p:sp>
      <p:sp>
        <p:nvSpPr>
          <p:cNvPr id="4" name="Slide Number Placeholder 3"/>
          <p:cNvSpPr>
            <a:spLocks noGrp="1"/>
          </p:cNvSpPr>
          <p:nvPr>
            <p:ph type="sldNum" sz="quarter" idx="5"/>
          </p:nvPr>
        </p:nvSpPr>
        <p:spPr/>
        <p:txBody>
          <a:bodyPr/>
          <a:lstStyle/>
          <a:p>
            <a:fld id="{0FD01482-009E-49F3-8CDF-C41E4D213D8A}" type="slidenum">
              <a:rPr lang="en-US" smtClean="0"/>
              <a:t>8</a:t>
            </a:fld>
            <a:endParaRPr lang="en-US"/>
          </a:p>
        </p:txBody>
      </p:sp>
    </p:spTree>
    <p:extLst>
      <p:ext uri="{BB962C8B-B14F-4D97-AF65-F5344CB8AC3E}">
        <p14:creationId xmlns:p14="http://schemas.microsoft.com/office/powerpoint/2010/main" val="395681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D01482-009E-49F3-8CDF-C41E4D213D8A}" type="slidenum">
              <a:rPr lang="en-US" smtClean="0"/>
              <a:t>9</a:t>
            </a:fld>
            <a:endParaRPr lang="en-US"/>
          </a:p>
        </p:txBody>
      </p:sp>
    </p:spTree>
    <p:extLst>
      <p:ext uri="{BB962C8B-B14F-4D97-AF65-F5344CB8AC3E}">
        <p14:creationId xmlns:p14="http://schemas.microsoft.com/office/powerpoint/2010/main" val="346128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E6BE-C6E9-1239-7629-6E911070F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D7795F-C78F-0A2A-A26F-FD1C0EADF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0789EC-C556-4098-F6FC-15858B2F183C}"/>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5" name="Footer Placeholder 4">
            <a:extLst>
              <a:ext uri="{FF2B5EF4-FFF2-40B4-BE49-F238E27FC236}">
                <a16:creationId xmlns:a16="http://schemas.microsoft.com/office/drawing/2014/main" id="{89415250-D78A-981B-6CCA-F9E6ADE98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A3479-32C8-572E-715E-3A119B94E4C2}"/>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334096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2E22-5705-2833-3422-4167E42F21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34199A-49BB-2342-166E-4B2A378977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0CF02-27D1-B378-3A4B-57C1AE6732BE}"/>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5" name="Footer Placeholder 4">
            <a:extLst>
              <a:ext uri="{FF2B5EF4-FFF2-40B4-BE49-F238E27FC236}">
                <a16:creationId xmlns:a16="http://schemas.microsoft.com/office/drawing/2014/main" id="{B00DE1E2-7173-A145-8651-9C9B6523A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182BC-75E3-F455-4BBF-54A73D13633C}"/>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14389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226F0-8BC4-4E35-6F4A-580FE93198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ED8F7-63F4-2A10-E313-07D2B94A45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33961-EC02-2323-287D-C0BEE28E38C4}"/>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5" name="Footer Placeholder 4">
            <a:extLst>
              <a:ext uri="{FF2B5EF4-FFF2-40B4-BE49-F238E27FC236}">
                <a16:creationId xmlns:a16="http://schemas.microsoft.com/office/drawing/2014/main" id="{F5C65B9A-9E7B-E650-F422-1B51F266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70FD0-0386-7A06-1BA9-2AF43E187EEB}"/>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2440708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1219200" y="1178127"/>
            <a:ext cx="9753600" cy="4165600"/>
          </a:xfrm>
          <a:prstGeom prst="rect">
            <a:avLst/>
          </a:prstGeom>
        </p:spPr>
        <p:txBody>
          <a:bodyPr vert="horz" lIns="0" tIns="0" rIns="0" bIns="0" rtlCol="0">
            <a:normAutofit/>
          </a:bodyPr>
          <a:lstStyle>
            <a:lvl1pPr marL="0" indent="0" algn="ctr">
              <a:buNone/>
              <a:defRPr sz="3200" b="1"/>
            </a:lvl1pPr>
          </a:lstStyle>
          <a:p>
            <a:pPr lvl="0"/>
            <a:r>
              <a:rPr lang="en-US"/>
              <a:t>Text here</a:t>
            </a:r>
          </a:p>
        </p:txBody>
      </p:sp>
      <p:pic>
        <p:nvPicPr>
          <p:cNvPr id="10" name="Picture 9" descr="Shape&#10;&#10;Description automatically generated with medium confidence">
            <a:extLst>
              <a:ext uri="{FF2B5EF4-FFF2-40B4-BE49-F238E27FC236}">
                <a16:creationId xmlns:a16="http://schemas.microsoft.com/office/drawing/2014/main" id="{4A3E197A-9E05-C940-BC0D-3CD51DFFD1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3476" y="5786274"/>
            <a:ext cx="3578941" cy="589127"/>
          </a:xfrm>
          <a:prstGeom prst="rect">
            <a:avLst/>
          </a:prstGeom>
        </p:spPr>
      </p:pic>
      <p:sp>
        <p:nvSpPr>
          <p:cNvPr id="11" name="Rectangle 10">
            <a:extLst>
              <a:ext uri="{FF2B5EF4-FFF2-40B4-BE49-F238E27FC236}">
                <a16:creationId xmlns:a16="http://schemas.microsoft.com/office/drawing/2014/main" id="{46B70F8D-7DA7-8E48-8D4E-0108A4096E53}"/>
              </a:ext>
            </a:extLst>
          </p:cNvPr>
          <p:cNvSpPr/>
          <p:nvPr userDrawn="1"/>
        </p:nvSpPr>
        <p:spPr>
          <a:xfrm>
            <a:off x="1" y="6516706"/>
            <a:ext cx="12209076" cy="341295"/>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3246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38F1C35-4182-46A3-B9CC-79E9453FAB58}" type="slidenum">
              <a:rPr lang="en-US" smtClean="0"/>
              <a:pPr>
                <a:defRPr/>
              </a:pPr>
              <a:t>‹#›</a:t>
            </a:fld>
            <a:endParaRPr lang="en-US"/>
          </a:p>
        </p:txBody>
      </p:sp>
      <p:sp>
        <p:nvSpPr>
          <p:cNvPr id="17" name="Rectangle 16"/>
          <p:cNvSpPr/>
          <p:nvPr userDrawn="1"/>
        </p:nvSpPr>
        <p:spPr>
          <a:xfrm>
            <a:off x="0" y="6629400"/>
            <a:ext cx="12192000" cy="255971"/>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50000"/>
                </a:schemeClr>
              </a:solidFill>
            </a:endParaRPr>
          </a:p>
        </p:txBody>
      </p:sp>
      <p:sp>
        <p:nvSpPr>
          <p:cNvPr id="9" name="TextBox 8"/>
          <p:cNvSpPr txBox="1"/>
          <p:nvPr userDrawn="1"/>
        </p:nvSpPr>
        <p:spPr>
          <a:xfrm>
            <a:off x="406400" y="1386939"/>
            <a:ext cx="3759200" cy="338554"/>
          </a:xfrm>
          <a:prstGeom prst="rect">
            <a:avLst/>
          </a:prstGeom>
          <a:noFill/>
        </p:spPr>
        <p:txBody>
          <a:bodyPr wrap="square" rtlCol="0">
            <a:spAutoFit/>
          </a:bodyPr>
          <a:lstStyle/>
          <a:p>
            <a:r>
              <a:rPr lang="en-US" sz="1600" b="0" i="1">
                <a:solidFill>
                  <a:schemeClr val="bg2">
                    <a:lumMod val="40000"/>
                    <a:lumOff val="60000"/>
                  </a:schemeClr>
                </a:solidFill>
                <a:latin typeface="Helvetica Neue Light"/>
                <a:cs typeface="Helvetica Neue Light"/>
              </a:rPr>
              <a:t>      </a:t>
            </a:r>
          </a:p>
        </p:txBody>
      </p:sp>
      <p:sp>
        <p:nvSpPr>
          <p:cNvPr id="11" name="Text Placeholder 2"/>
          <p:cNvSpPr>
            <a:spLocks noGrp="1"/>
          </p:cNvSpPr>
          <p:nvPr>
            <p:ph idx="1" hasCustomPrompt="1"/>
          </p:nvPr>
        </p:nvSpPr>
        <p:spPr>
          <a:xfrm>
            <a:off x="1219200" y="2452774"/>
            <a:ext cx="9753600" cy="2995243"/>
          </a:xfrm>
          <a:prstGeom prst="rect">
            <a:avLst/>
          </a:prstGeom>
        </p:spPr>
        <p:txBody>
          <a:bodyPr vert="horz" lIns="0" tIns="0" rIns="0" bIns="0" rtlCol="0">
            <a:normAutofit/>
          </a:bodyPr>
          <a:lstStyle>
            <a:lvl1pPr marL="0" indent="0" algn="ctr">
              <a:buNone/>
              <a:defRPr sz="3200" b="1"/>
            </a:lvl1pPr>
          </a:lstStyle>
          <a:p>
            <a:pPr lvl="0"/>
            <a:r>
              <a:rPr lang="en-US"/>
              <a:t>Text here  </a:t>
            </a:r>
          </a:p>
        </p:txBody>
      </p:sp>
      <p:sp>
        <p:nvSpPr>
          <p:cNvPr id="10" name="Rectangle 9">
            <a:extLst>
              <a:ext uri="{FF2B5EF4-FFF2-40B4-BE49-F238E27FC236}">
                <a16:creationId xmlns:a16="http://schemas.microsoft.com/office/drawing/2014/main" id="{8C4D5069-FC51-2045-BF38-BF931C3B06F2}"/>
              </a:ext>
            </a:extLst>
          </p:cNvPr>
          <p:cNvSpPr/>
          <p:nvPr userDrawn="1"/>
        </p:nvSpPr>
        <p:spPr>
          <a:xfrm>
            <a:off x="0" y="0"/>
            <a:ext cx="12192000" cy="1524000"/>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9EBB00-78B7-4D6F-8C96-B20810B35B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0" y="414610"/>
            <a:ext cx="4133096" cy="68884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1219200" y="1178127"/>
            <a:ext cx="9753600" cy="4165600"/>
          </a:xfrm>
          <a:prstGeom prst="rect">
            <a:avLst/>
          </a:prstGeom>
        </p:spPr>
        <p:txBody>
          <a:bodyPr vert="horz" lIns="0" tIns="0" rIns="0" bIns="0" rtlCol="0">
            <a:normAutofit/>
          </a:bodyPr>
          <a:lstStyle>
            <a:lvl1pPr marL="0" indent="0" algn="ctr">
              <a:buNone/>
              <a:defRPr sz="3200" b="1"/>
            </a:lvl1pPr>
          </a:lstStyle>
          <a:p>
            <a:pPr lvl="0"/>
            <a:r>
              <a:rPr lang="en-US"/>
              <a:t>Text here</a:t>
            </a:r>
          </a:p>
        </p:txBody>
      </p:sp>
      <p:pic>
        <p:nvPicPr>
          <p:cNvPr id="10" name="Picture 9" descr="Shape&#10;&#10;Description automatically generated with medium confidence">
            <a:extLst>
              <a:ext uri="{FF2B5EF4-FFF2-40B4-BE49-F238E27FC236}">
                <a16:creationId xmlns:a16="http://schemas.microsoft.com/office/drawing/2014/main" id="{4A3E197A-9E05-C940-BC0D-3CD51DFFD1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3476" y="5786274"/>
            <a:ext cx="3578941" cy="589127"/>
          </a:xfrm>
          <a:prstGeom prst="rect">
            <a:avLst/>
          </a:prstGeom>
        </p:spPr>
      </p:pic>
      <p:sp>
        <p:nvSpPr>
          <p:cNvPr id="11" name="Rectangle 10">
            <a:extLst>
              <a:ext uri="{FF2B5EF4-FFF2-40B4-BE49-F238E27FC236}">
                <a16:creationId xmlns:a16="http://schemas.microsoft.com/office/drawing/2014/main" id="{46B70F8D-7DA7-8E48-8D4E-0108A4096E53}"/>
              </a:ext>
            </a:extLst>
          </p:cNvPr>
          <p:cNvSpPr/>
          <p:nvPr userDrawn="1"/>
        </p:nvSpPr>
        <p:spPr>
          <a:xfrm>
            <a:off x="1" y="6516706"/>
            <a:ext cx="12209076" cy="341295"/>
          </a:xfrm>
          <a:prstGeom prst="rect">
            <a:avLst/>
          </a:prstGeom>
          <a:solidFill>
            <a:srgbClr val="0051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6290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5520E-D34A-4A81-9E44-7D2080B3032F}" type="datetimeFigureOut">
              <a:rPr lang="en-US" smtClean="0"/>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0B73B-1119-4F3B-848E-A3FD02C24F9B}" type="slidenum">
              <a:rPr lang="en-US" smtClean="0"/>
              <a:t>‹#›</a:t>
            </a:fld>
            <a:endParaRPr lang="en-US"/>
          </a:p>
        </p:txBody>
      </p:sp>
    </p:spTree>
    <p:extLst>
      <p:ext uri="{BB962C8B-B14F-4D97-AF65-F5344CB8AC3E}">
        <p14:creationId xmlns:p14="http://schemas.microsoft.com/office/powerpoint/2010/main" val="337963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3EA9-8C87-CF24-1B2B-CDD216445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000C3-28B9-DF93-387E-F2C30574C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2E0B6-7C83-C305-AD73-B12E3CD63429}"/>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5" name="Footer Placeholder 4">
            <a:extLst>
              <a:ext uri="{FF2B5EF4-FFF2-40B4-BE49-F238E27FC236}">
                <a16:creationId xmlns:a16="http://schemas.microsoft.com/office/drawing/2014/main" id="{D875FAC3-CDC0-BA56-F6B3-7D9FCDBB2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16919-32D1-5538-2279-82EA43A8EC78}"/>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387781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23FA-2D1E-676F-21AC-D50631EDD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11065C-44C8-9EC1-B200-BC93752691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ED27D1-EC3E-F66B-7634-F3BBA32A2DE7}"/>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5" name="Footer Placeholder 4">
            <a:extLst>
              <a:ext uri="{FF2B5EF4-FFF2-40B4-BE49-F238E27FC236}">
                <a16:creationId xmlns:a16="http://schemas.microsoft.com/office/drawing/2014/main" id="{39005CF2-BAD5-39A2-4B15-B629BE585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3A37C-673D-CA5C-44B7-4690046007C6}"/>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84883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B5EB-8686-4E29-7801-EA68B0ABC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01DD4-88D6-6394-8DE9-1427586B84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3F89E-9E2E-37F4-05C7-13F286FF3C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93D33-47BF-683A-1B10-710E7C9C8F43}"/>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6" name="Footer Placeholder 5">
            <a:extLst>
              <a:ext uri="{FF2B5EF4-FFF2-40B4-BE49-F238E27FC236}">
                <a16:creationId xmlns:a16="http://schemas.microsoft.com/office/drawing/2014/main" id="{03AB3385-E23C-39F6-8D66-E10691D19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CB5B0-DE11-F23F-B750-C57BD18B3822}"/>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2688854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A7CD-09E2-23D4-83BC-C9A047675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F9E0A8-2EB8-07D7-90CC-A3E07B420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C4867-AEF0-1024-0124-607FB2B7F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C0616-8442-6D9F-3FD6-F4CFA1454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0B678E-2B1A-F9EA-1A4D-532B29515B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9B4661-D6C8-870C-79F0-CC91F08AB414}"/>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8" name="Footer Placeholder 7">
            <a:extLst>
              <a:ext uri="{FF2B5EF4-FFF2-40B4-BE49-F238E27FC236}">
                <a16:creationId xmlns:a16="http://schemas.microsoft.com/office/drawing/2014/main" id="{E1AB0217-0E42-B56D-89E5-14C7D66449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451D3F-82D0-7FA0-BEAC-FE2516B3E1C1}"/>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180170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A535F-0E8B-6B1A-BC35-C571B22A8B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381F4-7B14-7B0E-4F79-2D8E04000243}"/>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4" name="Footer Placeholder 3">
            <a:extLst>
              <a:ext uri="{FF2B5EF4-FFF2-40B4-BE49-F238E27FC236}">
                <a16:creationId xmlns:a16="http://schemas.microsoft.com/office/drawing/2014/main" id="{69669721-4967-6C4F-2BBD-AFAFDA512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D92C16-0711-D492-8374-B9E6EEA9840A}"/>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300007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8869E-CB0D-BAC8-6BEB-93A76194C3D1}"/>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3" name="Footer Placeholder 2">
            <a:extLst>
              <a:ext uri="{FF2B5EF4-FFF2-40B4-BE49-F238E27FC236}">
                <a16:creationId xmlns:a16="http://schemas.microsoft.com/office/drawing/2014/main" id="{A865167E-04AC-C5DC-2979-64F3F25BD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C81C1F-E502-CA16-E1EA-5FDCDAD51E5C}"/>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260154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5216-FC5D-473B-DF1A-E4DFB89C0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0AE249-E719-B7AC-6FE9-01DB27429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B9C49-BE1E-91AB-2166-0E2F2BF27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411F2-26F8-4210-BE27-53708C5CFAFB}"/>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6" name="Footer Placeholder 5">
            <a:extLst>
              <a:ext uri="{FF2B5EF4-FFF2-40B4-BE49-F238E27FC236}">
                <a16:creationId xmlns:a16="http://schemas.microsoft.com/office/drawing/2014/main" id="{B18C2A23-4912-0AB3-8086-A6167E34E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A0C0F-0E49-DFDC-646D-56BE104096DE}"/>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362658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F26F2-00F6-38DE-FC75-305BE99BD2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EA4888-09BC-064F-582A-B1292AE08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36CE8-723C-E712-0987-A91F0B05C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B4352-0B33-076D-4881-CA4A6CBF4647}"/>
              </a:ext>
            </a:extLst>
          </p:cNvPr>
          <p:cNvSpPr>
            <a:spLocks noGrp="1"/>
          </p:cNvSpPr>
          <p:nvPr>
            <p:ph type="dt" sz="half" idx="10"/>
          </p:nvPr>
        </p:nvSpPr>
        <p:spPr/>
        <p:txBody>
          <a:bodyPr/>
          <a:lstStyle/>
          <a:p>
            <a:fld id="{2860B76C-2D8B-4763-B3FB-42C15743A7C6}" type="datetimeFigureOut">
              <a:rPr lang="en-US" smtClean="0"/>
              <a:t>2/24/2025</a:t>
            </a:fld>
            <a:endParaRPr lang="en-US"/>
          </a:p>
        </p:txBody>
      </p:sp>
      <p:sp>
        <p:nvSpPr>
          <p:cNvPr id="6" name="Footer Placeholder 5">
            <a:extLst>
              <a:ext uri="{FF2B5EF4-FFF2-40B4-BE49-F238E27FC236}">
                <a16:creationId xmlns:a16="http://schemas.microsoft.com/office/drawing/2014/main" id="{4E473A87-7799-28A2-45D6-2C71DE3E3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B316D-5F0A-E7C3-5731-6C171EA8011E}"/>
              </a:ext>
            </a:extLst>
          </p:cNvPr>
          <p:cNvSpPr>
            <a:spLocks noGrp="1"/>
          </p:cNvSpPr>
          <p:nvPr>
            <p:ph type="sldNum" sz="quarter" idx="12"/>
          </p:nvPr>
        </p:nvSpPr>
        <p:spPr/>
        <p:txBody>
          <a:bodyPr/>
          <a:lstStyle/>
          <a:p>
            <a:fld id="{4040297C-9EDD-453F-AA14-9BF98AA5545F}" type="slidenum">
              <a:rPr lang="en-US" smtClean="0"/>
              <a:t>‹#›</a:t>
            </a:fld>
            <a:endParaRPr lang="en-US"/>
          </a:p>
        </p:txBody>
      </p:sp>
    </p:spTree>
    <p:extLst>
      <p:ext uri="{BB962C8B-B14F-4D97-AF65-F5344CB8AC3E}">
        <p14:creationId xmlns:p14="http://schemas.microsoft.com/office/powerpoint/2010/main" val="203672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9D550-8EFF-EFE8-62B0-BA1E10F32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19A129-F659-A31B-B83F-84B2BCF1E2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38554-E4FA-4926-11F4-A797A666C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60B76C-2D8B-4763-B3FB-42C15743A7C6}" type="datetimeFigureOut">
              <a:rPr lang="en-US" smtClean="0"/>
              <a:t>2/24/2025</a:t>
            </a:fld>
            <a:endParaRPr lang="en-US"/>
          </a:p>
        </p:txBody>
      </p:sp>
      <p:sp>
        <p:nvSpPr>
          <p:cNvPr id="5" name="Footer Placeholder 4">
            <a:extLst>
              <a:ext uri="{FF2B5EF4-FFF2-40B4-BE49-F238E27FC236}">
                <a16:creationId xmlns:a16="http://schemas.microsoft.com/office/drawing/2014/main" id="{57FEDA5E-C44D-C8AB-5B9C-53597997E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250734A-22D1-36EA-7B9D-6D624715A8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40297C-9EDD-453F-AA14-9BF98AA5545F}" type="slidenum">
              <a:rPr lang="en-US" smtClean="0"/>
              <a:t>‹#›</a:t>
            </a:fld>
            <a:endParaRPr lang="en-US"/>
          </a:p>
        </p:txBody>
      </p:sp>
    </p:spTree>
    <p:extLst>
      <p:ext uri="{BB962C8B-B14F-4D97-AF65-F5344CB8AC3E}">
        <p14:creationId xmlns:p14="http://schemas.microsoft.com/office/powerpoint/2010/main" val="309591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2400" y="914400"/>
            <a:ext cx="7924800" cy="563563"/>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1422400" y="1676401"/>
            <a:ext cx="10160000" cy="41148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D20EF94-C037-46C8-8EB9-545F2FE8B752}" type="datetimeFigureOut">
              <a:rPr lang="en-US" smtClean="0"/>
              <a:pPr>
                <a:defRPr/>
              </a:pPr>
              <a:t>2/24/2025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AC0629-E892-4A38-92C6-2BDB44D3533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xStyles>
    <p:titleStyle>
      <a:lvl1pPr algn="l" defTabSz="685800" rtl="0" eaLnBrk="1" latinLnBrk="0" hangingPunct="1">
        <a:spcBef>
          <a:spcPct val="0"/>
        </a:spcBef>
        <a:buNone/>
        <a:defRPr sz="2100" kern="1200">
          <a:solidFill>
            <a:schemeClr val="tx1"/>
          </a:solidFill>
          <a:latin typeface="+mj-lt"/>
          <a:ea typeface="+mj-ea"/>
          <a:cs typeface="+mj-cs"/>
        </a:defRPr>
      </a:lvl1pPr>
    </p:titleStyle>
    <p:bodyStyle>
      <a:lvl1pPr marL="211931" indent="-211931"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AD_143653A4.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eattlecolleges.edu/about/policies-and-procedures/pol608?hasboth=1&amp;docID=608&amp;companionId=pro"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406FA-38CD-7D90-BB64-A2947233B666}"/>
              </a:ext>
            </a:extLst>
          </p:cNvPr>
          <p:cNvSpPr>
            <a:spLocks noGrp="1"/>
          </p:cNvSpPr>
          <p:nvPr>
            <p:ph type="ctrTitle"/>
          </p:nvPr>
        </p:nvSpPr>
        <p:spPr>
          <a:xfrm>
            <a:off x="598310" y="637762"/>
            <a:ext cx="5136445" cy="5576770"/>
          </a:xfrm>
        </p:spPr>
        <p:txBody>
          <a:bodyPr vert="horz" lIns="91440" tIns="45720" rIns="91440" bIns="45720" rtlCol="0" anchor="t">
            <a:normAutofit/>
          </a:bodyPr>
          <a:lstStyle/>
          <a:p>
            <a:pPr algn="l"/>
            <a:r>
              <a:rPr lang="en-US" sz="6600" kern="1200">
                <a:solidFill>
                  <a:schemeClr val="bg1"/>
                </a:solidFill>
                <a:latin typeface="+mj-lt"/>
                <a:ea typeface="+mj-ea"/>
                <a:cs typeface="+mj-cs"/>
              </a:rPr>
              <a:t>Seattle Colleges</a:t>
            </a:r>
            <a:br>
              <a:rPr lang="en-US" sz="6600" kern="1200">
                <a:solidFill>
                  <a:schemeClr val="bg1"/>
                </a:solidFill>
                <a:latin typeface="+mj-lt"/>
                <a:ea typeface="+mj-ea"/>
                <a:cs typeface="+mj-cs"/>
              </a:rPr>
            </a:br>
            <a:r>
              <a:rPr lang="en-US" sz="6600" kern="1200">
                <a:solidFill>
                  <a:schemeClr val="bg1"/>
                </a:solidFill>
                <a:latin typeface="+mj-lt"/>
                <a:ea typeface="+mj-ea"/>
                <a:cs typeface="+mj-cs"/>
              </a:rPr>
              <a:t>Winter Quarter Budget Town Hall</a:t>
            </a:r>
          </a:p>
        </p:txBody>
      </p:sp>
      <p:sp>
        <p:nvSpPr>
          <p:cNvPr id="15"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3776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8E9B152-3671-3538-B0E6-280914E68BD1}"/>
              </a:ext>
            </a:extLst>
          </p:cNvPr>
          <p:cNvSpPr>
            <a:spLocks noGrp="1"/>
          </p:cNvSpPr>
          <p:nvPr>
            <p:ph type="subTitle" idx="1"/>
          </p:nvPr>
        </p:nvSpPr>
        <p:spPr>
          <a:xfrm>
            <a:off x="6734648" y="841904"/>
            <a:ext cx="4994508" cy="5335059"/>
          </a:xfrm>
        </p:spPr>
        <p:txBody>
          <a:bodyPr vert="horz" lIns="91440" tIns="45720" rIns="91440" bIns="45720" rtlCol="0">
            <a:normAutofit/>
          </a:bodyPr>
          <a:lstStyle/>
          <a:p>
            <a:pPr algn="l"/>
            <a:r>
              <a:rPr lang="en-US" b="1"/>
              <a:t>Thursday, February 6, 2025</a:t>
            </a:r>
            <a:br>
              <a:rPr lang="en-US" b="1"/>
            </a:br>
            <a:r>
              <a:rPr lang="en-US" b="1"/>
              <a:t>via Zoom</a:t>
            </a:r>
          </a:p>
          <a:p>
            <a:pPr indent="-228600" algn="l">
              <a:buFont typeface="Arial" panose="020B0604020202020204" pitchFamily="34" charset="0"/>
              <a:buChar char="•"/>
            </a:pPr>
            <a:endParaRPr lang="en-US"/>
          </a:p>
          <a:p>
            <a:pPr algn="l"/>
            <a:r>
              <a:rPr lang="en-US" b="1"/>
              <a:t>Dr. Rosie Rimando-Chareunsap</a:t>
            </a:r>
            <a:r>
              <a:rPr lang="en-US"/>
              <a:t>, Chancellor </a:t>
            </a:r>
            <a:br>
              <a:rPr lang="en-US"/>
            </a:br>
            <a:r>
              <a:rPr lang="en-US" b="1"/>
              <a:t>Dr. Rachel Solemsaas</a:t>
            </a:r>
            <a:r>
              <a:rPr lang="en-US"/>
              <a:t>, Acting Vice Chancellor of Finance </a:t>
            </a:r>
            <a:br>
              <a:rPr lang="en-US"/>
            </a:br>
            <a:r>
              <a:rPr lang="en-US"/>
              <a:t>&amp; President of North</a:t>
            </a:r>
          </a:p>
          <a:p>
            <a:pPr algn="l"/>
            <a:r>
              <a:rPr lang="en-US"/>
              <a:t>Joined by </a:t>
            </a:r>
            <a:r>
              <a:rPr lang="en-US" b="1"/>
              <a:t>Dr. Chantae Recasner</a:t>
            </a:r>
            <a:r>
              <a:rPr lang="en-US"/>
              <a:t>, Interim President, Central</a:t>
            </a:r>
            <a:br>
              <a:rPr lang="en-US"/>
            </a:br>
            <a:r>
              <a:rPr lang="en-US" b="1"/>
              <a:t>Dr. Monica Brown</a:t>
            </a:r>
            <a:r>
              <a:rPr lang="en-US"/>
              <a:t>, President, South</a:t>
            </a:r>
          </a:p>
        </p:txBody>
      </p:sp>
    </p:spTree>
    <p:extLst>
      <p:ext uri="{BB962C8B-B14F-4D97-AF65-F5344CB8AC3E}">
        <p14:creationId xmlns:p14="http://schemas.microsoft.com/office/powerpoint/2010/main" val="67571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A72BF9-04E9-9132-11D3-83A91A225C42}"/>
              </a:ext>
            </a:extLst>
          </p:cNvPr>
          <p:cNvSpPr>
            <a:spLocks noGrp="1"/>
          </p:cNvSpPr>
          <p:nvPr>
            <p:ph type="title"/>
          </p:nvPr>
        </p:nvSpPr>
        <p:spPr>
          <a:xfrm>
            <a:off x="838201" y="365125"/>
            <a:ext cx="5251316" cy="1807305"/>
          </a:xfrm>
        </p:spPr>
        <p:txBody>
          <a:bodyPr>
            <a:normAutofit/>
          </a:bodyPr>
          <a:lstStyle/>
          <a:p>
            <a:r>
              <a:rPr lang="en-US"/>
              <a:t>How we are funded – A patchwork</a:t>
            </a:r>
          </a:p>
        </p:txBody>
      </p:sp>
      <p:sp>
        <p:nvSpPr>
          <p:cNvPr id="3" name="Content Placeholder 2">
            <a:extLst>
              <a:ext uri="{FF2B5EF4-FFF2-40B4-BE49-F238E27FC236}">
                <a16:creationId xmlns:a16="http://schemas.microsoft.com/office/drawing/2014/main" id="{DB46FFFF-9010-751A-DD5B-766110185AD9}"/>
              </a:ext>
            </a:extLst>
          </p:cNvPr>
          <p:cNvSpPr>
            <a:spLocks noGrp="1"/>
          </p:cNvSpPr>
          <p:nvPr>
            <p:ph idx="1"/>
          </p:nvPr>
        </p:nvSpPr>
        <p:spPr>
          <a:xfrm>
            <a:off x="838200" y="2172430"/>
            <a:ext cx="5585178" cy="4454147"/>
          </a:xfrm>
        </p:spPr>
        <p:txBody>
          <a:bodyPr vert="horz" lIns="91440" tIns="45720" rIns="91440" bIns="45720" rtlCol="0">
            <a:normAutofit fontScale="92500" lnSpcReduction="20000"/>
          </a:bodyPr>
          <a:lstStyle/>
          <a:p>
            <a:r>
              <a:rPr lang="en-US" sz="2600" b="1"/>
              <a:t>State allocation </a:t>
            </a:r>
            <a:r>
              <a:rPr lang="en-US" sz="2600"/>
              <a:t>(based on FTEs), student achievement incentives and earmarks/provisos</a:t>
            </a:r>
          </a:p>
          <a:p>
            <a:r>
              <a:rPr lang="en-US" sz="2600" b="1"/>
              <a:t>Locally generated revenues </a:t>
            </a:r>
            <a:r>
              <a:rPr lang="en-US" sz="2600"/>
              <a:t>(not from state) i.e. Running Start and International tuition</a:t>
            </a:r>
          </a:p>
          <a:p>
            <a:r>
              <a:rPr lang="en-US" sz="2600" b="1"/>
              <a:t>Auxiliary revenue </a:t>
            </a:r>
            <a:r>
              <a:rPr lang="en-US" sz="2600"/>
              <a:t>(auxiliary functions provide additional, usually non-instruction based revenues such as rentals or services)</a:t>
            </a:r>
          </a:p>
          <a:p>
            <a:r>
              <a:rPr lang="en-US" sz="2600"/>
              <a:t>Relatively small amounts from </a:t>
            </a:r>
            <a:r>
              <a:rPr lang="en-US" sz="2600" b="1"/>
              <a:t>various other sources</a:t>
            </a:r>
          </a:p>
          <a:p>
            <a:r>
              <a:rPr lang="en-US" sz="2600"/>
              <a:t>Learn more detail on the recently updated Budget Website</a:t>
            </a:r>
          </a:p>
          <a:p>
            <a:endParaRPr lang="en-US" sz="1700"/>
          </a:p>
        </p:txBody>
      </p:sp>
      <p:pic>
        <p:nvPicPr>
          <p:cNvPr id="5" name="Picture 4" descr="Cathedral window quilt">
            <a:extLst>
              <a:ext uri="{FF2B5EF4-FFF2-40B4-BE49-F238E27FC236}">
                <a16:creationId xmlns:a16="http://schemas.microsoft.com/office/drawing/2014/main" id="{48FCB046-72BA-A83C-B073-5AF867D1D6DE}"/>
              </a:ext>
            </a:extLst>
          </p:cNvPr>
          <p:cNvPicPr>
            <a:picLocks noChangeAspect="1"/>
          </p:cNvPicPr>
          <p:nvPr/>
        </p:nvPicPr>
        <p:blipFill>
          <a:blip r:embed="rId3">
            <a:extLst>
              <a:ext uri="{28A0092B-C50C-407E-A947-70E740481C1C}">
                <a14:useLocalDpi xmlns:a14="http://schemas.microsoft.com/office/drawing/2010/main" val="0"/>
              </a:ext>
            </a:extLst>
          </a:blip>
          <a:srcRect l="19134" r="1913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4296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F9723-6824-BC7E-1423-5F07AF24F023}"/>
              </a:ext>
            </a:extLst>
          </p:cNvPr>
          <p:cNvSpPr>
            <a:spLocks noGrp="1"/>
          </p:cNvSpPr>
          <p:nvPr>
            <p:ph type="title"/>
          </p:nvPr>
        </p:nvSpPr>
        <p:spPr>
          <a:xfrm>
            <a:off x="827088" y="1641752"/>
            <a:ext cx="3527425" cy="4366936"/>
          </a:xfrm>
        </p:spPr>
        <p:txBody>
          <a:bodyPr anchor="t">
            <a:normAutofit/>
          </a:bodyPr>
          <a:lstStyle/>
          <a:p>
            <a:r>
              <a:rPr lang="en-US" sz="4000"/>
              <a:t>How are we funded </a:t>
            </a:r>
            <a:br>
              <a:rPr lang="en-US" sz="4000"/>
            </a:br>
            <a:br>
              <a:rPr lang="en-US" sz="4000"/>
            </a:br>
            <a:r>
              <a:rPr lang="en-US" sz="4000"/>
              <a:t>The Big Picture?</a:t>
            </a:r>
          </a:p>
        </p:txBody>
      </p:sp>
      <p:sp>
        <p:nvSpPr>
          <p:cNvPr id="3" name="Content Placeholder 2">
            <a:extLst>
              <a:ext uri="{FF2B5EF4-FFF2-40B4-BE49-F238E27FC236}">
                <a16:creationId xmlns:a16="http://schemas.microsoft.com/office/drawing/2014/main" id="{B9BCDE54-0F74-EB09-52E7-CFFF0AA62EC4}"/>
              </a:ext>
            </a:extLst>
          </p:cNvPr>
          <p:cNvSpPr>
            <a:spLocks noGrp="1"/>
          </p:cNvSpPr>
          <p:nvPr>
            <p:ph idx="1"/>
          </p:nvPr>
        </p:nvSpPr>
        <p:spPr>
          <a:xfrm>
            <a:off x="4752623" y="1117600"/>
            <a:ext cx="6197600" cy="5226756"/>
          </a:xfrm>
        </p:spPr>
        <p:txBody>
          <a:bodyPr vert="horz" lIns="91440" tIns="45720" rIns="91440" bIns="45720" rtlCol="0">
            <a:normAutofit/>
          </a:bodyPr>
          <a:lstStyle/>
          <a:p>
            <a:pPr marL="0" indent="0">
              <a:buNone/>
            </a:pPr>
            <a:r>
              <a:rPr lang="en-US" sz="3500" b="1">
                <a:solidFill>
                  <a:schemeClr val="tx1">
                    <a:alpha val="80000"/>
                  </a:schemeClr>
                </a:solidFill>
              </a:rPr>
              <a:t>At a fundamental level, we are </a:t>
            </a:r>
            <a:r>
              <a:rPr lang="en-US" sz="3500" b="1">
                <a:solidFill>
                  <a:srgbClr val="FFFF00">
                    <a:alpha val="80000"/>
                  </a:srgbClr>
                </a:solidFill>
              </a:rPr>
              <a:t>grossly underfunded </a:t>
            </a:r>
            <a:r>
              <a:rPr lang="en-US" sz="3500" b="1">
                <a:solidFill>
                  <a:schemeClr val="tx1">
                    <a:alpha val="80000"/>
                  </a:schemeClr>
                </a:solidFill>
              </a:rPr>
              <a:t>for the services and instruction we are expected to provide. </a:t>
            </a:r>
          </a:p>
          <a:p>
            <a:pPr marL="0" indent="0">
              <a:buNone/>
            </a:pPr>
            <a:endParaRPr lang="en-US" sz="2400">
              <a:solidFill>
                <a:schemeClr val="tx1">
                  <a:alpha val="80000"/>
                </a:schemeClr>
              </a:solidFill>
            </a:endParaRPr>
          </a:p>
          <a:p>
            <a:pPr marL="0" indent="0">
              <a:buNone/>
            </a:pPr>
            <a:r>
              <a:rPr lang="en-US">
                <a:solidFill>
                  <a:schemeClr val="tx1">
                    <a:alpha val="80000"/>
                  </a:schemeClr>
                </a:solidFill>
              </a:rPr>
              <a:t>This leaves us to imperfectly weave a patchwork of revenue sources for an increasingly complex and costly endeavor, with slim margins to absorb changes to our expenses or enrollments. </a:t>
            </a:r>
          </a:p>
        </p:txBody>
      </p:sp>
      <p:grpSp>
        <p:nvGrpSpPr>
          <p:cNvPr id="10"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02294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49C9D0F-EA3A-9130-DB93-63AB2A663813}"/>
              </a:ext>
            </a:extLst>
          </p:cNvPr>
          <p:cNvGraphicFramePr>
            <a:graphicFrameLocks noGrp="1"/>
          </p:cNvGraphicFramePr>
          <p:nvPr>
            <p:ph idx="1"/>
          </p:nvPr>
        </p:nvGraphicFramePr>
        <p:xfrm>
          <a:off x="647701" y="295275"/>
          <a:ext cx="9303499" cy="906780"/>
        </p:xfrm>
        <a:graphic>
          <a:graphicData uri="http://schemas.openxmlformats.org/drawingml/2006/table">
            <a:tbl>
              <a:tblPr bandRow="1">
                <a:tableStyleId>{5C22544A-7EE6-4342-B048-85BDC9FD1C3A}</a:tableStyleId>
              </a:tblPr>
              <a:tblGrid>
                <a:gridCol w="1665580">
                  <a:extLst>
                    <a:ext uri="{9D8B030D-6E8A-4147-A177-3AD203B41FA5}">
                      <a16:colId xmlns:a16="http://schemas.microsoft.com/office/drawing/2014/main" val="3718140611"/>
                    </a:ext>
                  </a:extLst>
                </a:gridCol>
                <a:gridCol w="874429">
                  <a:extLst>
                    <a:ext uri="{9D8B030D-6E8A-4147-A177-3AD203B41FA5}">
                      <a16:colId xmlns:a16="http://schemas.microsoft.com/office/drawing/2014/main" val="4079252072"/>
                    </a:ext>
                  </a:extLst>
                </a:gridCol>
                <a:gridCol w="853608">
                  <a:extLst>
                    <a:ext uri="{9D8B030D-6E8A-4147-A177-3AD203B41FA5}">
                      <a16:colId xmlns:a16="http://schemas.microsoft.com/office/drawing/2014/main" val="2435802616"/>
                    </a:ext>
                  </a:extLst>
                </a:gridCol>
                <a:gridCol w="853608">
                  <a:extLst>
                    <a:ext uri="{9D8B030D-6E8A-4147-A177-3AD203B41FA5}">
                      <a16:colId xmlns:a16="http://schemas.microsoft.com/office/drawing/2014/main" val="535573092"/>
                    </a:ext>
                  </a:extLst>
                </a:gridCol>
                <a:gridCol w="853608">
                  <a:extLst>
                    <a:ext uri="{9D8B030D-6E8A-4147-A177-3AD203B41FA5}">
                      <a16:colId xmlns:a16="http://schemas.microsoft.com/office/drawing/2014/main" val="400806062"/>
                    </a:ext>
                  </a:extLst>
                </a:gridCol>
                <a:gridCol w="874429">
                  <a:extLst>
                    <a:ext uri="{9D8B030D-6E8A-4147-A177-3AD203B41FA5}">
                      <a16:colId xmlns:a16="http://schemas.microsoft.com/office/drawing/2014/main" val="2681154917"/>
                    </a:ext>
                  </a:extLst>
                </a:gridCol>
                <a:gridCol w="874429">
                  <a:extLst>
                    <a:ext uri="{9D8B030D-6E8A-4147-A177-3AD203B41FA5}">
                      <a16:colId xmlns:a16="http://schemas.microsoft.com/office/drawing/2014/main" val="663440558"/>
                    </a:ext>
                  </a:extLst>
                </a:gridCol>
                <a:gridCol w="853608">
                  <a:extLst>
                    <a:ext uri="{9D8B030D-6E8A-4147-A177-3AD203B41FA5}">
                      <a16:colId xmlns:a16="http://schemas.microsoft.com/office/drawing/2014/main" val="3932721062"/>
                    </a:ext>
                  </a:extLst>
                </a:gridCol>
                <a:gridCol w="1600200">
                  <a:extLst>
                    <a:ext uri="{9D8B030D-6E8A-4147-A177-3AD203B41FA5}">
                      <a16:colId xmlns:a16="http://schemas.microsoft.com/office/drawing/2014/main" val="2590994992"/>
                    </a:ext>
                  </a:extLst>
                </a:gridCol>
              </a:tblGrid>
              <a:tr h="297180">
                <a:tc>
                  <a:txBody>
                    <a:bodyPr/>
                    <a:lstStyle/>
                    <a:p>
                      <a:pPr algn="l" fontAlgn="b"/>
                      <a:endParaRPr lang="en-US" sz="1500" b="0" i="0" u="none" strike="noStrike">
                        <a:solidFill>
                          <a:srgbClr val="000000"/>
                        </a:solidFill>
                        <a:effectLst/>
                        <a:latin typeface="Aptos Narrow" panose="020B0004020202020204" pitchFamily="34" charset="0"/>
                      </a:endParaRPr>
                    </a:p>
                  </a:txBody>
                  <a:tcPr marL="12700" marR="12700" marT="12700" marB="6096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a:solidFill>
                            <a:srgbClr val="000000"/>
                          </a:solidFill>
                          <a:effectLst/>
                          <a:latin typeface="Aptos Narrow" panose="020B0004020202020204" pitchFamily="34" charset="0"/>
                        </a:rPr>
                        <a:t>2014</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solidFill>
                            <a:srgbClr val="000000"/>
                          </a:solidFill>
                          <a:effectLst/>
                          <a:latin typeface="Aptos Narrow" panose="020B0004020202020204" pitchFamily="34" charset="0"/>
                        </a:rPr>
                        <a:t>2018</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solidFill>
                            <a:srgbClr val="000000"/>
                          </a:solidFill>
                          <a:effectLst/>
                          <a:latin typeface="Aptos Narrow" panose="020B0004020202020204" pitchFamily="34" charset="0"/>
                        </a:rPr>
                        <a:t>2019</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solidFill>
                            <a:srgbClr val="000000"/>
                          </a:solidFill>
                          <a:effectLst/>
                          <a:latin typeface="Aptos Narrow" panose="020B0004020202020204" pitchFamily="34" charset="0"/>
                        </a:rPr>
                        <a:t>2020</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solidFill>
                            <a:srgbClr val="000000"/>
                          </a:solidFill>
                          <a:effectLst/>
                          <a:latin typeface="Aptos Narrow" panose="020B0004020202020204" pitchFamily="34" charset="0"/>
                        </a:rPr>
                        <a:t>2021**</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solidFill>
                            <a:srgbClr val="000000"/>
                          </a:solidFill>
                          <a:effectLst/>
                          <a:latin typeface="Aptos Narrow" panose="020B0004020202020204" pitchFamily="34" charset="0"/>
                        </a:rPr>
                        <a:t>2022</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solidFill>
                            <a:srgbClr val="000000"/>
                          </a:solidFill>
                          <a:effectLst/>
                          <a:latin typeface="Aptos Narrow" panose="020B0004020202020204" pitchFamily="34" charset="0"/>
                        </a:rPr>
                        <a:t>2023</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0" i="1" u="none" strike="noStrike">
                          <a:solidFill>
                            <a:srgbClr val="000000"/>
                          </a:solidFill>
                          <a:effectLst/>
                          <a:latin typeface="Aptos Narrow" panose="020B0004020202020204" pitchFamily="34" charset="0"/>
                        </a:rPr>
                        <a:t>2024 - Unaudited</a:t>
                      </a:r>
                    </a:p>
                  </a:txBody>
                  <a:tcPr marL="12700" marR="12700" marT="12700" marB="6096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740369"/>
                  </a:ext>
                </a:extLst>
              </a:tr>
              <a:tr h="297180">
                <a:tc>
                  <a:txBody>
                    <a:bodyPr/>
                    <a:lstStyle/>
                    <a:p>
                      <a:pPr algn="l" fontAlgn="b"/>
                      <a:r>
                        <a:rPr lang="en-US" sz="1500" b="0" i="0" u="none" strike="noStrike">
                          <a:solidFill>
                            <a:srgbClr val="000000"/>
                          </a:solidFill>
                          <a:effectLst/>
                          <a:latin typeface="Aptos Narrow" panose="020B0004020202020204" pitchFamily="34" charset="0"/>
                        </a:rPr>
                        <a:t>FTEs</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19,263 </a:t>
                      </a:r>
                    </a:p>
                  </a:txBody>
                  <a:tcPr marL="12700" marR="12700" marT="12700" marB="6096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 17,599 </a:t>
                      </a:r>
                    </a:p>
                  </a:txBody>
                  <a:tcPr marL="12700" marR="12700" marT="12700" marB="6096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 16,545 </a:t>
                      </a:r>
                    </a:p>
                  </a:txBody>
                  <a:tcPr marL="12700" marR="12700" marT="12700" marB="6096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 15,525 </a:t>
                      </a:r>
                    </a:p>
                  </a:txBody>
                  <a:tcPr marL="12700" marR="12700" marT="12700" marB="6096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 13,511 </a:t>
                      </a:r>
                    </a:p>
                  </a:txBody>
                  <a:tcPr marL="12700" marR="12700" marT="12700" marB="6096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 12,075 </a:t>
                      </a:r>
                    </a:p>
                  </a:txBody>
                  <a:tcPr marL="12700" marR="12700" marT="12700" marB="6096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 12,442 </a:t>
                      </a:r>
                    </a:p>
                  </a:txBody>
                  <a:tcPr marL="12700" marR="12700" marT="12700" marB="6096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solidFill>
                            <a:srgbClr val="000000"/>
                          </a:solidFill>
                          <a:effectLst/>
                          <a:latin typeface="Aptos Narrow" panose="020B0004020202020204" pitchFamily="34" charset="0"/>
                        </a:rPr>
                        <a:t> 13,452 </a:t>
                      </a:r>
                    </a:p>
                  </a:txBody>
                  <a:tcPr marL="12700" marR="12700" marT="12700" marB="6096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84556509"/>
                  </a:ext>
                </a:extLst>
              </a:tr>
              <a:tr h="300037">
                <a:tc>
                  <a:txBody>
                    <a:bodyPr/>
                    <a:lstStyle/>
                    <a:p>
                      <a:pPr algn="l" fontAlgn="b"/>
                      <a:r>
                        <a:rPr lang="en-US" sz="1500" b="0" i="0" u="none" strike="noStrike">
                          <a:solidFill>
                            <a:srgbClr val="000000"/>
                          </a:solidFill>
                          <a:effectLst/>
                          <a:latin typeface="Aptos Narrow" panose="020B0004020202020204" pitchFamily="34" charset="0"/>
                        </a:rPr>
                        <a:t>% Change </a:t>
                      </a:r>
                      <a:r>
                        <a:rPr lang="en-US" sz="1500" b="0" i="0" u="none" strike="noStrike">
                          <a:solidFill>
                            <a:srgbClr val="C00000"/>
                          </a:solidFill>
                          <a:effectLst/>
                          <a:latin typeface="Aptos Narrow" panose="020B0004020202020204" pitchFamily="34" charset="0"/>
                        </a:rPr>
                        <a:t>(14vs24)</a:t>
                      </a:r>
                      <a:endParaRPr lang="en-US" sz="1500" b="0" i="0" u="none" strike="noStrike">
                        <a:solidFill>
                          <a:srgbClr val="000000"/>
                        </a:solidFill>
                        <a:effectLst/>
                        <a:latin typeface="Aptos Narrow" panose="020B0004020202020204" pitchFamily="34" charset="0"/>
                      </a:endParaRPr>
                    </a:p>
                  </a:txBody>
                  <a:tcPr marL="12700" marR="12700" marT="12700" marB="6096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C00000"/>
                          </a:solidFill>
                          <a:effectLst/>
                          <a:latin typeface="Aptos Narrow" panose="020B0004020202020204" pitchFamily="34" charset="0"/>
                        </a:rPr>
                        <a:t>-30.17%</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000000"/>
                          </a:solidFill>
                          <a:effectLst/>
                          <a:latin typeface="Aptos Narrow" panose="020B0004020202020204" pitchFamily="34" charset="0"/>
                        </a:rPr>
                        <a:t>-8.64%</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000000"/>
                          </a:solidFill>
                          <a:effectLst/>
                          <a:latin typeface="Aptos Narrow" panose="020B0004020202020204" pitchFamily="34" charset="0"/>
                        </a:rPr>
                        <a:t>-5.99%</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000000"/>
                          </a:solidFill>
                          <a:effectLst/>
                          <a:latin typeface="Aptos Narrow" panose="020B0004020202020204" pitchFamily="34" charset="0"/>
                        </a:rPr>
                        <a:t>-6.17%</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000000"/>
                          </a:solidFill>
                          <a:effectLst/>
                          <a:latin typeface="Aptos Narrow" panose="020B0004020202020204" pitchFamily="34" charset="0"/>
                        </a:rPr>
                        <a:t>-12.97%</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000000"/>
                          </a:solidFill>
                          <a:effectLst/>
                          <a:latin typeface="Aptos Narrow" panose="020B0004020202020204" pitchFamily="34" charset="0"/>
                        </a:rPr>
                        <a:t>-10.63%</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000000"/>
                          </a:solidFill>
                          <a:effectLst/>
                          <a:latin typeface="Aptos Narrow" panose="020B0004020202020204" pitchFamily="34" charset="0"/>
                        </a:rPr>
                        <a:t>3.04%</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b="0" i="0" u="none" strike="noStrike">
                          <a:solidFill>
                            <a:srgbClr val="000000"/>
                          </a:solidFill>
                          <a:effectLst/>
                          <a:latin typeface="Aptos Narrow" panose="020B0004020202020204" pitchFamily="34" charset="0"/>
                        </a:rPr>
                        <a:t>8.12%</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499424"/>
                  </a:ext>
                </a:extLst>
              </a:tr>
            </a:tbl>
          </a:graphicData>
        </a:graphic>
      </p:graphicFrame>
      <p:graphicFrame>
        <p:nvGraphicFramePr>
          <p:cNvPr id="6" name="Table 5">
            <a:extLst>
              <a:ext uri="{FF2B5EF4-FFF2-40B4-BE49-F238E27FC236}">
                <a16:creationId xmlns:a16="http://schemas.microsoft.com/office/drawing/2014/main" id="{CC59F23A-AC42-C59B-C3E4-5F60FF55C9ED}"/>
              </a:ext>
            </a:extLst>
          </p:cNvPr>
          <p:cNvGraphicFramePr>
            <a:graphicFrameLocks noGrp="1"/>
          </p:cNvGraphicFramePr>
          <p:nvPr/>
        </p:nvGraphicFramePr>
        <p:xfrm>
          <a:off x="647700" y="1295400"/>
          <a:ext cx="9271844" cy="716597"/>
        </p:xfrm>
        <a:graphic>
          <a:graphicData uri="http://schemas.openxmlformats.org/drawingml/2006/table">
            <a:tbl>
              <a:tblPr bandRow="1">
                <a:tableStyleId>{5C22544A-7EE6-4342-B048-85BDC9FD1C3A}</a:tableStyleId>
              </a:tblPr>
              <a:tblGrid>
                <a:gridCol w="1664912">
                  <a:extLst>
                    <a:ext uri="{9D8B030D-6E8A-4147-A177-3AD203B41FA5}">
                      <a16:colId xmlns:a16="http://schemas.microsoft.com/office/drawing/2014/main" val="1559701000"/>
                    </a:ext>
                  </a:extLst>
                </a:gridCol>
                <a:gridCol w="874080">
                  <a:extLst>
                    <a:ext uri="{9D8B030D-6E8A-4147-A177-3AD203B41FA5}">
                      <a16:colId xmlns:a16="http://schemas.microsoft.com/office/drawing/2014/main" val="2672826567"/>
                    </a:ext>
                  </a:extLst>
                </a:gridCol>
                <a:gridCol w="853267">
                  <a:extLst>
                    <a:ext uri="{9D8B030D-6E8A-4147-A177-3AD203B41FA5}">
                      <a16:colId xmlns:a16="http://schemas.microsoft.com/office/drawing/2014/main" val="2701180721"/>
                    </a:ext>
                  </a:extLst>
                </a:gridCol>
                <a:gridCol w="853267">
                  <a:extLst>
                    <a:ext uri="{9D8B030D-6E8A-4147-A177-3AD203B41FA5}">
                      <a16:colId xmlns:a16="http://schemas.microsoft.com/office/drawing/2014/main" val="1847637958"/>
                    </a:ext>
                  </a:extLst>
                </a:gridCol>
                <a:gridCol w="853267">
                  <a:extLst>
                    <a:ext uri="{9D8B030D-6E8A-4147-A177-3AD203B41FA5}">
                      <a16:colId xmlns:a16="http://schemas.microsoft.com/office/drawing/2014/main" val="2945000921"/>
                    </a:ext>
                  </a:extLst>
                </a:gridCol>
                <a:gridCol w="874080">
                  <a:extLst>
                    <a:ext uri="{9D8B030D-6E8A-4147-A177-3AD203B41FA5}">
                      <a16:colId xmlns:a16="http://schemas.microsoft.com/office/drawing/2014/main" val="4281949554"/>
                    </a:ext>
                  </a:extLst>
                </a:gridCol>
                <a:gridCol w="874080">
                  <a:extLst>
                    <a:ext uri="{9D8B030D-6E8A-4147-A177-3AD203B41FA5}">
                      <a16:colId xmlns:a16="http://schemas.microsoft.com/office/drawing/2014/main" val="4043050137"/>
                    </a:ext>
                  </a:extLst>
                </a:gridCol>
                <a:gridCol w="853267">
                  <a:extLst>
                    <a:ext uri="{9D8B030D-6E8A-4147-A177-3AD203B41FA5}">
                      <a16:colId xmlns:a16="http://schemas.microsoft.com/office/drawing/2014/main" val="4102134400"/>
                    </a:ext>
                  </a:extLst>
                </a:gridCol>
                <a:gridCol w="1571624">
                  <a:extLst>
                    <a:ext uri="{9D8B030D-6E8A-4147-A177-3AD203B41FA5}">
                      <a16:colId xmlns:a16="http://schemas.microsoft.com/office/drawing/2014/main" val="3294461672"/>
                    </a:ext>
                  </a:extLst>
                </a:gridCol>
              </a:tblGrid>
              <a:tr h="297180">
                <a:tc>
                  <a:txBody>
                    <a:bodyPr/>
                    <a:lstStyle/>
                    <a:p>
                      <a:pPr fontAlgn="b"/>
                      <a:r>
                        <a:rPr lang="en-US" sz="1500">
                          <a:effectLst/>
                          <a:latin typeface="Aptos Narrow"/>
                        </a:rPr>
                        <a:t>Headcounts</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a:effectLst/>
                          <a:latin typeface="Aptos Narrow"/>
                        </a:rPr>
                        <a:t>45,965 </a:t>
                      </a:r>
                    </a:p>
                  </a:txBody>
                  <a:tcPr marL="12700" marR="12700" marT="12700" marB="60960" anchor="b">
                    <a:lnL>
                      <a:noFill/>
                    </a:lnL>
                    <a:lnR>
                      <a:noFill/>
                    </a:lnR>
                    <a:lnT>
                      <a:noFill/>
                    </a:lnT>
                    <a:lnB>
                      <a:noFill/>
                    </a:lnB>
                    <a:noFill/>
                  </a:tcPr>
                </a:tc>
                <a:tc>
                  <a:txBody>
                    <a:bodyPr/>
                    <a:lstStyle/>
                    <a:p>
                      <a:pPr algn="r" fontAlgn="b"/>
                      <a:r>
                        <a:rPr lang="en-US" sz="1500">
                          <a:effectLst/>
                          <a:latin typeface="Aptos Narrow"/>
                        </a:rPr>
                        <a:t> 44,824 </a:t>
                      </a:r>
                    </a:p>
                  </a:txBody>
                  <a:tcPr marL="12700" marR="12700" marT="12700" marB="60960" anchor="b">
                    <a:lnL>
                      <a:noFill/>
                    </a:lnL>
                    <a:lnR>
                      <a:noFill/>
                    </a:lnR>
                    <a:lnT>
                      <a:noFill/>
                    </a:lnT>
                    <a:lnB>
                      <a:noFill/>
                    </a:lnB>
                    <a:noFill/>
                  </a:tcPr>
                </a:tc>
                <a:tc>
                  <a:txBody>
                    <a:bodyPr/>
                    <a:lstStyle/>
                    <a:p>
                      <a:pPr algn="r" fontAlgn="b"/>
                      <a:r>
                        <a:rPr lang="en-US" sz="1500">
                          <a:effectLst/>
                          <a:latin typeface="Aptos Narrow"/>
                        </a:rPr>
                        <a:t> 42,805 </a:t>
                      </a:r>
                    </a:p>
                  </a:txBody>
                  <a:tcPr marL="12700" marR="12700" marT="12700" marB="60960" anchor="b">
                    <a:lnL>
                      <a:noFill/>
                    </a:lnL>
                    <a:lnR>
                      <a:noFill/>
                    </a:lnR>
                    <a:lnT>
                      <a:noFill/>
                    </a:lnT>
                    <a:lnB>
                      <a:noFill/>
                    </a:lnB>
                    <a:noFill/>
                  </a:tcPr>
                </a:tc>
                <a:tc>
                  <a:txBody>
                    <a:bodyPr/>
                    <a:lstStyle/>
                    <a:p>
                      <a:pPr algn="r" fontAlgn="b"/>
                      <a:r>
                        <a:rPr lang="en-US" sz="1500">
                          <a:effectLst/>
                          <a:latin typeface="Aptos Narrow"/>
                        </a:rPr>
                        <a:t> 40,137 </a:t>
                      </a:r>
                    </a:p>
                  </a:txBody>
                  <a:tcPr marL="12700" marR="12700" marT="12700" marB="60960" anchor="b">
                    <a:lnL>
                      <a:noFill/>
                    </a:lnL>
                    <a:lnR>
                      <a:noFill/>
                    </a:lnR>
                    <a:lnT>
                      <a:noFill/>
                    </a:lnT>
                    <a:lnB>
                      <a:noFill/>
                    </a:lnB>
                    <a:noFill/>
                  </a:tcPr>
                </a:tc>
                <a:tc>
                  <a:txBody>
                    <a:bodyPr/>
                    <a:lstStyle/>
                    <a:p>
                      <a:pPr algn="r" fontAlgn="b"/>
                      <a:r>
                        <a:rPr lang="en-US" sz="1500">
                          <a:effectLst/>
                          <a:latin typeface="Aptos Narrow"/>
                        </a:rPr>
                        <a:t> 31,813 </a:t>
                      </a:r>
                    </a:p>
                  </a:txBody>
                  <a:tcPr marL="12700" marR="12700" marT="12700" marB="60960" anchor="b">
                    <a:lnL>
                      <a:noFill/>
                    </a:lnL>
                    <a:lnR>
                      <a:noFill/>
                    </a:lnR>
                    <a:lnT>
                      <a:noFill/>
                    </a:lnT>
                    <a:lnB>
                      <a:noFill/>
                    </a:lnB>
                    <a:noFill/>
                  </a:tcPr>
                </a:tc>
                <a:tc>
                  <a:txBody>
                    <a:bodyPr/>
                    <a:lstStyle/>
                    <a:p>
                      <a:pPr algn="r" fontAlgn="b"/>
                      <a:r>
                        <a:rPr lang="en-US" sz="1500">
                          <a:effectLst/>
                          <a:latin typeface="Aptos Narrow"/>
                        </a:rPr>
                        <a:t> 28,971 </a:t>
                      </a:r>
                    </a:p>
                  </a:txBody>
                  <a:tcPr marL="12700" marR="12700" marT="12700" marB="60960" anchor="b">
                    <a:lnL>
                      <a:noFill/>
                    </a:lnL>
                    <a:lnR>
                      <a:noFill/>
                    </a:lnR>
                    <a:lnT>
                      <a:noFill/>
                    </a:lnT>
                    <a:lnB>
                      <a:noFill/>
                    </a:lnB>
                    <a:noFill/>
                  </a:tcPr>
                </a:tc>
                <a:tc>
                  <a:txBody>
                    <a:bodyPr/>
                    <a:lstStyle/>
                    <a:p>
                      <a:pPr algn="r" fontAlgn="b"/>
                      <a:r>
                        <a:rPr lang="en-US" sz="1500">
                          <a:effectLst/>
                          <a:latin typeface="Aptos Narrow"/>
                        </a:rPr>
                        <a:t> 30,763 </a:t>
                      </a:r>
                    </a:p>
                  </a:txBody>
                  <a:tcPr marL="12700" marR="12700" marT="12700" marB="60960" anchor="b">
                    <a:lnL>
                      <a:noFill/>
                    </a:lnL>
                    <a:lnR>
                      <a:noFill/>
                    </a:lnR>
                    <a:lnT>
                      <a:noFill/>
                    </a:lnT>
                    <a:lnB>
                      <a:noFill/>
                    </a:lnB>
                    <a:noFill/>
                  </a:tcPr>
                </a:tc>
                <a:tc>
                  <a:txBody>
                    <a:bodyPr/>
                    <a:lstStyle/>
                    <a:p>
                      <a:pPr algn="r" fontAlgn="b"/>
                      <a:r>
                        <a:rPr lang="en-US" sz="1500">
                          <a:effectLst/>
                          <a:latin typeface="Aptos Narrow"/>
                        </a:rPr>
                        <a:t> 32,800 </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58076767"/>
                  </a:ext>
                </a:extLst>
              </a:tr>
              <a:tr h="414337">
                <a:tc>
                  <a:txBody>
                    <a:bodyPr/>
                    <a:lstStyle/>
                    <a:p>
                      <a:pPr fontAlgn="b"/>
                      <a:r>
                        <a:rPr lang="en-US" sz="1500">
                          <a:effectLst/>
                          <a:latin typeface="Aptos Narrow"/>
                        </a:rPr>
                        <a:t>% Change </a:t>
                      </a:r>
                      <a:r>
                        <a:rPr lang="en-US" sz="1500">
                          <a:solidFill>
                            <a:srgbClr val="C00000"/>
                          </a:solidFill>
                          <a:effectLst/>
                          <a:latin typeface="Aptos Narrow"/>
                        </a:rPr>
                        <a:t>(14vs24)</a:t>
                      </a:r>
                      <a:endParaRPr lang="en-US" sz="1500">
                        <a:effectLst/>
                        <a:latin typeface="Aptos Narrow"/>
                      </a:endParaRPr>
                    </a:p>
                  </a:txBody>
                  <a:tcPr marL="12700" marR="12700" marT="12700" marB="6096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solidFill>
                            <a:srgbClr val="C00000"/>
                          </a:solidFill>
                          <a:effectLst/>
                          <a:latin typeface="Aptos Narrow"/>
                        </a:rPr>
                        <a:t>-43.20%</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effectLst/>
                          <a:latin typeface="Aptos Narrow"/>
                        </a:rPr>
                        <a:t>-7.51%</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effectLst/>
                          <a:latin typeface="Aptos Narrow"/>
                        </a:rPr>
                        <a:t>-2.95%</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effectLst/>
                          <a:latin typeface="Aptos Narrow"/>
                        </a:rPr>
                        <a:t>11.89%</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effectLst/>
                          <a:latin typeface="Aptos Narrow"/>
                        </a:rPr>
                        <a:t>14.91%</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effectLst/>
                          <a:latin typeface="Aptos Narrow"/>
                        </a:rPr>
                        <a:t>6.57%</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effectLst/>
                          <a:latin typeface="Aptos Narrow"/>
                        </a:rPr>
                        <a:t>6.37%</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500">
                          <a:effectLst/>
                          <a:latin typeface="Aptos Narrow"/>
                        </a:rPr>
                        <a:t>9.46%</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261766"/>
                  </a:ext>
                </a:extLst>
              </a:tr>
            </a:tbl>
          </a:graphicData>
        </a:graphic>
      </p:graphicFrame>
      <p:graphicFrame>
        <p:nvGraphicFramePr>
          <p:cNvPr id="7" name="Chart 6" descr="Chart type: Line. 'FTEs'&#10;&#10;Description automatically generated">
            <a:extLst>
              <a:ext uri="{FF2B5EF4-FFF2-40B4-BE49-F238E27FC236}">
                <a16:creationId xmlns:a16="http://schemas.microsoft.com/office/drawing/2014/main" id="{D6AF4DE8-7C63-C827-3C30-6CA2C4E20688}"/>
              </a:ext>
            </a:extLst>
          </p:cNvPr>
          <p:cNvGraphicFramePr>
            <a:graphicFrameLocks/>
          </p:cNvGraphicFramePr>
          <p:nvPr/>
        </p:nvGraphicFramePr>
        <p:xfrm>
          <a:off x="298449" y="2301877"/>
          <a:ext cx="6121400" cy="400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Chart type: Line. 'Headcounts'&#10;&#10;Description automatically generated">
            <a:extLst>
              <a:ext uri="{FF2B5EF4-FFF2-40B4-BE49-F238E27FC236}">
                <a16:creationId xmlns:a16="http://schemas.microsoft.com/office/drawing/2014/main" id="{9296DF3C-E2C0-FB56-5123-1D999FEB1FAD}"/>
              </a:ext>
              <a:ext uri="{147F2762-F138-4A5C-976F-8EAC2B608ADB}">
                <a16:predDERef xmlns:a16="http://schemas.microsoft.com/office/drawing/2014/main" pred="{D6AF4DE8-7C63-C827-3C30-6CA2C4E20688}"/>
              </a:ext>
            </a:extLst>
          </p:cNvPr>
          <p:cNvGraphicFramePr>
            <a:graphicFrameLocks/>
          </p:cNvGraphicFramePr>
          <p:nvPr/>
        </p:nvGraphicFramePr>
        <p:xfrm>
          <a:off x="6276975" y="2105025"/>
          <a:ext cx="5280027" cy="346075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194969B-F093-FA28-8C48-404AC81384CC}"/>
              </a:ext>
            </a:extLst>
          </p:cNvPr>
          <p:cNvSpPr txBox="1"/>
          <p:nvPr/>
        </p:nvSpPr>
        <p:spPr>
          <a:xfrm>
            <a:off x="10125735" y="442741"/>
            <a:ext cx="1885357" cy="67710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r>
              <a:rPr lang="en-US">
                <a:latin typeface="Arial"/>
                <a:cs typeface="Arial"/>
              </a:rPr>
              <a:t>Enrollment Trends</a:t>
            </a:r>
            <a:endParaRPr lang="en-US"/>
          </a:p>
        </p:txBody>
      </p:sp>
    </p:spTree>
    <p:extLst>
      <p:ext uri="{BB962C8B-B14F-4D97-AF65-F5344CB8AC3E}">
        <p14:creationId xmlns:p14="http://schemas.microsoft.com/office/powerpoint/2010/main" val="398596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1118938" y="1619853"/>
            <a:ext cx="10445261" cy="4008568"/>
          </a:xfrm>
        </p:spPr>
        <p:txBody>
          <a:bodyPr vert="horz" lIns="0" tIns="0" rIns="0" bIns="0" rtlCol="0" anchor="t">
            <a:norm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marL="457189" indent="-457189" algn="l">
              <a:buChar char="•"/>
            </a:pPr>
            <a:r>
              <a:rPr lang="en-US" sz="2933" b="0">
                <a:ea typeface="+mn-lt"/>
                <a:cs typeface="+mn-lt"/>
              </a:rPr>
              <a:t>Adopt Clear Fiscal Goals</a:t>
            </a:r>
            <a:endParaRPr lang="en-US" sz="2933" b="0">
              <a:solidFill>
                <a:srgbClr val="000000"/>
              </a:solidFill>
              <a:latin typeface="Calibri"/>
              <a:ea typeface="+mn-lt"/>
              <a:cs typeface="+mn-lt"/>
            </a:endParaRPr>
          </a:p>
          <a:p>
            <a:pPr marL="1199697" lvl="1" indent="-457189">
              <a:buFont typeface="Courier New" pitchFamily="34" charset="0"/>
              <a:buChar char="o"/>
            </a:pPr>
            <a:r>
              <a:rPr lang="en-US" sz="2667">
                <a:solidFill>
                  <a:srgbClr val="000000"/>
                </a:solidFill>
                <a:latin typeface="Calibri"/>
                <a:ea typeface="+mn-lt"/>
                <a:cs typeface="+mn-lt"/>
              </a:rPr>
              <a:t>Live within our Means (operating budget and self-support budgets)</a:t>
            </a:r>
            <a:endParaRPr lang="en-US" sz="2667" b="0">
              <a:solidFill>
                <a:srgbClr val="000000"/>
              </a:solidFill>
              <a:latin typeface="Calibri"/>
              <a:ea typeface="+mn-lt"/>
              <a:cs typeface="+mn-lt"/>
            </a:endParaRPr>
          </a:p>
          <a:p>
            <a:pPr marL="1199697" lvl="1" indent="-457189">
              <a:buFont typeface="Courier New" pitchFamily="34" charset="0"/>
              <a:buChar char="o"/>
            </a:pPr>
            <a:r>
              <a:rPr lang="en-US" sz="2667">
                <a:solidFill>
                  <a:srgbClr val="000000"/>
                </a:solidFill>
                <a:latin typeface="Calibri"/>
                <a:ea typeface="+mn-lt"/>
                <a:cs typeface="+mn-lt"/>
              </a:rPr>
              <a:t>Maintain prudent level of reserves </a:t>
            </a:r>
            <a:endParaRPr lang="en-US" sz="2667" b="0">
              <a:solidFill>
                <a:srgbClr val="000000"/>
              </a:solidFill>
              <a:latin typeface="Calibri"/>
              <a:ea typeface="+mn-lt"/>
              <a:cs typeface="+mn-lt"/>
            </a:endParaRPr>
          </a:p>
          <a:p>
            <a:pPr marL="1199697" lvl="1" indent="-457189">
              <a:buFont typeface="Courier New" pitchFamily="34" charset="0"/>
              <a:buChar char="o"/>
            </a:pPr>
            <a:r>
              <a:rPr lang="en-US" sz="2667">
                <a:solidFill>
                  <a:srgbClr val="000000"/>
                </a:solidFill>
                <a:latin typeface="Calibri"/>
                <a:ea typeface="+mn-lt"/>
                <a:cs typeface="+mn-lt"/>
              </a:rPr>
              <a:t>Invest in the Future</a:t>
            </a:r>
            <a:endParaRPr lang="en-US" sz="2667" b="0">
              <a:solidFill>
                <a:srgbClr val="000000"/>
              </a:solidFill>
              <a:latin typeface="Calibri"/>
              <a:ea typeface="+mn-lt"/>
              <a:cs typeface="+mn-lt"/>
            </a:endParaRPr>
          </a:p>
          <a:p>
            <a:pPr marL="457189" indent="-457189" algn="l">
              <a:buFont typeface="Arial" pitchFamily="34" charset="0"/>
              <a:buChar char="•"/>
            </a:pPr>
            <a:r>
              <a:rPr lang="en-US" sz="2933" b="0">
                <a:solidFill>
                  <a:srgbClr val="000000"/>
                </a:solidFill>
                <a:latin typeface="Calibri"/>
                <a:ea typeface="+mn-lt"/>
                <a:cs typeface="+mn-lt"/>
              </a:rPr>
              <a:t>Strengthen Budget Controls</a:t>
            </a:r>
          </a:p>
          <a:p>
            <a:pPr marL="1199697" lvl="1" indent="-457189">
              <a:buFont typeface="Courier New" pitchFamily="34" charset="0"/>
              <a:buChar char="o"/>
            </a:pPr>
            <a:r>
              <a:rPr lang="en-US" sz="2667">
                <a:solidFill>
                  <a:srgbClr val="000000"/>
                </a:solidFill>
                <a:latin typeface="Calibri"/>
                <a:ea typeface="+mn-lt"/>
                <a:cs typeface="+mn-lt"/>
              </a:rPr>
              <a:t>Assure Data accuracy &amp; integrity</a:t>
            </a:r>
            <a:endParaRPr lang="en-US" sz="2667" b="0">
              <a:solidFill>
                <a:srgbClr val="000000"/>
              </a:solidFill>
              <a:latin typeface="Calibri"/>
              <a:ea typeface="+mn-lt"/>
              <a:cs typeface="+mn-lt"/>
            </a:endParaRPr>
          </a:p>
          <a:p>
            <a:pPr marL="1199697" lvl="1" indent="-457189">
              <a:buFont typeface="Courier New" pitchFamily="34" charset="0"/>
              <a:buChar char="o"/>
            </a:pPr>
            <a:r>
              <a:rPr lang="en-US" sz="2667">
                <a:solidFill>
                  <a:srgbClr val="000000"/>
                </a:solidFill>
                <a:latin typeface="Calibri"/>
                <a:ea typeface="+mn-lt"/>
                <a:cs typeface="+mn-lt"/>
              </a:rPr>
              <a:t>Review budget roles and provide training</a:t>
            </a:r>
            <a:endParaRPr lang="en-US" sz="2667" b="0">
              <a:solidFill>
                <a:srgbClr val="000000"/>
              </a:solidFill>
              <a:latin typeface="Calibri"/>
              <a:ea typeface="+mn-lt"/>
              <a:cs typeface="+mn-lt"/>
            </a:endParaRPr>
          </a:p>
          <a:p>
            <a:pPr marL="457189" indent="-457189">
              <a:buFont typeface="Arial" pitchFamily="34" charset="0"/>
              <a:buChar char="•"/>
            </a:pPr>
            <a:endParaRPr lang="en-US" sz="2933" b="0">
              <a:solidFill>
                <a:srgbClr val="000000"/>
              </a:solidFill>
              <a:latin typeface="Calibri"/>
              <a:ea typeface="+mn-lt"/>
              <a:cs typeface="+mn-lt"/>
            </a:endParaRPr>
          </a:p>
          <a:p>
            <a:pPr marL="1199697" lvl="1" indent="-457189">
              <a:buFont typeface="Courier New" pitchFamily="34" charset="0"/>
              <a:buChar char="o"/>
            </a:pPr>
            <a:endParaRPr lang="en-US" sz="2933" b="0">
              <a:solidFill>
                <a:srgbClr val="000000"/>
              </a:solidFill>
              <a:latin typeface="Calibri"/>
              <a:ea typeface="+mn-lt"/>
              <a:cs typeface="+mn-lt"/>
            </a:endParaRPr>
          </a:p>
          <a:p>
            <a:pPr marL="457189" indent="-457189">
              <a:buFont typeface="Arial" pitchFamily="34" charset="0"/>
              <a:buChar char="•"/>
            </a:pPr>
            <a:endParaRPr lang="en-US" sz="2667" b="0">
              <a:solidFill>
                <a:srgbClr val="000000"/>
              </a:solidFill>
              <a:latin typeface="Calibri"/>
              <a:ea typeface="+mn-lt"/>
              <a:cs typeface="+mn-lt"/>
            </a:endParaRPr>
          </a:p>
          <a:p>
            <a:pPr marL="1199697" lvl="1" indent="-457189">
              <a:buFont typeface="Courier New" pitchFamily="34" charset="0"/>
              <a:buChar char="o"/>
            </a:pPr>
            <a:endParaRPr lang="en-US" sz="2667">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828800" y="381000"/>
            <a:ext cx="9243645" cy="1231107"/>
          </a:xfrm>
          <a:prstGeom prst="rect">
            <a:avLst/>
          </a:prstGeom>
          <a:noFill/>
        </p:spPr>
        <p:txBody>
          <a:bodyPr wrap="square" lIns="121920" tIns="60960" rIns="121920" bIns="6096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r>
              <a:rPr lang="en-US" sz="3600" b="1">
                <a:latin typeface="Arial"/>
                <a:cs typeface="Arial"/>
              </a:rPr>
              <a:t>Continuing Path to Financial </a:t>
            </a:r>
            <a:br>
              <a:rPr lang="en-US" sz="3600" b="1">
                <a:latin typeface="Arial"/>
                <a:cs typeface="Arial"/>
              </a:rPr>
            </a:br>
            <a:r>
              <a:rPr lang="en-US" sz="3600" b="1">
                <a:latin typeface="Arial"/>
                <a:cs typeface="Arial"/>
              </a:rPr>
              <a:t>Stability &amp; Sustainability</a:t>
            </a:r>
            <a:endParaRPr lang="en-US"/>
          </a:p>
        </p:txBody>
      </p:sp>
    </p:spTree>
    <p:extLst>
      <p:ext uri="{BB962C8B-B14F-4D97-AF65-F5344CB8AC3E}">
        <p14:creationId xmlns:p14="http://schemas.microsoft.com/office/powerpoint/2010/main" val="36938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1EAF-5DB9-7714-2C57-3AA6F7B66DD1}"/>
              </a:ext>
            </a:extLst>
          </p:cNvPr>
          <p:cNvSpPr txBox="1"/>
          <p:nvPr/>
        </p:nvSpPr>
        <p:spPr>
          <a:xfrm>
            <a:off x="1828800" y="381001"/>
            <a:ext cx="9243645" cy="677108"/>
          </a:xfrm>
          <a:prstGeom prst="rect">
            <a:avLst/>
          </a:prstGeom>
          <a:noFill/>
        </p:spPr>
        <p:txBody>
          <a:bodyPr wrap="square" lIns="121920" tIns="60960" rIns="121920" bIns="6096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r>
              <a:rPr lang="en-US" sz="3600" b="1">
                <a:latin typeface="Arial"/>
                <a:cs typeface="Arial"/>
              </a:rPr>
              <a:t>Board Directives</a:t>
            </a:r>
            <a:endParaRPr lang="en-US" sz="3600" b="1">
              <a:cs typeface="Arial"/>
            </a:endParaRPr>
          </a:p>
        </p:txBody>
      </p:sp>
      <p:graphicFrame>
        <p:nvGraphicFramePr>
          <p:cNvPr id="6" name="Content Placeholder 5">
            <a:extLst>
              <a:ext uri="{FF2B5EF4-FFF2-40B4-BE49-F238E27FC236}">
                <a16:creationId xmlns:a16="http://schemas.microsoft.com/office/drawing/2014/main" id="{16385EA6-8CF2-9B9B-C562-C19F2C200F80}"/>
              </a:ext>
            </a:extLst>
          </p:cNvPr>
          <p:cNvGraphicFramePr>
            <a:graphicFrameLocks noGrp="1"/>
          </p:cNvGraphicFramePr>
          <p:nvPr>
            <p:ph idx="1"/>
          </p:nvPr>
        </p:nvGraphicFramePr>
        <p:xfrm>
          <a:off x="1219200" y="1178984"/>
          <a:ext cx="9753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27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1118937" y="1376897"/>
            <a:ext cx="10414000" cy="4105475"/>
          </a:xfrm>
        </p:spPr>
        <p:txBody>
          <a:bodyPr vert="horz" lIns="0" tIns="0" rIns="0" bIns="0" rtlCol="0" anchor="t">
            <a:norm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l"/>
            <a:r>
              <a:rPr lang="en-US" sz="2667">
                <a:ea typeface="+mn-lt"/>
                <a:cs typeface="+mn-lt"/>
              </a:rPr>
              <a:t>Factors to consider</a:t>
            </a:r>
            <a:endParaRPr lang="en-US" sz="2667" b="0">
              <a:ea typeface="+mn-lt"/>
              <a:cs typeface="+mn-lt"/>
            </a:endParaRPr>
          </a:p>
          <a:p>
            <a:pPr marL="742508" lvl="1" indent="-285320" algn="l">
              <a:buFont typeface="Courier New,monospace" pitchFamily="34" charset="0"/>
              <a:buChar char="o"/>
            </a:pPr>
            <a:r>
              <a:rPr lang="en-US" sz="1867">
                <a:ea typeface="+mn-lt"/>
                <a:cs typeface="+mn-lt"/>
              </a:rPr>
              <a:t>FY 24 Deficit means </a:t>
            </a:r>
            <a:r>
              <a:rPr lang="en-US" sz="1867" b="0">
                <a:ea typeface="+mn-lt"/>
                <a:cs typeface="+mn-lt"/>
              </a:rPr>
              <a:t>FY 25 </a:t>
            </a:r>
            <a:r>
              <a:rPr lang="en-US" sz="1867">
                <a:ea typeface="+mn-lt"/>
                <a:cs typeface="+mn-lt"/>
              </a:rPr>
              <a:t>Modifications (reductions)</a:t>
            </a:r>
          </a:p>
          <a:p>
            <a:pPr marL="742508" lvl="1" indent="-285320" algn="l">
              <a:buFont typeface="Courier New,monospace" pitchFamily="34" charset="0"/>
              <a:buChar char="o"/>
            </a:pPr>
            <a:r>
              <a:rPr lang="en-US" sz="1867">
                <a:ea typeface="+mn-lt"/>
                <a:cs typeface="+mn-lt"/>
              </a:rPr>
              <a:t>State OFM error impact </a:t>
            </a:r>
            <a:r>
              <a:rPr lang="en-US" sz="1867" b="0">
                <a:ea typeface="+mn-lt"/>
                <a:cs typeface="+mn-lt"/>
              </a:rPr>
              <a:t>to </a:t>
            </a:r>
            <a:r>
              <a:rPr lang="en-US" sz="1867">
                <a:ea typeface="+mn-lt"/>
                <a:cs typeface="+mn-lt"/>
              </a:rPr>
              <a:t>FY 25 and FY 26</a:t>
            </a:r>
          </a:p>
          <a:p>
            <a:pPr marL="742508" lvl="1" indent="-285320" algn="l">
              <a:buFont typeface="Courier New,monospace" pitchFamily="34" charset="0"/>
              <a:buChar char="o"/>
            </a:pPr>
            <a:r>
              <a:rPr lang="en-US" sz="1867">
                <a:ea typeface="+mn-lt"/>
                <a:cs typeface="+mn-lt"/>
              </a:rPr>
              <a:t>State's looming deficit</a:t>
            </a:r>
          </a:p>
          <a:p>
            <a:pPr marL="742508" lvl="1" indent="-285320" algn="l">
              <a:buFont typeface="Courier New,monospace" pitchFamily="34" charset="0"/>
              <a:buChar char="o"/>
            </a:pPr>
            <a:r>
              <a:rPr lang="en-US" sz="1867">
                <a:ea typeface="+mn-lt"/>
                <a:cs typeface="+mn-lt"/>
              </a:rPr>
              <a:t>Fiscal impact of AFT Faculty and AFT Pro negotiations</a:t>
            </a:r>
          </a:p>
          <a:p>
            <a:pPr algn="l"/>
            <a:r>
              <a:rPr lang="en-US" sz="2667">
                <a:ea typeface="+mn-lt"/>
                <a:cs typeface="+mn-lt"/>
              </a:rPr>
              <a:t>Credibility of Data</a:t>
            </a:r>
            <a:endParaRPr lang="en-US" sz="2667" b="0">
              <a:ea typeface="Calibri"/>
              <a:cs typeface="Calibri"/>
            </a:endParaRPr>
          </a:p>
          <a:p>
            <a:pPr marL="742508" lvl="1" indent="-285320">
              <a:buFont typeface="Courier New,monospace" pitchFamily="34" charset="0"/>
              <a:buChar char="o"/>
            </a:pPr>
            <a:r>
              <a:rPr lang="en-US" sz="1867">
                <a:solidFill>
                  <a:srgbClr val="000000"/>
                </a:solidFill>
                <a:latin typeface="Calibri"/>
                <a:ea typeface="+mn-lt"/>
                <a:cs typeface="+mn-lt"/>
              </a:rPr>
              <a:t>Detailed analysis of State Allocation (with crosstab to dept expenditure budget)</a:t>
            </a:r>
          </a:p>
          <a:p>
            <a:pPr marL="742508" lvl="1" indent="-285320">
              <a:buFont typeface="Courier New,monospace" pitchFamily="34" charset="0"/>
              <a:buChar char="o"/>
            </a:pPr>
            <a:r>
              <a:rPr lang="en-US" sz="1867">
                <a:solidFill>
                  <a:srgbClr val="000000"/>
                </a:solidFill>
                <a:latin typeface="Calibri"/>
                <a:ea typeface="+mn-lt"/>
                <a:cs typeface="+mn-lt"/>
              </a:rPr>
              <a:t>Tuition Revenue modeling and projections (historical trend analysis and FTE projections)</a:t>
            </a:r>
          </a:p>
          <a:p>
            <a:pPr marL="742508" lvl="1" indent="-285320">
              <a:buFont typeface="Courier New,monospace" pitchFamily="34" charset="0"/>
              <a:buChar char="o"/>
            </a:pPr>
            <a:r>
              <a:rPr lang="en-US" sz="1867">
                <a:solidFill>
                  <a:srgbClr val="000000"/>
                </a:solidFill>
                <a:latin typeface="Calibri"/>
                <a:ea typeface="+mn-lt"/>
                <a:cs typeface="+mn-lt"/>
              </a:rPr>
              <a:t>Accounting for Interfund Transfers, including International Program overhead costs</a:t>
            </a:r>
          </a:p>
          <a:p>
            <a:pPr marL="742508" lvl="1" indent="-285320">
              <a:buFont typeface="Courier New,monospace" pitchFamily="34" charset="0"/>
              <a:buChar char="o"/>
            </a:pPr>
            <a:r>
              <a:rPr lang="en-US" sz="1867" b="0">
                <a:solidFill>
                  <a:srgbClr val="000000"/>
                </a:solidFill>
                <a:latin typeface="Calibri"/>
                <a:ea typeface="+mn-lt"/>
                <a:cs typeface="+mn-lt"/>
              </a:rPr>
              <a:t>Fund (</a:t>
            </a:r>
            <a:r>
              <a:rPr lang="en-US" sz="1867">
                <a:solidFill>
                  <a:srgbClr val="000000"/>
                </a:solidFill>
                <a:latin typeface="Calibri"/>
                <a:ea typeface="+mn-lt"/>
                <a:cs typeface="+mn-lt"/>
              </a:rPr>
              <a:t>cash</a:t>
            </a:r>
            <a:r>
              <a:rPr lang="en-US" sz="1867" b="0">
                <a:solidFill>
                  <a:srgbClr val="000000"/>
                </a:solidFill>
                <a:latin typeface="Calibri"/>
                <a:ea typeface="+mn-lt"/>
                <a:cs typeface="+mn-lt"/>
              </a:rPr>
              <a:t>) </a:t>
            </a:r>
            <a:r>
              <a:rPr lang="en-US" sz="1867">
                <a:solidFill>
                  <a:srgbClr val="000000"/>
                </a:solidFill>
                <a:latin typeface="Calibri"/>
                <a:ea typeface="+mn-lt"/>
                <a:cs typeface="+mn-lt"/>
              </a:rPr>
              <a:t>balance analysis by department</a:t>
            </a:r>
          </a:p>
          <a:p>
            <a:pPr marL="742508" lvl="1" indent="-285320">
              <a:buFont typeface="Courier New,monospace" pitchFamily="34" charset="0"/>
              <a:buChar char="o"/>
            </a:pPr>
            <a:r>
              <a:rPr lang="en-US" sz="1867">
                <a:solidFill>
                  <a:srgbClr val="000000"/>
                </a:solidFill>
                <a:latin typeface="Calibri"/>
                <a:ea typeface="+mn-lt"/>
                <a:cs typeface="+mn-lt"/>
              </a:rPr>
              <a:t>Position Control systems </a:t>
            </a:r>
            <a:endParaRPr lang="en-US" sz="1867" b="0">
              <a:solidFill>
                <a:srgbClr val="000000"/>
              </a:solidFill>
              <a:latin typeface="Calibri"/>
              <a:ea typeface="+mn-lt"/>
              <a:cs typeface="+mn-lt"/>
            </a:endParaRPr>
          </a:p>
          <a:p>
            <a:pPr marL="457189" indent="-457189">
              <a:buFont typeface="Arial" pitchFamily="34" charset="0"/>
              <a:buChar char="•"/>
            </a:pPr>
            <a:endParaRPr lang="en-US" sz="2933" b="0">
              <a:solidFill>
                <a:srgbClr val="000000"/>
              </a:solidFill>
              <a:latin typeface="Calibri"/>
              <a:ea typeface="+mn-lt"/>
              <a:cs typeface="+mn-lt"/>
            </a:endParaRPr>
          </a:p>
          <a:p>
            <a:pPr marL="457189" indent="-457189" algn="l">
              <a:buFont typeface="Arial" pitchFamily="34" charset="0"/>
              <a:buChar char="•"/>
            </a:pPr>
            <a:endParaRPr lang="en-US" sz="2933" b="0">
              <a:solidFill>
                <a:srgbClr val="000000"/>
              </a:solidFill>
              <a:latin typeface="Calibri"/>
              <a:ea typeface="+mn-lt"/>
              <a:cs typeface="+mn-lt"/>
            </a:endParaRPr>
          </a:p>
          <a:p>
            <a:pPr marL="1199697" lvl="1" indent="-457189">
              <a:buFont typeface="Courier New" pitchFamily="34" charset="0"/>
              <a:buChar char="o"/>
            </a:pPr>
            <a:endParaRPr lang="en-US" sz="2933" b="0">
              <a:solidFill>
                <a:srgbClr val="000000"/>
              </a:solidFill>
              <a:latin typeface="Calibri"/>
              <a:ea typeface="+mn-lt"/>
              <a:cs typeface="+mn-lt"/>
            </a:endParaRPr>
          </a:p>
          <a:p>
            <a:pPr marL="457189" indent="-457189">
              <a:buFont typeface="Arial" pitchFamily="34" charset="0"/>
              <a:buChar char="•"/>
            </a:pPr>
            <a:endParaRPr lang="en-US" sz="4333" b="0">
              <a:solidFill>
                <a:srgbClr val="000000"/>
              </a:solidFill>
              <a:latin typeface="Calibri"/>
              <a:ea typeface="+mn-lt"/>
              <a:cs typeface="+mn-lt"/>
            </a:endParaRPr>
          </a:p>
          <a:p>
            <a:pPr marL="1199697" lvl="1" indent="-457189">
              <a:buFont typeface="Courier New" pitchFamily="34" charset="0"/>
              <a:buChar char="o"/>
            </a:pPr>
            <a:endParaRPr lang="en-US" sz="2933">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828800" y="381001"/>
            <a:ext cx="9243645" cy="677108"/>
          </a:xfrm>
          <a:prstGeom prst="rect">
            <a:avLst/>
          </a:prstGeom>
          <a:noFill/>
        </p:spPr>
        <p:txBody>
          <a:bodyPr wrap="square" lIns="121920" tIns="60960" rIns="121920" bIns="6096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r>
              <a:rPr lang="en-US" sz="3600" b="1">
                <a:latin typeface="Arial"/>
                <a:cs typeface="Arial"/>
              </a:rPr>
              <a:t>Budget Developments Since Nov 2024</a:t>
            </a:r>
            <a:endParaRPr lang="en-US"/>
          </a:p>
        </p:txBody>
      </p:sp>
    </p:spTree>
    <p:extLst>
      <p:ext uri="{BB962C8B-B14F-4D97-AF65-F5344CB8AC3E}">
        <p14:creationId xmlns:p14="http://schemas.microsoft.com/office/powerpoint/2010/main" val="292360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884238" y="2230215"/>
            <a:ext cx="4576095" cy="4073131"/>
          </a:xfrm>
        </p:spPr>
        <p:txBody>
          <a:bodyPr vert="horz" lIns="0" tIns="0" rIns="0" bIns="0" rtlCol="0" anchor="t">
            <a:norm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l"/>
            <a:r>
              <a:rPr lang="en-US" sz="2933">
                <a:ea typeface="+mn-lt"/>
                <a:cs typeface="+mn-lt"/>
              </a:rPr>
              <a:t>The deficit resulted from:</a:t>
            </a:r>
          </a:p>
          <a:p>
            <a:pPr marL="457189" indent="-457189" algn="l">
              <a:buChar char="•"/>
            </a:pPr>
            <a:r>
              <a:rPr lang="en-US" sz="2933" b="0">
                <a:ea typeface="+mn-lt"/>
                <a:cs typeface="+mn-lt"/>
              </a:rPr>
              <a:t>Overestimated tuition revenues</a:t>
            </a:r>
          </a:p>
          <a:p>
            <a:pPr marL="457189" indent="-457189" algn="l">
              <a:buChar char="•"/>
            </a:pPr>
            <a:r>
              <a:rPr lang="en-US" sz="2933" b="0">
                <a:ea typeface="+mn-lt"/>
                <a:cs typeface="+mn-lt"/>
              </a:rPr>
              <a:t>Implementation of post pandemic staffing plans</a:t>
            </a:r>
          </a:p>
          <a:p>
            <a:pPr marL="457189" indent="-457189" algn="l">
              <a:buChar char="•"/>
            </a:pPr>
            <a:r>
              <a:rPr lang="en-US" sz="2933" b="0">
                <a:ea typeface="+mn-lt"/>
                <a:cs typeface="+mn-lt"/>
              </a:rPr>
              <a:t>Increased expenditures in personnel (salary increases), utilities, etc.</a:t>
            </a:r>
          </a:p>
        </p:txBody>
      </p:sp>
      <p:sp>
        <p:nvSpPr>
          <p:cNvPr id="2" name="TextBox 1">
            <a:extLst>
              <a:ext uri="{FF2B5EF4-FFF2-40B4-BE49-F238E27FC236}">
                <a16:creationId xmlns:a16="http://schemas.microsoft.com/office/drawing/2014/main" id="{3FF61EAF-5DB9-7714-2C57-3AA6F7B66DD1}"/>
              </a:ext>
            </a:extLst>
          </p:cNvPr>
          <p:cNvSpPr txBox="1"/>
          <p:nvPr/>
        </p:nvSpPr>
        <p:spPr>
          <a:xfrm>
            <a:off x="371172" y="381000"/>
            <a:ext cx="11421157" cy="1333699"/>
          </a:xfrm>
          <a:prstGeom prst="rect">
            <a:avLst/>
          </a:prstGeom>
          <a:noFill/>
        </p:spPr>
        <p:txBody>
          <a:bodyPr wrap="square" lIns="121920" tIns="60960" rIns="121920" bIns="6096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r>
              <a:rPr lang="en-US" sz="3600" b="1">
                <a:latin typeface="Arial"/>
                <a:cs typeface="Arial"/>
              </a:rPr>
              <a:t>FY 24 Recap</a:t>
            </a:r>
            <a:endParaRPr lang="en-US" sz="3600" b="1">
              <a:cs typeface="Arial" charset="0"/>
            </a:endParaRPr>
          </a:p>
          <a:p>
            <a:pPr algn="ctr"/>
            <a:endParaRPr lang="en-US" sz="2133">
              <a:latin typeface="Calibri"/>
              <a:ea typeface="Calibri"/>
              <a:cs typeface="Calibri"/>
            </a:endParaRPr>
          </a:p>
          <a:p>
            <a:pPr algn="ctr"/>
            <a:r>
              <a:rPr lang="en-US" sz="2133">
                <a:latin typeface="Calibri"/>
                <a:ea typeface="Calibri"/>
                <a:cs typeface="Calibri"/>
              </a:rPr>
              <a:t>Seattle Colleges District closed the FY 24 with a net deficit of</a:t>
            </a:r>
            <a:r>
              <a:rPr lang="en-US" sz="2133" b="1">
                <a:latin typeface="Calibri"/>
                <a:ea typeface="Calibri"/>
                <a:cs typeface="Calibri"/>
              </a:rPr>
              <a:t> $</a:t>
            </a:r>
            <a:r>
              <a:rPr lang="en-US" sz="2133" b="1" strike="sngStrike">
                <a:latin typeface="Calibri"/>
                <a:ea typeface="Calibri"/>
                <a:cs typeface="Calibri"/>
              </a:rPr>
              <a:t>12.5 </a:t>
            </a:r>
            <a:r>
              <a:rPr lang="en-US" sz="2133" b="1">
                <a:latin typeface="Calibri"/>
                <a:ea typeface="Calibri"/>
                <a:cs typeface="Calibri"/>
              </a:rPr>
              <a:t>16M </a:t>
            </a:r>
            <a:r>
              <a:rPr lang="en-US" sz="2133">
                <a:latin typeface="Calibri"/>
                <a:ea typeface="Calibri"/>
                <a:cs typeface="Calibri"/>
              </a:rPr>
              <a:t>or 8% of total expenditures.</a:t>
            </a:r>
            <a:endParaRPr lang="en-US" sz="2133">
              <a:cs typeface="Arial"/>
            </a:endParaRPr>
          </a:p>
        </p:txBody>
      </p:sp>
      <p:sp>
        <p:nvSpPr>
          <p:cNvPr id="5" name="Content Placeholder 2">
            <a:extLst>
              <a:ext uri="{FF2B5EF4-FFF2-40B4-BE49-F238E27FC236}">
                <a16:creationId xmlns:a16="http://schemas.microsoft.com/office/drawing/2014/main" id="{E649805C-57A3-D7E7-0E2D-31450032BB6A}"/>
              </a:ext>
            </a:extLst>
          </p:cNvPr>
          <p:cNvSpPr txBox="1">
            <a:spLocks/>
          </p:cNvSpPr>
          <p:nvPr/>
        </p:nvSpPr>
        <p:spPr>
          <a:xfrm>
            <a:off x="6096001" y="2230215"/>
            <a:ext cx="5210175" cy="3937431"/>
          </a:xfrm>
          <a:prstGeom prst="rect">
            <a:avLst/>
          </a:prstGeom>
        </p:spPr>
        <p:txBody>
          <a:bodyPr vert="horz" lIns="0" tIns="0" rIns="0" bIns="0" rtlCol="0" anchor="t">
            <a:normAutofit fontScale="92500" lnSpcReduction="10000"/>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l" fontAlgn="auto">
              <a:spcAft>
                <a:spcPts val="0"/>
              </a:spcAft>
            </a:pPr>
            <a:r>
              <a:rPr lang="en-US" sz="2933">
                <a:ea typeface="+mn-lt"/>
                <a:cs typeface="+mn-lt"/>
              </a:rPr>
              <a:t>Remedies:</a:t>
            </a:r>
          </a:p>
          <a:p>
            <a:pPr marL="457189" indent="-457189" algn="l">
              <a:spcAft>
                <a:spcPts val="0"/>
              </a:spcAft>
              <a:buFont typeface="Arial,Sans-Serif" pitchFamily="34" charset="0"/>
              <a:buChar char="•"/>
            </a:pPr>
            <a:r>
              <a:rPr lang="en-US" sz="2667" b="0">
                <a:highlight>
                  <a:srgbClr val="FFFF00"/>
                </a:highlight>
                <a:ea typeface="+mn-lt"/>
                <a:cs typeface="+mn-lt"/>
              </a:rPr>
              <a:t>Update FY25 budget assumptions</a:t>
            </a:r>
          </a:p>
          <a:p>
            <a:pPr marL="457189" indent="-457189" algn="l">
              <a:spcAft>
                <a:spcPts val="0"/>
              </a:spcAft>
              <a:buFont typeface="Arial" pitchFamily="34" charset="0"/>
              <a:buChar char="•"/>
            </a:pPr>
            <a:r>
              <a:rPr lang="en-US" sz="2933" b="0">
                <a:ea typeface="+mn-lt"/>
                <a:cs typeface="+mn-lt"/>
              </a:rPr>
              <a:t>Strengthen budgetary controls and reporting</a:t>
            </a:r>
            <a:endParaRPr lang="en-US" sz="2667">
              <a:cs typeface="Calibri"/>
            </a:endParaRPr>
          </a:p>
          <a:p>
            <a:pPr marL="457189" indent="-457189" algn="l">
              <a:spcAft>
                <a:spcPts val="0"/>
              </a:spcAft>
              <a:buChar char="•"/>
            </a:pPr>
            <a:r>
              <a:rPr lang="en-US" sz="2933" b="0">
                <a:ea typeface="+mn-lt"/>
                <a:cs typeface="+mn-lt"/>
              </a:rPr>
              <a:t>Strengthen tuition revenue projections based on SEM approaches</a:t>
            </a:r>
          </a:p>
          <a:p>
            <a:pPr marL="457189" indent="-457189" algn="l">
              <a:spcAft>
                <a:spcPts val="0"/>
              </a:spcAft>
              <a:buChar char="•"/>
            </a:pPr>
            <a:r>
              <a:rPr lang="en-US" sz="2933" b="0">
                <a:highlight>
                  <a:srgbClr val="FFFF00"/>
                </a:highlight>
                <a:ea typeface="+mn-lt"/>
                <a:cs typeface="+mn-lt"/>
              </a:rPr>
              <a:t>Use cash reserves to cover deficit</a:t>
            </a:r>
          </a:p>
        </p:txBody>
      </p:sp>
    </p:spTree>
    <p:extLst>
      <p:ext uri="{BB962C8B-B14F-4D97-AF65-F5344CB8AC3E}">
        <p14:creationId xmlns:p14="http://schemas.microsoft.com/office/powerpoint/2010/main" val="339104676"/>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33424B9-7775-6CD7-37AA-AAC5F3C024C0}"/>
              </a:ext>
            </a:extLst>
          </p:cNvPr>
          <p:cNvGraphicFramePr>
            <a:graphicFrameLocks noGrp="1"/>
          </p:cNvGraphicFramePr>
          <p:nvPr>
            <p:ph idx="1"/>
          </p:nvPr>
        </p:nvGraphicFramePr>
        <p:xfrm>
          <a:off x="285750" y="304799"/>
          <a:ext cx="11640319" cy="3601066"/>
        </p:xfrm>
        <a:graphic>
          <a:graphicData uri="http://schemas.openxmlformats.org/drawingml/2006/table">
            <a:tbl>
              <a:tblPr bandRow="1">
                <a:tableStyleId>{5C22544A-7EE6-4342-B048-85BDC9FD1C3A}</a:tableStyleId>
              </a:tblPr>
              <a:tblGrid>
                <a:gridCol w="3300411">
                  <a:extLst>
                    <a:ext uri="{9D8B030D-6E8A-4147-A177-3AD203B41FA5}">
                      <a16:colId xmlns:a16="http://schemas.microsoft.com/office/drawing/2014/main" val="3140491896"/>
                    </a:ext>
                  </a:extLst>
                </a:gridCol>
                <a:gridCol w="2028823">
                  <a:extLst>
                    <a:ext uri="{9D8B030D-6E8A-4147-A177-3AD203B41FA5}">
                      <a16:colId xmlns:a16="http://schemas.microsoft.com/office/drawing/2014/main" val="1748850433"/>
                    </a:ext>
                  </a:extLst>
                </a:gridCol>
                <a:gridCol w="2171700">
                  <a:extLst>
                    <a:ext uri="{9D8B030D-6E8A-4147-A177-3AD203B41FA5}">
                      <a16:colId xmlns:a16="http://schemas.microsoft.com/office/drawing/2014/main" val="3262906405"/>
                    </a:ext>
                  </a:extLst>
                </a:gridCol>
                <a:gridCol w="2114549">
                  <a:extLst>
                    <a:ext uri="{9D8B030D-6E8A-4147-A177-3AD203B41FA5}">
                      <a16:colId xmlns:a16="http://schemas.microsoft.com/office/drawing/2014/main" val="684389865"/>
                    </a:ext>
                  </a:extLst>
                </a:gridCol>
                <a:gridCol w="2024836">
                  <a:extLst>
                    <a:ext uri="{9D8B030D-6E8A-4147-A177-3AD203B41FA5}">
                      <a16:colId xmlns:a16="http://schemas.microsoft.com/office/drawing/2014/main" val="2983575049"/>
                    </a:ext>
                  </a:extLst>
                </a:gridCol>
              </a:tblGrid>
              <a:tr h="982109">
                <a:tc>
                  <a:txBody>
                    <a:bodyPr/>
                    <a:lstStyle/>
                    <a:p>
                      <a:pPr algn="l" fontAlgn="base">
                        <a:lnSpc>
                          <a:spcPts val="2250"/>
                        </a:lnSpc>
                      </a:pPr>
                      <a:r>
                        <a:rPr lang="en-US" sz="2500" b="1" i="0">
                          <a:solidFill>
                            <a:srgbClr val="FFFFFF"/>
                          </a:solidFill>
                          <a:effectLst/>
                          <a:latin typeface="Aptos Narrow"/>
                        </a:rPr>
                        <a:t>Fund/Dept#/Dept Description</a:t>
                      </a:r>
                      <a:endParaRPr lang="en-US" sz="1800" b="1" i="0">
                        <a:solidFill>
                          <a:srgbClr val="FFFFFF"/>
                        </a:solidFill>
                        <a:effectLst/>
                        <a:latin typeface="Aptos Narrow"/>
                      </a:endParaRPr>
                    </a:p>
                  </a:txBody>
                  <a:tcPr marL="21603" marR="21603" marT="21603" marB="103733"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2500" b="1" i="0">
                          <a:solidFill>
                            <a:srgbClr val="000000"/>
                          </a:solidFill>
                          <a:effectLst/>
                          <a:latin typeface="Aptos Narrow"/>
                        </a:rPr>
                        <a:t>2022</a:t>
                      </a:r>
                      <a:endParaRPr lang="en-US" sz="1800" b="1" i="0">
                        <a:solidFill>
                          <a:srgbClr val="FFFFFF"/>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2500" b="1" i="0">
                          <a:solidFill>
                            <a:srgbClr val="000000"/>
                          </a:solidFill>
                          <a:effectLst/>
                          <a:latin typeface="Aptos Narrow"/>
                        </a:rPr>
                        <a:t>2023</a:t>
                      </a:r>
                      <a:endParaRPr lang="en-US" sz="1800" b="1" i="0">
                        <a:solidFill>
                          <a:srgbClr val="FFFFFF"/>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2500" b="1" i="0">
                          <a:solidFill>
                            <a:srgbClr val="000000"/>
                          </a:solidFill>
                          <a:effectLst/>
                          <a:latin typeface="Aptos Narrow"/>
                        </a:rPr>
                        <a:t>2024</a:t>
                      </a:r>
                      <a:endParaRPr lang="en-US" sz="1800" b="1" i="0">
                        <a:solidFill>
                          <a:srgbClr val="FFFFFF"/>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2250"/>
                        </a:lnSpc>
                      </a:pPr>
                      <a:r>
                        <a:rPr lang="en-US" sz="2500" b="1" i="0">
                          <a:solidFill>
                            <a:srgbClr val="000000"/>
                          </a:solidFill>
                          <a:effectLst/>
                          <a:latin typeface="Aptos Narrow"/>
                        </a:rPr>
                        <a:t>2025</a:t>
                      </a:r>
                      <a:endParaRPr lang="en-US" sz="1800" b="1" i="0">
                        <a:solidFill>
                          <a:srgbClr val="FFFFFF"/>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52811252"/>
                  </a:ext>
                </a:extLst>
              </a:tr>
              <a:tr h="982109">
                <a:tc>
                  <a:txBody>
                    <a:bodyPr/>
                    <a:lstStyle/>
                    <a:p>
                      <a:pPr algn="l" fontAlgn="base">
                        <a:lnSpc>
                          <a:spcPts val="2250"/>
                        </a:lnSpc>
                      </a:pPr>
                      <a:r>
                        <a:rPr lang="en-US" sz="2500" b="1" i="0">
                          <a:solidFill>
                            <a:srgbClr val="000000"/>
                          </a:solidFill>
                          <a:effectLst/>
                          <a:latin typeface="Aptos Narrow"/>
                        </a:rPr>
                        <a:t>CASH RESERVE </a:t>
                      </a:r>
                      <a:endParaRPr lang="en-US" sz="1800" b="0" i="0">
                        <a:solidFill>
                          <a:srgbClr val="000000"/>
                        </a:solidFill>
                        <a:effectLst/>
                        <a:latin typeface="Aptos Narrow"/>
                      </a:endParaRPr>
                    </a:p>
                    <a:p>
                      <a:pPr lvl="0" algn="l">
                        <a:lnSpc>
                          <a:spcPts val="2250"/>
                        </a:lnSpc>
                        <a:buNone/>
                      </a:pPr>
                      <a:r>
                        <a:rPr lang="en-US" sz="2500" b="1" i="0">
                          <a:solidFill>
                            <a:srgbClr val="000000"/>
                          </a:solidFill>
                          <a:effectLst/>
                          <a:latin typeface="Aptos Narrow"/>
                        </a:rPr>
                        <a:t>Beginning Balances</a:t>
                      </a:r>
                      <a:endParaRPr lang="en-US" sz="1800" b="0" i="0">
                        <a:solidFill>
                          <a:srgbClr val="000000"/>
                        </a:solidFill>
                        <a:effectLst/>
                        <a:latin typeface="Aptos Narrow"/>
                      </a:endParaRPr>
                    </a:p>
                  </a:txBody>
                  <a:tcPr marL="21603" marR="21603" marT="21603" marB="103733"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2400" b="1" i="0">
                          <a:solidFill>
                            <a:srgbClr val="000000"/>
                          </a:solidFill>
                          <a:effectLst/>
                          <a:latin typeface="Aptos Narrow"/>
                        </a:rPr>
                        <a:t>97,570,190.96 </a:t>
                      </a:r>
                      <a:endParaRPr lang="en-US" sz="24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2400" b="1" i="0">
                          <a:solidFill>
                            <a:srgbClr val="000000"/>
                          </a:solidFill>
                          <a:effectLst/>
                          <a:latin typeface="Aptos Narrow"/>
                        </a:rPr>
                        <a:t> 102,863,761.63 </a:t>
                      </a:r>
                      <a:endParaRPr lang="en-US" sz="24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2400" b="1" i="0">
                          <a:solidFill>
                            <a:srgbClr val="000000"/>
                          </a:solidFill>
                          <a:effectLst/>
                          <a:latin typeface="Aptos Narrow"/>
                        </a:rPr>
                        <a:t> 101,286,895.99 </a:t>
                      </a:r>
                      <a:endParaRPr lang="en-US" sz="24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tc>
                  <a:txBody>
                    <a:bodyPr/>
                    <a:lstStyle/>
                    <a:p>
                      <a:pPr algn="r" fontAlgn="base">
                        <a:lnSpc>
                          <a:spcPts val="2250"/>
                        </a:lnSpc>
                      </a:pPr>
                      <a:r>
                        <a:rPr lang="en-US" sz="2400" b="1" i="0">
                          <a:solidFill>
                            <a:srgbClr val="000000"/>
                          </a:solidFill>
                          <a:effectLst/>
                          <a:latin typeface="Aptos Narrow"/>
                        </a:rPr>
                        <a:t> 85,708,151.23 </a:t>
                      </a:r>
                      <a:endParaRPr lang="en-US" sz="24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EDFB"/>
                    </a:solidFill>
                  </a:tcPr>
                </a:tc>
                <a:extLst>
                  <a:ext uri="{0D108BD9-81ED-4DB2-BD59-A6C34878D82A}">
                    <a16:rowId xmlns:a16="http://schemas.microsoft.com/office/drawing/2014/main" val="3455471476"/>
                  </a:ext>
                </a:extLst>
              </a:tr>
              <a:tr h="982109">
                <a:tc>
                  <a:txBody>
                    <a:bodyPr/>
                    <a:lstStyle/>
                    <a:p>
                      <a:pPr algn="l" fontAlgn="base">
                        <a:lnSpc>
                          <a:spcPts val="2250"/>
                        </a:lnSpc>
                      </a:pPr>
                      <a:r>
                        <a:rPr lang="en-US" sz="2500" b="1" i="0">
                          <a:solidFill>
                            <a:srgbClr val="000000"/>
                          </a:solidFill>
                          <a:effectLst/>
                          <a:latin typeface="Aptos Narrow"/>
                        </a:rPr>
                        <a:t>Difference Increase</a:t>
                      </a:r>
                      <a:endParaRPr lang="en-US" sz="1800" b="0" i="0">
                        <a:solidFill>
                          <a:srgbClr val="000000"/>
                        </a:solidFill>
                        <a:effectLst/>
                        <a:latin typeface="Aptos Narrow"/>
                      </a:endParaRPr>
                    </a:p>
                    <a:p>
                      <a:pPr lvl="0" algn="l">
                        <a:lnSpc>
                          <a:spcPts val="2250"/>
                        </a:lnSpc>
                        <a:buNone/>
                      </a:pPr>
                      <a:r>
                        <a:rPr lang="en-US" sz="2500" b="1" i="0">
                          <a:solidFill>
                            <a:srgbClr val="000000"/>
                          </a:solidFill>
                          <a:effectLst/>
                          <a:latin typeface="Aptos Narrow"/>
                        </a:rPr>
                        <a:t>(Decrease)</a:t>
                      </a:r>
                      <a:endParaRPr lang="en-US" sz="1800" b="0" i="0">
                        <a:solidFill>
                          <a:srgbClr val="000000"/>
                        </a:solidFill>
                        <a:effectLst/>
                        <a:latin typeface="Aptos Narrow"/>
                      </a:endParaRPr>
                    </a:p>
                  </a:txBody>
                  <a:tcPr marL="21603" marR="21603" marT="21603" marB="103733"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2250"/>
                        </a:lnSpc>
                      </a:pPr>
                      <a:endParaRPr lang="en-US" sz="24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2250"/>
                        </a:lnSpc>
                      </a:pPr>
                      <a:r>
                        <a:rPr lang="en-US" sz="2400" b="0" i="0">
                          <a:solidFill>
                            <a:srgbClr val="000000"/>
                          </a:solidFill>
                          <a:effectLst/>
                          <a:latin typeface="Aptos Narrow"/>
                        </a:rPr>
                        <a:t>5,293,570.67 </a:t>
                      </a: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2250"/>
                        </a:lnSpc>
                      </a:pPr>
                      <a:r>
                        <a:rPr lang="en-US" sz="2400" b="0" i="0">
                          <a:solidFill>
                            <a:srgbClr val="000000"/>
                          </a:solidFill>
                          <a:effectLst/>
                          <a:latin typeface="Aptos Narrow"/>
                        </a:rPr>
                        <a:t> (1,576,865.64)</a:t>
                      </a: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2250"/>
                        </a:lnSpc>
                      </a:pPr>
                      <a:r>
                        <a:rPr lang="en-US" sz="2400" b="0" i="0">
                          <a:solidFill>
                            <a:srgbClr val="000000"/>
                          </a:solidFill>
                          <a:effectLst/>
                          <a:latin typeface="Aptos Narrow"/>
                        </a:rPr>
                        <a:t>(15,578,744.76)</a:t>
                      </a:r>
                    </a:p>
                  </a:txBody>
                  <a:tcPr marL="21603" marR="21603" marT="21603" marB="103733"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95023427"/>
                  </a:ext>
                </a:extLst>
              </a:tr>
              <a:tr h="654739">
                <a:tc>
                  <a:txBody>
                    <a:bodyPr/>
                    <a:lstStyle/>
                    <a:p>
                      <a:pPr algn="l" fontAlgn="auto">
                        <a:lnSpc>
                          <a:spcPts val="2250"/>
                        </a:lnSpc>
                      </a:pPr>
                      <a:endParaRPr lang="en-US" sz="2500" b="0" i="0">
                        <a:solidFill>
                          <a:srgbClr val="000000"/>
                        </a:solidFill>
                        <a:effectLst/>
                        <a:latin typeface="Aptos Narrow" panose="020B0004020202020204" pitchFamily="34" charset="0"/>
                      </a:endParaRPr>
                    </a:p>
                  </a:txBody>
                  <a:tcPr marL="21603" marR="21603" marT="21603" marB="103733"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auto">
                        <a:lnSpc>
                          <a:spcPts val="2250"/>
                        </a:lnSpc>
                      </a:pPr>
                      <a:endParaRPr lang="en-US" sz="2500" b="0" i="0">
                        <a:solidFill>
                          <a:srgbClr val="000000"/>
                        </a:solidFill>
                        <a:effectLst/>
                        <a:latin typeface="Aptos Narrow" panose="020B0004020202020204" pitchFamily="34" charset="0"/>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250"/>
                        </a:lnSpc>
                      </a:pPr>
                      <a:r>
                        <a:rPr lang="en-US" sz="2500" b="0" i="0">
                          <a:solidFill>
                            <a:srgbClr val="000000"/>
                          </a:solidFill>
                          <a:effectLst/>
                          <a:latin typeface="Aptos Narrow"/>
                        </a:rPr>
                        <a:t>5.43%</a:t>
                      </a:r>
                      <a:endParaRPr lang="en-US" sz="18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250"/>
                        </a:lnSpc>
                      </a:pPr>
                      <a:r>
                        <a:rPr lang="en-US" sz="2500" b="0" i="0">
                          <a:solidFill>
                            <a:srgbClr val="000000"/>
                          </a:solidFill>
                          <a:effectLst/>
                          <a:latin typeface="Aptos Narrow"/>
                        </a:rPr>
                        <a:t>-1.53%</a:t>
                      </a:r>
                      <a:endParaRPr lang="en-US" sz="18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r" fontAlgn="base">
                        <a:lnSpc>
                          <a:spcPts val="2250"/>
                        </a:lnSpc>
                      </a:pPr>
                      <a:r>
                        <a:rPr lang="en-US" sz="2500" b="0" i="0">
                          <a:solidFill>
                            <a:srgbClr val="000000"/>
                          </a:solidFill>
                          <a:effectLst/>
                          <a:latin typeface="Aptos Narrow"/>
                        </a:rPr>
                        <a:t>-15.38%</a:t>
                      </a:r>
                      <a:endParaRPr lang="en-US" sz="1800" b="0" i="0">
                        <a:solidFill>
                          <a:srgbClr val="000000"/>
                        </a:solidFill>
                        <a:effectLst/>
                        <a:latin typeface="Aptos Narrow"/>
                      </a:endParaRPr>
                    </a:p>
                  </a:txBody>
                  <a:tcPr marL="21603" marR="21603" marT="21603" marB="103733"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334270"/>
                  </a:ext>
                </a:extLst>
              </a:tr>
            </a:tbl>
          </a:graphicData>
        </a:graphic>
      </p:graphicFrame>
    </p:spTree>
    <p:extLst>
      <p:ext uri="{BB962C8B-B14F-4D97-AF65-F5344CB8AC3E}">
        <p14:creationId xmlns:p14="http://schemas.microsoft.com/office/powerpoint/2010/main" val="266355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DD2BBFA-9839-395E-C6F3-024BFF69838C}"/>
              </a:ext>
            </a:extLst>
          </p:cNvPr>
          <p:cNvGraphicFramePr>
            <a:graphicFrameLocks noGrp="1"/>
          </p:cNvGraphicFramePr>
          <p:nvPr/>
        </p:nvGraphicFramePr>
        <p:xfrm>
          <a:off x="558085" y="998112"/>
          <a:ext cx="10940851" cy="3787121"/>
        </p:xfrm>
        <a:graphic>
          <a:graphicData uri="http://schemas.openxmlformats.org/drawingml/2006/table">
            <a:tbl>
              <a:tblPr bandRow="1">
                <a:tableStyleId>{5C22544A-7EE6-4342-B048-85BDC9FD1C3A}</a:tableStyleId>
              </a:tblPr>
              <a:tblGrid>
                <a:gridCol w="2198181">
                  <a:extLst>
                    <a:ext uri="{9D8B030D-6E8A-4147-A177-3AD203B41FA5}">
                      <a16:colId xmlns:a16="http://schemas.microsoft.com/office/drawing/2014/main" val="3207722470"/>
                    </a:ext>
                  </a:extLst>
                </a:gridCol>
                <a:gridCol w="1349569">
                  <a:extLst>
                    <a:ext uri="{9D8B030D-6E8A-4147-A177-3AD203B41FA5}">
                      <a16:colId xmlns:a16="http://schemas.microsoft.com/office/drawing/2014/main" val="201517113"/>
                    </a:ext>
                  </a:extLst>
                </a:gridCol>
                <a:gridCol w="1459067">
                  <a:extLst>
                    <a:ext uri="{9D8B030D-6E8A-4147-A177-3AD203B41FA5}">
                      <a16:colId xmlns:a16="http://schemas.microsoft.com/office/drawing/2014/main" val="157193572"/>
                    </a:ext>
                  </a:extLst>
                </a:gridCol>
                <a:gridCol w="1521637">
                  <a:extLst>
                    <a:ext uri="{9D8B030D-6E8A-4147-A177-3AD203B41FA5}">
                      <a16:colId xmlns:a16="http://schemas.microsoft.com/office/drawing/2014/main" val="1530754989"/>
                    </a:ext>
                  </a:extLst>
                </a:gridCol>
                <a:gridCol w="1453201">
                  <a:extLst>
                    <a:ext uri="{9D8B030D-6E8A-4147-A177-3AD203B41FA5}">
                      <a16:colId xmlns:a16="http://schemas.microsoft.com/office/drawing/2014/main" val="3234117579"/>
                    </a:ext>
                  </a:extLst>
                </a:gridCol>
                <a:gridCol w="1459068">
                  <a:extLst>
                    <a:ext uri="{9D8B030D-6E8A-4147-A177-3AD203B41FA5}">
                      <a16:colId xmlns:a16="http://schemas.microsoft.com/office/drawing/2014/main" val="4238502213"/>
                    </a:ext>
                  </a:extLst>
                </a:gridCol>
                <a:gridCol w="1500128">
                  <a:extLst>
                    <a:ext uri="{9D8B030D-6E8A-4147-A177-3AD203B41FA5}">
                      <a16:colId xmlns:a16="http://schemas.microsoft.com/office/drawing/2014/main" val="837289702"/>
                    </a:ext>
                  </a:extLst>
                </a:gridCol>
              </a:tblGrid>
              <a:tr h="561859">
                <a:tc>
                  <a:txBody>
                    <a:bodyPr/>
                    <a:lstStyle/>
                    <a:p>
                      <a:pPr fontAlgn="auto">
                        <a:lnSpc>
                          <a:spcPts val="1950"/>
                        </a:lnSpc>
                      </a:pPr>
                      <a:endParaRPr lang="en-US" sz="2100">
                        <a:effectLst/>
                        <a:latin typeface="Aptos Narrow"/>
                      </a:endParaRPr>
                    </a:p>
                  </a:txBody>
                  <a:tcPr marL="10364" marR="10364" marT="10364" marB="49745"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gridSpan="3">
                  <a:txBody>
                    <a:bodyPr/>
                    <a:lstStyle/>
                    <a:p>
                      <a:pPr algn="ctr" fontAlgn="base">
                        <a:lnSpc>
                          <a:spcPts val="1950"/>
                        </a:lnSpc>
                      </a:pPr>
                      <a:r>
                        <a:rPr lang="en-US" sz="2100" b="1">
                          <a:effectLst/>
                          <a:latin typeface="Aptos Narrow"/>
                        </a:rPr>
                        <a:t>FY 24</a:t>
                      </a:r>
                      <a:endParaRPr lang="en-US" sz="2100">
                        <a:effectLst/>
                        <a:latin typeface="Aptos Narrow"/>
                      </a:endParaRPr>
                    </a:p>
                  </a:txBody>
                  <a:tcPr marL="121920" marR="121920" marT="60960" marB="6096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hMerge="1">
                  <a:txBody>
                    <a:bodyPr/>
                    <a:lstStyle/>
                    <a:p>
                      <a:endParaRPr lang="en-US"/>
                    </a:p>
                  </a:txBody>
                  <a:tcPr/>
                </a:tc>
                <a:tc hMerge="1">
                  <a:txBody>
                    <a:bodyPr/>
                    <a:lstStyle/>
                    <a:p>
                      <a:endParaRPr lang="en-US"/>
                    </a:p>
                  </a:txBody>
                  <a:tcPr/>
                </a:tc>
                <a:tc gridSpan="3">
                  <a:txBody>
                    <a:bodyPr/>
                    <a:lstStyle/>
                    <a:p>
                      <a:pPr algn="ctr" fontAlgn="base">
                        <a:lnSpc>
                          <a:spcPts val="1950"/>
                        </a:lnSpc>
                      </a:pPr>
                      <a:r>
                        <a:rPr lang="en-US" sz="2100" b="1">
                          <a:effectLst/>
                          <a:latin typeface="Aptos Narrow"/>
                        </a:rPr>
                        <a:t>FY 25</a:t>
                      </a:r>
                      <a:endParaRPr lang="en-US" sz="2100">
                        <a:effectLst/>
                        <a:latin typeface="Aptos Narrow"/>
                      </a:endParaRPr>
                    </a:p>
                  </a:txBody>
                  <a:tcPr marL="121920" marR="121920" marT="60960" marB="60960"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7871684"/>
                  </a:ext>
                </a:extLst>
              </a:tr>
              <a:tr h="561859">
                <a:tc>
                  <a:txBody>
                    <a:bodyPr/>
                    <a:lstStyle/>
                    <a:p>
                      <a:pPr fontAlgn="auto">
                        <a:lnSpc>
                          <a:spcPts val="1950"/>
                        </a:lnSpc>
                      </a:pPr>
                      <a:endParaRPr lang="en-US" sz="2100">
                        <a:effectLst/>
                        <a:latin typeface="Aptos Narrow"/>
                      </a:endParaRPr>
                    </a:p>
                  </a:txBody>
                  <a:tcPr marL="10364" marR="10364" marT="10364" marB="49745"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1950"/>
                        </a:lnSpc>
                      </a:pPr>
                      <a:r>
                        <a:rPr lang="en-US" sz="2100" b="1">
                          <a:effectLst/>
                          <a:latin typeface="Aptos Narrow"/>
                        </a:rPr>
                        <a:t>Dedicated</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algn="ctr" fontAlgn="base">
                        <a:lnSpc>
                          <a:spcPts val="1950"/>
                        </a:lnSpc>
                      </a:pPr>
                      <a:r>
                        <a:rPr lang="en-US" sz="2100" b="1">
                          <a:effectLst/>
                          <a:latin typeface="Aptos Narrow"/>
                        </a:rPr>
                        <a:t>Unrestricted</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algn="ctr" fontAlgn="base">
                        <a:lnSpc>
                          <a:spcPts val="1950"/>
                        </a:lnSpc>
                      </a:pPr>
                      <a:r>
                        <a:rPr lang="en-US" sz="2100" b="1">
                          <a:effectLst/>
                          <a:latin typeface="Aptos Narrow"/>
                        </a:rPr>
                        <a:t>Total</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algn="ctr" fontAlgn="base">
                        <a:lnSpc>
                          <a:spcPts val="1950"/>
                        </a:lnSpc>
                      </a:pPr>
                      <a:r>
                        <a:rPr lang="en-US" sz="2100" b="1">
                          <a:effectLst/>
                          <a:latin typeface="Aptos Narrow"/>
                        </a:rPr>
                        <a:t>Dedicated</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tc>
                  <a:txBody>
                    <a:bodyPr/>
                    <a:lstStyle/>
                    <a:p>
                      <a:pPr algn="ctr" fontAlgn="base">
                        <a:lnSpc>
                          <a:spcPts val="1950"/>
                        </a:lnSpc>
                      </a:pPr>
                      <a:r>
                        <a:rPr lang="en-US" sz="2100" b="1">
                          <a:effectLst/>
                          <a:latin typeface="Aptos Narrow"/>
                        </a:rPr>
                        <a:t>Unrestricted</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tc>
                  <a:txBody>
                    <a:bodyPr/>
                    <a:lstStyle/>
                    <a:p>
                      <a:pPr algn="ctr" fontAlgn="base">
                        <a:lnSpc>
                          <a:spcPts val="1950"/>
                        </a:lnSpc>
                      </a:pPr>
                      <a:r>
                        <a:rPr lang="en-US" sz="2100" b="1">
                          <a:effectLst/>
                          <a:latin typeface="Aptos Narrow"/>
                        </a:rPr>
                        <a:t>Total</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extLst>
                  <a:ext uri="{0D108BD9-81ED-4DB2-BD59-A6C34878D82A}">
                    <a16:rowId xmlns:a16="http://schemas.microsoft.com/office/drawing/2014/main" val="3691700900"/>
                  </a:ext>
                </a:extLst>
              </a:tr>
              <a:tr h="1035001">
                <a:tc>
                  <a:txBody>
                    <a:bodyPr/>
                    <a:lstStyle/>
                    <a:p>
                      <a:pPr fontAlgn="base">
                        <a:lnSpc>
                          <a:spcPts val="1950"/>
                        </a:lnSpc>
                      </a:pPr>
                      <a:r>
                        <a:rPr lang="en-US" sz="2100" b="1">
                          <a:effectLst/>
                          <a:latin typeface="Aptos Narrow"/>
                        </a:rPr>
                        <a:t>CASH RESERVE Balances</a:t>
                      </a:r>
                      <a:endParaRPr lang="en-US" sz="2100">
                        <a:effectLst/>
                        <a:latin typeface="Aptos Narrow"/>
                      </a:endParaRPr>
                    </a:p>
                  </a:txBody>
                  <a:tcPr marL="10364" marR="10364" marT="10364" marB="49745"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fontAlgn="base">
                        <a:lnSpc>
                          <a:spcPts val="1950"/>
                        </a:lnSpc>
                      </a:pPr>
                      <a:r>
                        <a:rPr lang="en-US" sz="2100" b="1">
                          <a:effectLst/>
                          <a:latin typeface="Aptos Narrow"/>
                        </a:rPr>
                        <a:t>69,336,806 </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algn="r" fontAlgn="base">
                        <a:lnSpc>
                          <a:spcPts val="1950"/>
                        </a:lnSpc>
                      </a:pPr>
                      <a:r>
                        <a:rPr lang="en-US" sz="2100" b="1">
                          <a:effectLst/>
                          <a:latin typeface="Aptos Narrow"/>
                        </a:rPr>
                        <a:t> 31,950,090 </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algn="r" fontAlgn="base">
                        <a:lnSpc>
                          <a:spcPts val="1950"/>
                        </a:lnSpc>
                      </a:pPr>
                      <a:r>
                        <a:rPr lang="en-US" sz="2100" b="1">
                          <a:effectLst/>
                          <a:latin typeface="Aptos Narrow"/>
                        </a:rPr>
                        <a:t> 101,286,896 </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algn="r" fontAlgn="base">
                        <a:lnSpc>
                          <a:spcPts val="1950"/>
                        </a:lnSpc>
                      </a:pPr>
                      <a:r>
                        <a:rPr lang="en-US" sz="2100" b="1">
                          <a:effectLst/>
                          <a:latin typeface="Aptos Narrow"/>
                        </a:rPr>
                        <a:t> 52,325,368 </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tc>
                  <a:txBody>
                    <a:bodyPr/>
                    <a:lstStyle/>
                    <a:p>
                      <a:pPr algn="r" fontAlgn="base">
                        <a:lnSpc>
                          <a:spcPts val="1950"/>
                        </a:lnSpc>
                      </a:pPr>
                      <a:r>
                        <a:rPr lang="en-US" sz="2100" b="1">
                          <a:effectLst/>
                          <a:latin typeface="Aptos Narrow"/>
                        </a:rPr>
                        <a:t> 33,382,783 </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tc>
                  <a:txBody>
                    <a:bodyPr/>
                    <a:lstStyle/>
                    <a:p>
                      <a:pPr algn="r" fontAlgn="base">
                        <a:lnSpc>
                          <a:spcPts val="1950"/>
                        </a:lnSpc>
                      </a:pPr>
                      <a:r>
                        <a:rPr lang="en-US" sz="2100" b="1">
                          <a:effectLst/>
                          <a:latin typeface="Aptos Narrow"/>
                        </a:rPr>
                        <a:t> 85,708,151 </a:t>
                      </a: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extLst>
                  <a:ext uri="{0D108BD9-81ED-4DB2-BD59-A6C34878D82A}">
                    <a16:rowId xmlns:a16="http://schemas.microsoft.com/office/drawing/2014/main" val="1495101229"/>
                  </a:ext>
                </a:extLst>
              </a:tr>
              <a:tr h="1066543">
                <a:tc>
                  <a:txBody>
                    <a:bodyPr/>
                    <a:lstStyle/>
                    <a:p>
                      <a:pPr fontAlgn="base">
                        <a:lnSpc>
                          <a:spcPts val="1950"/>
                        </a:lnSpc>
                      </a:pPr>
                      <a:r>
                        <a:rPr lang="en-US" sz="2100" b="1">
                          <a:effectLst/>
                          <a:latin typeface="Aptos Narrow"/>
                        </a:rPr>
                        <a:t>Difference Increase</a:t>
                      </a:r>
                      <a:endParaRPr lang="en-US" sz="2100">
                        <a:effectLst/>
                        <a:latin typeface="Aptos Narrow"/>
                      </a:endParaRPr>
                    </a:p>
                    <a:p>
                      <a:pPr fontAlgn="base">
                        <a:lnSpc>
                          <a:spcPts val="1950"/>
                        </a:lnSpc>
                      </a:pPr>
                      <a:r>
                        <a:rPr lang="en-US" sz="2100" b="1">
                          <a:effectLst/>
                          <a:latin typeface="Aptos Narrow"/>
                        </a:rPr>
                        <a:t>(Decrease)</a:t>
                      </a:r>
                      <a:endParaRPr lang="en-US" sz="2100">
                        <a:effectLst/>
                        <a:latin typeface="Aptos Narrow"/>
                      </a:endParaRPr>
                    </a:p>
                  </a:txBody>
                  <a:tcPr marL="10364" marR="10364" marT="10364" marB="49745"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fontAlgn="auto">
                        <a:lnSpc>
                          <a:spcPts val="1950"/>
                        </a:lnSpc>
                      </a:pP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fontAlgn="auto">
                        <a:lnSpc>
                          <a:spcPts val="1950"/>
                        </a:lnSpc>
                      </a:pP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fontAlgn="auto">
                        <a:lnSpc>
                          <a:spcPts val="1950"/>
                        </a:lnSpc>
                      </a:pP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F1D6"/>
                    </a:solidFill>
                  </a:tcPr>
                </a:tc>
                <a:tc>
                  <a:txBody>
                    <a:bodyPr/>
                    <a:lstStyle/>
                    <a:p>
                      <a:pPr algn="r" fontAlgn="base">
                        <a:lnSpc>
                          <a:spcPts val="1950"/>
                        </a:lnSpc>
                      </a:pPr>
                      <a:r>
                        <a:rPr lang="en-US" sz="2100">
                          <a:effectLst/>
                          <a:latin typeface="Aptos Narrow"/>
                        </a:rPr>
                        <a:t>(17,011,438)</a:t>
                      </a: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tc>
                  <a:txBody>
                    <a:bodyPr/>
                    <a:lstStyle/>
                    <a:p>
                      <a:pPr algn="r" fontAlgn="base">
                        <a:lnSpc>
                          <a:spcPts val="1950"/>
                        </a:lnSpc>
                      </a:pPr>
                      <a:r>
                        <a:rPr lang="en-US" sz="2100">
                          <a:effectLst/>
                          <a:latin typeface="Aptos Narrow"/>
                        </a:rPr>
                        <a:t>1,432,693 </a:t>
                      </a: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tc>
                  <a:txBody>
                    <a:bodyPr/>
                    <a:lstStyle/>
                    <a:p>
                      <a:pPr algn="r" fontAlgn="base">
                        <a:lnSpc>
                          <a:spcPts val="1950"/>
                        </a:lnSpc>
                      </a:pPr>
                      <a:r>
                        <a:rPr lang="en-US" sz="2100">
                          <a:effectLst/>
                          <a:latin typeface="Aptos Narrow"/>
                        </a:rPr>
                        <a:t> (15,578,745)</a:t>
                      </a:r>
                    </a:p>
                  </a:txBody>
                  <a:tcPr marL="10364" marR="10364" marT="10364" marB="49745"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DB"/>
                    </a:solidFill>
                  </a:tcPr>
                </a:tc>
                <a:extLst>
                  <a:ext uri="{0D108BD9-81ED-4DB2-BD59-A6C34878D82A}">
                    <a16:rowId xmlns:a16="http://schemas.microsoft.com/office/drawing/2014/main" val="3546927132"/>
                  </a:ext>
                </a:extLst>
              </a:tr>
              <a:tr h="561859">
                <a:tc>
                  <a:txBody>
                    <a:bodyPr/>
                    <a:lstStyle/>
                    <a:p>
                      <a:pPr fontAlgn="auto">
                        <a:lnSpc>
                          <a:spcPts val="1950"/>
                        </a:lnSpc>
                      </a:pPr>
                      <a:endParaRPr lang="en-US" sz="2100">
                        <a:effectLst/>
                        <a:latin typeface="Aptos Narrow"/>
                      </a:endParaRPr>
                    </a:p>
                  </a:txBody>
                  <a:tcPr marL="10364" marR="10364" marT="10364" marB="49745" anchor="b">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auto">
                        <a:lnSpc>
                          <a:spcPts val="1950"/>
                        </a:lnSpc>
                      </a:pP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BF1D6"/>
                    </a:solidFill>
                  </a:tcPr>
                </a:tc>
                <a:tc>
                  <a:txBody>
                    <a:bodyPr/>
                    <a:lstStyle/>
                    <a:p>
                      <a:pPr fontAlgn="auto">
                        <a:lnSpc>
                          <a:spcPts val="1950"/>
                        </a:lnSpc>
                      </a:pP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BF1D6"/>
                    </a:solidFill>
                  </a:tcPr>
                </a:tc>
                <a:tc>
                  <a:txBody>
                    <a:bodyPr/>
                    <a:lstStyle/>
                    <a:p>
                      <a:pPr fontAlgn="auto">
                        <a:lnSpc>
                          <a:spcPts val="1950"/>
                        </a:lnSpc>
                      </a:pPr>
                      <a:endParaRPr lang="en-US" sz="2100">
                        <a:effectLst/>
                        <a:latin typeface="Aptos Narrow"/>
                      </a:endParaRP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BF1D6"/>
                    </a:solidFill>
                  </a:tcPr>
                </a:tc>
                <a:tc>
                  <a:txBody>
                    <a:bodyPr/>
                    <a:lstStyle/>
                    <a:p>
                      <a:pPr algn="r" fontAlgn="base">
                        <a:lnSpc>
                          <a:spcPts val="1950"/>
                        </a:lnSpc>
                      </a:pPr>
                      <a:r>
                        <a:rPr lang="en-US" sz="2100">
                          <a:effectLst/>
                          <a:latin typeface="Aptos Narrow"/>
                        </a:rPr>
                        <a:t>-24.53%</a:t>
                      </a: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E9DB"/>
                    </a:solidFill>
                  </a:tcPr>
                </a:tc>
                <a:tc>
                  <a:txBody>
                    <a:bodyPr/>
                    <a:lstStyle/>
                    <a:p>
                      <a:pPr algn="r" fontAlgn="base">
                        <a:lnSpc>
                          <a:spcPts val="1950"/>
                        </a:lnSpc>
                      </a:pPr>
                      <a:r>
                        <a:rPr lang="en-US" sz="2100">
                          <a:effectLst/>
                          <a:latin typeface="Aptos Narrow"/>
                        </a:rPr>
                        <a:t>4.48%</a:t>
                      </a:r>
                    </a:p>
                  </a:txBody>
                  <a:tcPr marL="10364" marR="10364" marT="10364" marB="4974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E9DB"/>
                    </a:solidFill>
                  </a:tcPr>
                </a:tc>
                <a:tc>
                  <a:txBody>
                    <a:bodyPr/>
                    <a:lstStyle/>
                    <a:p>
                      <a:pPr algn="r" fontAlgn="base">
                        <a:lnSpc>
                          <a:spcPts val="1950"/>
                        </a:lnSpc>
                      </a:pPr>
                      <a:r>
                        <a:rPr lang="en-US" sz="2100">
                          <a:effectLst/>
                          <a:latin typeface="Aptos Narrow"/>
                        </a:rPr>
                        <a:t>-15.38%</a:t>
                      </a:r>
                    </a:p>
                  </a:txBody>
                  <a:tcPr marL="10364" marR="10364" marT="10364" marB="49745" anchor="b">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3E9DB"/>
                    </a:solidFill>
                  </a:tcPr>
                </a:tc>
                <a:extLst>
                  <a:ext uri="{0D108BD9-81ED-4DB2-BD59-A6C34878D82A}">
                    <a16:rowId xmlns:a16="http://schemas.microsoft.com/office/drawing/2014/main" val="3392459047"/>
                  </a:ext>
                </a:extLst>
              </a:tr>
            </a:tbl>
          </a:graphicData>
        </a:graphic>
      </p:graphicFrame>
    </p:spTree>
    <p:extLst>
      <p:ext uri="{BB962C8B-B14F-4D97-AF65-F5344CB8AC3E}">
        <p14:creationId xmlns:p14="http://schemas.microsoft.com/office/powerpoint/2010/main" val="1936529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2C420-DD14-495F-BE45-6A1E41FC0195}"/>
              </a:ext>
            </a:extLst>
          </p:cNvPr>
          <p:cNvSpPr>
            <a:spLocks noGrp="1"/>
          </p:cNvSpPr>
          <p:nvPr>
            <p:ph idx="1"/>
          </p:nvPr>
        </p:nvSpPr>
        <p:spPr>
          <a:xfrm>
            <a:off x="488867" y="1557871"/>
            <a:ext cx="11204432" cy="3743525"/>
          </a:xfrm>
        </p:spPr>
        <p:txBody>
          <a:bodyPr vert="horz" lIns="0" tIns="0" rIns="0" bIns="0" rtlCol="0" anchor="t">
            <a:norm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marL="457189" indent="-457189" algn="l">
              <a:buChar char="•"/>
            </a:pPr>
            <a:r>
              <a:rPr lang="en-US" sz="2933" b="0">
                <a:ea typeface="+mn-lt"/>
                <a:cs typeface="+mn-lt"/>
              </a:rPr>
              <a:t>FY 25 Projected Budget Deficit is projected at $30M.  This includes FY 24 deficits plus OFM error</a:t>
            </a:r>
          </a:p>
          <a:p>
            <a:pPr marL="457189" indent="-457189" algn="l">
              <a:buChar char="•"/>
            </a:pPr>
            <a:r>
              <a:rPr lang="en-US" sz="2933" b="0">
                <a:ea typeface="+mn-lt"/>
                <a:cs typeface="+mn-lt"/>
              </a:rPr>
              <a:t>Plans to mitigate this includes</a:t>
            </a:r>
            <a:endParaRPr lang="en-US" sz="2933" b="0">
              <a:ea typeface="Calibri"/>
              <a:cs typeface="Calibri"/>
            </a:endParaRPr>
          </a:p>
          <a:p>
            <a:pPr marL="1199697" lvl="1" indent="-457189">
              <a:buFont typeface="Courier New" pitchFamily="34" charset="0"/>
              <a:buChar char="o"/>
            </a:pPr>
            <a:r>
              <a:rPr lang="en-US" sz="2933">
                <a:solidFill>
                  <a:srgbClr val="000000"/>
                </a:solidFill>
                <a:latin typeface="Calibri"/>
                <a:ea typeface="+mn-lt"/>
                <a:cs typeface="+mn-lt"/>
              </a:rPr>
              <a:t>Freeze savings estimated at $9.1M</a:t>
            </a:r>
          </a:p>
          <a:p>
            <a:pPr marL="1199697" lvl="1" indent="-457189">
              <a:buFont typeface="Courier New" pitchFamily="34" charset="0"/>
              <a:buChar char="o"/>
            </a:pPr>
            <a:r>
              <a:rPr lang="en-US" sz="2933">
                <a:solidFill>
                  <a:srgbClr val="000000"/>
                </a:solidFill>
                <a:latin typeface="Calibri"/>
                <a:ea typeface="+mn-lt"/>
                <a:cs typeface="+mn-lt"/>
              </a:rPr>
              <a:t>Redirecting personnel costs to other funds</a:t>
            </a:r>
          </a:p>
          <a:p>
            <a:pPr marL="1199697" lvl="1" indent="-457189">
              <a:buFont typeface="Courier New" pitchFamily="34" charset="0"/>
              <a:buChar char="o"/>
            </a:pPr>
            <a:r>
              <a:rPr lang="en-US" sz="2933">
                <a:solidFill>
                  <a:srgbClr val="000000"/>
                </a:solidFill>
                <a:latin typeface="Calibri"/>
                <a:ea typeface="+mn-lt"/>
                <a:cs typeface="+mn-lt"/>
              </a:rPr>
              <a:t>Use of Fund (Cash) Balance $21M</a:t>
            </a:r>
            <a:endParaRPr lang="en-US" sz="2933" b="0">
              <a:solidFill>
                <a:srgbClr val="000000"/>
              </a:solidFill>
              <a:latin typeface="Calibri"/>
              <a:ea typeface="+mn-lt"/>
              <a:cs typeface="+mn-lt"/>
            </a:endParaRPr>
          </a:p>
          <a:p>
            <a:pPr marL="457189" indent="-457189" algn="l">
              <a:buFont typeface="Arial" pitchFamily="34" charset="0"/>
              <a:buChar char="•"/>
            </a:pPr>
            <a:endParaRPr lang="en-US" sz="2933" b="0">
              <a:solidFill>
                <a:srgbClr val="000000"/>
              </a:solidFill>
              <a:latin typeface="Calibri"/>
              <a:ea typeface="+mn-lt"/>
              <a:cs typeface="+mn-lt"/>
            </a:endParaRPr>
          </a:p>
          <a:p>
            <a:pPr marL="1199697" lvl="1" indent="-457189" algn="l">
              <a:buFont typeface="Courier New" pitchFamily="34" charset="0"/>
              <a:buChar char="o"/>
            </a:pPr>
            <a:endParaRPr lang="en-US" sz="2933" b="0">
              <a:solidFill>
                <a:srgbClr val="000000"/>
              </a:solidFill>
              <a:latin typeface="Calibri"/>
              <a:ea typeface="+mn-lt"/>
              <a:cs typeface="+mn-lt"/>
            </a:endParaRPr>
          </a:p>
          <a:p>
            <a:pPr marL="457189" indent="-457189">
              <a:buFont typeface="Arial" pitchFamily="34" charset="0"/>
              <a:buChar char="•"/>
            </a:pPr>
            <a:endParaRPr lang="en-US" sz="4333" b="0">
              <a:solidFill>
                <a:srgbClr val="000000"/>
              </a:solidFill>
              <a:latin typeface="Calibri"/>
              <a:ea typeface="+mn-lt"/>
              <a:cs typeface="+mn-lt"/>
            </a:endParaRPr>
          </a:p>
          <a:p>
            <a:pPr marL="1199697" lvl="1" indent="-457189">
              <a:buFont typeface="Courier New" pitchFamily="34" charset="0"/>
              <a:buChar char="o"/>
            </a:pPr>
            <a:endParaRPr lang="en-US" sz="2933" b="0">
              <a:solidFill>
                <a:srgbClr val="000000"/>
              </a:solidFill>
              <a:latin typeface="Calibri"/>
              <a:ea typeface="+mn-lt"/>
              <a:cs typeface="+mn-lt"/>
            </a:endParaRPr>
          </a:p>
        </p:txBody>
      </p:sp>
      <p:sp>
        <p:nvSpPr>
          <p:cNvPr id="2" name="TextBox 1">
            <a:extLst>
              <a:ext uri="{FF2B5EF4-FFF2-40B4-BE49-F238E27FC236}">
                <a16:creationId xmlns:a16="http://schemas.microsoft.com/office/drawing/2014/main" id="{3FF61EAF-5DB9-7714-2C57-3AA6F7B66DD1}"/>
              </a:ext>
            </a:extLst>
          </p:cNvPr>
          <p:cNvSpPr txBox="1"/>
          <p:nvPr/>
        </p:nvSpPr>
        <p:spPr>
          <a:xfrm>
            <a:off x="1476375" y="419102"/>
            <a:ext cx="9243645" cy="677108"/>
          </a:xfrm>
          <a:prstGeom prst="rect">
            <a:avLst/>
          </a:prstGeom>
          <a:noFill/>
        </p:spPr>
        <p:txBody>
          <a:bodyPr wrap="square" lIns="121920" tIns="60960" rIns="121920" bIns="6096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r>
              <a:rPr lang="en-US" sz="3600" b="1">
                <a:latin typeface="Arial"/>
                <a:cs typeface="Arial"/>
              </a:rPr>
              <a:t>FY 25 Modified Budget Status</a:t>
            </a:r>
            <a:endParaRPr lang="en-US"/>
          </a:p>
        </p:txBody>
      </p:sp>
    </p:spTree>
    <p:extLst>
      <p:ext uri="{BB962C8B-B14F-4D97-AF65-F5344CB8AC3E}">
        <p14:creationId xmlns:p14="http://schemas.microsoft.com/office/powerpoint/2010/main" val="300638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E81CE74-402F-5664-D6BF-2F6E3A55800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Today’s Town Hall Plan</a:t>
            </a:r>
          </a:p>
        </p:txBody>
      </p:sp>
      <p:graphicFrame>
        <p:nvGraphicFramePr>
          <p:cNvPr id="6" name="Content Placeholder 3">
            <a:extLst>
              <a:ext uri="{FF2B5EF4-FFF2-40B4-BE49-F238E27FC236}">
                <a16:creationId xmlns:a16="http://schemas.microsoft.com/office/drawing/2014/main" id="{14737CE5-F1A2-79BF-E6C2-EA788C67381C}"/>
              </a:ext>
            </a:extLst>
          </p:cNvPr>
          <p:cNvGraphicFramePr>
            <a:graphicFrameLocks noGrp="1"/>
          </p:cNvGraphicFramePr>
          <p:nvPr>
            <p:ph idx="1"/>
            <p:extLst>
              <p:ext uri="{D42A27DB-BD31-4B8C-83A1-F6EECF244321}">
                <p14:modId xmlns:p14="http://schemas.microsoft.com/office/powerpoint/2010/main" val="378783433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76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21C00539-4D79-33DC-2292-060C7C057BA1}"/>
              </a:ext>
            </a:extLst>
          </p:cNvPr>
          <p:cNvPicPr>
            <a:picLocks noGrp="1" noChangeAspect="1"/>
          </p:cNvPicPr>
          <p:nvPr>
            <p:ph idx="1"/>
          </p:nvPr>
        </p:nvPicPr>
        <p:blipFill>
          <a:blip r:embed="rId3"/>
          <a:stretch>
            <a:fillRect/>
          </a:stretch>
        </p:blipFill>
        <p:spPr>
          <a:xfrm>
            <a:off x="1803278" y="196569"/>
            <a:ext cx="9360359" cy="5625023"/>
          </a:xfrm>
        </p:spPr>
      </p:pic>
    </p:spTree>
    <p:extLst>
      <p:ext uri="{BB962C8B-B14F-4D97-AF65-F5344CB8AC3E}">
        <p14:creationId xmlns:p14="http://schemas.microsoft.com/office/powerpoint/2010/main" val="155709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6" y="1"/>
            <a:ext cx="4063144"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9"/>
            <a:ext cx="1576447" cy="12192003"/>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endParaRPr lang="en-US"/>
          </a:p>
        </p:txBody>
      </p:sp>
      <p:sp>
        <p:nvSpPr>
          <p:cNvPr id="2" name="Title 1">
            <a:extLst>
              <a:ext uri="{FF2B5EF4-FFF2-40B4-BE49-F238E27FC236}">
                <a16:creationId xmlns:a16="http://schemas.microsoft.com/office/drawing/2014/main" id="{41A57562-C717-7370-6122-C75959D6431B}"/>
              </a:ext>
            </a:extLst>
          </p:cNvPr>
          <p:cNvSpPr>
            <a:spLocks noGrp="1"/>
          </p:cNvSpPr>
          <p:nvPr>
            <p:ph type="title"/>
          </p:nvPr>
        </p:nvSpPr>
        <p:spPr>
          <a:xfrm>
            <a:off x="1371596" y="348865"/>
            <a:ext cx="10044024" cy="877729"/>
          </a:xfrm>
        </p:spPr>
        <p:txBody>
          <a:bodyPr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r>
              <a:rPr lang="en-US" sz="4000">
                <a:solidFill>
                  <a:srgbClr val="FFFFFF"/>
                </a:solidFill>
              </a:rPr>
              <a:t>Seattle Colleges Unrestricted Cash Reserve</a:t>
            </a:r>
          </a:p>
        </p:txBody>
      </p:sp>
      <p:graphicFrame>
        <p:nvGraphicFramePr>
          <p:cNvPr id="7" name="Content Placeholder 6">
            <a:extLst>
              <a:ext uri="{FF2B5EF4-FFF2-40B4-BE49-F238E27FC236}">
                <a16:creationId xmlns:a16="http://schemas.microsoft.com/office/drawing/2014/main" id="{8DDEE9AB-07AE-73B9-FEFF-243028876A51}"/>
              </a:ext>
            </a:extLst>
          </p:cNvPr>
          <p:cNvGraphicFramePr>
            <a:graphicFrameLocks noGrp="1"/>
          </p:cNvGraphicFramePr>
          <p:nvPr>
            <p:ph idx="1"/>
          </p:nvPr>
        </p:nvGraphicFramePr>
        <p:xfrm>
          <a:off x="644056" y="2388593"/>
          <a:ext cx="10927829" cy="3640788"/>
        </p:xfrm>
        <a:graphic>
          <a:graphicData uri="http://schemas.openxmlformats.org/drawingml/2006/table">
            <a:tbl>
              <a:tblPr firstRow="1" bandRow="1">
                <a:tableStyleId>{5C22544A-7EE6-4342-B048-85BDC9FD1C3A}</a:tableStyleId>
              </a:tblPr>
              <a:tblGrid>
                <a:gridCol w="8034401">
                  <a:extLst>
                    <a:ext uri="{9D8B030D-6E8A-4147-A177-3AD203B41FA5}">
                      <a16:colId xmlns:a16="http://schemas.microsoft.com/office/drawing/2014/main" val="4289426911"/>
                    </a:ext>
                  </a:extLst>
                </a:gridCol>
                <a:gridCol w="2893428">
                  <a:extLst>
                    <a:ext uri="{9D8B030D-6E8A-4147-A177-3AD203B41FA5}">
                      <a16:colId xmlns:a16="http://schemas.microsoft.com/office/drawing/2014/main" val="1847544841"/>
                    </a:ext>
                  </a:extLst>
                </a:gridCol>
              </a:tblGrid>
              <a:tr h="443091">
                <a:tc gridSpan="2">
                  <a:txBody>
                    <a:bodyPr/>
                    <a:lstStyle/>
                    <a:p>
                      <a:pPr algn="l" rtl="0" fontAlgn="base">
                        <a:lnSpc>
                          <a:spcPts val="1402"/>
                        </a:lnSpc>
                      </a:pPr>
                      <a:r>
                        <a:rPr lang="en-US" sz="1900" b="1" i="0" u="none" strike="noStrike">
                          <a:solidFill>
                            <a:srgbClr val="000000"/>
                          </a:solidFill>
                          <a:effectLst/>
                          <a:latin typeface="Cambria"/>
                        </a:rPr>
                        <a:t>Board of Trustee's Policy on Reserves:</a:t>
                      </a:r>
                      <a:r>
                        <a:rPr lang="en-US" sz="1900" b="0" i="0">
                          <a:solidFill>
                            <a:srgbClr val="000000"/>
                          </a:solidFill>
                          <a:effectLst/>
                          <a:latin typeface="Cambria"/>
                        </a:rPr>
                        <a:t> </a:t>
                      </a:r>
                      <a:endParaRPr lang="en-US" sz="1900" b="0" i="0">
                        <a:effectLst/>
                        <a:latin typeface="Cambria"/>
                      </a:endParaRPr>
                    </a:p>
                  </a:txBody>
                  <a:tcPr marL="121920" marR="121920" marT="60960" marB="6096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c hMerge="1">
                  <a:txBody>
                    <a:bodyPr/>
                    <a:lstStyle/>
                    <a:p>
                      <a:endParaRPr lang="en-US"/>
                    </a:p>
                  </a:txBody>
                  <a:tcPr/>
                </a:tc>
                <a:extLst>
                  <a:ext uri="{0D108BD9-81ED-4DB2-BD59-A6C34878D82A}">
                    <a16:rowId xmlns:a16="http://schemas.microsoft.com/office/drawing/2014/main" val="3181038229"/>
                  </a:ext>
                </a:extLst>
              </a:tr>
              <a:tr h="462496">
                <a:tc>
                  <a:txBody>
                    <a:bodyPr/>
                    <a:lstStyle/>
                    <a:p>
                      <a:pPr algn="l" rtl="0" fontAlgn="base">
                        <a:lnSpc>
                          <a:spcPts val="1402"/>
                        </a:lnSpc>
                      </a:pPr>
                      <a:r>
                        <a:rPr lang="en-US" sz="1900" b="0" i="0" u="sng" strike="noStrike">
                          <a:solidFill>
                            <a:srgbClr val="0563C1"/>
                          </a:solidFill>
                          <a:effectLst/>
                          <a:latin typeface="Cambria"/>
                          <a:hlinkClick r:id="rId3"/>
                        </a:rPr>
                        <a:t>Seattle College District Policy #608 - District Reserve</a:t>
                      </a:r>
                      <a:r>
                        <a:rPr lang="en-US" sz="1900" b="0" i="0">
                          <a:effectLst/>
                          <a:latin typeface="Cambria"/>
                        </a:rPr>
                        <a:t> </a:t>
                      </a:r>
                    </a:p>
                  </a:txBody>
                  <a:tcPr marL="126796" marR="126796" marT="63399" marB="63399"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900" b="0" i="0">
                        <a:effectLst/>
                        <a:latin typeface="Cambria"/>
                      </a:endParaRPr>
                    </a:p>
                  </a:txBody>
                  <a:tcPr marL="126796" marR="126796" marT="63399" marB="63399" anchor="b">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1374245"/>
                  </a:ext>
                </a:extLst>
              </a:tr>
              <a:tr h="462496">
                <a:tc>
                  <a:txBody>
                    <a:bodyPr/>
                    <a:lstStyle/>
                    <a:p>
                      <a:pPr algn="l" rtl="0" fontAlgn="base">
                        <a:lnSpc>
                          <a:spcPts val="1402"/>
                        </a:lnSpc>
                      </a:pPr>
                      <a:r>
                        <a:rPr lang="en-US" sz="1900" b="1" i="0" u="none" strike="noStrike">
                          <a:effectLst/>
                          <a:latin typeface="Cambria"/>
                        </a:rPr>
                        <a:t>Unrestricted Cash Reserve Balance</a:t>
                      </a:r>
                      <a:r>
                        <a:rPr lang="en-US" sz="1900" b="0" i="0">
                          <a:effectLst/>
                          <a:latin typeface="Cambria"/>
                        </a:rPr>
                        <a:t> </a:t>
                      </a:r>
                    </a:p>
                  </a:txBody>
                  <a:tcPr marL="126796" marR="126796" marT="63399" marB="63399"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900" b="0" i="0" u="none" strike="noStrike">
                          <a:solidFill>
                            <a:srgbClr val="000000"/>
                          </a:solidFill>
                          <a:effectLst/>
                          <a:latin typeface="Cambria"/>
                        </a:rPr>
                        <a:t>$33,382,783 </a:t>
                      </a:r>
                      <a:r>
                        <a:rPr lang="en-US" sz="1900" b="0" i="0">
                          <a:solidFill>
                            <a:srgbClr val="000000"/>
                          </a:solidFill>
                          <a:effectLst/>
                          <a:latin typeface="Cambria"/>
                        </a:rPr>
                        <a:t> </a:t>
                      </a:r>
                      <a:endParaRPr lang="en-US" sz="1900" b="0" i="0">
                        <a:effectLst/>
                        <a:latin typeface="Cambria"/>
                      </a:endParaRPr>
                    </a:p>
                  </a:txBody>
                  <a:tcPr marL="126796" marR="126796" marT="63399" marB="63399">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39955497"/>
                  </a:ext>
                </a:extLst>
              </a:tr>
              <a:tr h="462496">
                <a:tc>
                  <a:txBody>
                    <a:bodyPr/>
                    <a:lstStyle/>
                    <a:p>
                      <a:pPr algn="l" rtl="0" fontAlgn="base">
                        <a:lnSpc>
                          <a:spcPts val="1402"/>
                        </a:lnSpc>
                      </a:pPr>
                      <a:r>
                        <a:rPr lang="en-US" sz="1900" b="0" i="0" u="none" strike="noStrike">
                          <a:solidFill>
                            <a:srgbClr val="000000"/>
                          </a:solidFill>
                          <a:effectLst/>
                          <a:latin typeface="Cambria"/>
                        </a:rPr>
                        <a:t>Board Policy Reserve Requirement</a:t>
                      </a:r>
                      <a:r>
                        <a:rPr lang="en-US" sz="1900" b="0" i="0">
                          <a:solidFill>
                            <a:srgbClr val="000000"/>
                          </a:solidFill>
                          <a:effectLst/>
                          <a:latin typeface="Cambria"/>
                        </a:rPr>
                        <a:t> </a:t>
                      </a:r>
                      <a:endParaRPr lang="en-US" sz="1900" b="0" i="0">
                        <a:effectLst/>
                        <a:latin typeface="Cambria"/>
                      </a:endParaRPr>
                    </a:p>
                  </a:txBody>
                  <a:tcPr marL="126796" marR="126796" marT="63399" marB="63399"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pPr>
                      <a:r>
                        <a:rPr lang="en-US" sz="1900" b="0" i="0" u="none" strike="noStrike">
                          <a:solidFill>
                            <a:srgbClr val="000000"/>
                          </a:solidFill>
                          <a:effectLst/>
                          <a:latin typeface="Cambria"/>
                        </a:rPr>
                        <a:t>9,936,566 </a:t>
                      </a:r>
                      <a:r>
                        <a:rPr lang="en-US" sz="1900" b="0" i="0">
                          <a:solidFill>
                            <a:srgbClr val="000000"/>
                          </a:solidFill>
                          <a:effectLst/>
                          <a:latin typeface="Cambria"/>
                        </a:rPr>
                        <a:t> </a:t>
                      </a:r>
                      <a:endParaRPr lang="en-US" sz="1900" b="0" i="0">
                        <a:effectLst/>
                        <a:latin typeface="Cambria"/>
                      </a:endParaRPr>
                    </a:p>
                  </a:txBody>
                  <a:tcPr marL="126796" marR="126796" marT="63399" marB="63399">
                    <a:lnL>
                      <a:noFill/>
                    </a:lnL>
                    <a:lnR w="190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27681139"/>
                  </a:ext>
                </a:extLst>
              </a:tr>
              <a:tr h="422721">
                <a:tc>
                  <a:txBody>
                    <a:bodyPr/>
                    <a:lstStyle/>
                    <a:p>
                      <a:pPr algn="l" rtl="0" fontAlgn="base">
                        <a:lnSpc>
                          <a:spcPts val="1155"/>
                        </a:lnSpc>
                      </a:pPr>
                      <a:r>
                        <a:rPr lang="en-US" sz="1900" b="0" i="1" u="none" strike="noStrike">
                          <a:solidFill>
                            <a:srgbClr val="000000"/>
                          </a:solidFill>
                          <a:effectLst/>
                          <a:latin typeface="Cambria"/>
                        </a:rPr>
                        <a:t> 5-10% of aggregate total of annual expenditure budget (using 5% here)</a:t>
                      </a:r>
                      <a:r>
                        <a:rPr lang="en-US" sz="1900" b="0" i="0">
                          <a:solidFill>
                            <a:srgbClr val="000000"/>
                          </a:solidFill>
                          <a:effectLst/>
                          <a:latin typeface="Cambria"/>
                        </a:rPr>
                        <a:t> </a:t>
                      </a:r>
                      <a:endParaRPr lang="en-US" sz="1900" b="0" i="0">
                        <a:effectLst/>
                        <a:latin typeface="Cambria"/>
                      </a:endParaRPr>
                    </a:p>
                  </a:txBody>
                  <a:tcPr marL="126796" marR="126796" marT="63399" marB="63399"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l" rtl="0" fontAlgn="base">
                        <a:lnSpc>
                          <a:spcPts val="1402"/>
                        </a:lnSpc>
                        <a:spcAft>
                          <a:spcPts val="600"/>
                        </a:spcAft>
                      </a:pPr>
                      <a:endParaRPr lang="en-US" sz="1900" b="0" i="0">
                        <a:effectLst/>
                        <a:latin typeface="Cambria"/>
                      </a:endParaRPr>
                    </a:p>
                  </a:txBody>
                  <a:tcPr marL="126796" marR="126796" marT="63399" marB="63399">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289952"/>
                  </a:ext>
                </a:extLst>
              </a:tr>
              <a:tr h="462496">
                <a:tc>
                  <a:txBody>
                    <a:bodyPr/>
                    <a:lstStyle/>
                    <a:p>
                      <a:pPr algn="l" rtl="0" fontAlgn="base">
                        <a:lnSpc>
                          <a:spcPts val="1402"/>
                        </a:lnSpc>
                      </a:pPr>
                      <a:r>
                        <a:rPr lang="en-US" sz="1900" b="1" i="0" u="none" strike="noStrike">
                          <a:solidFill>
                            <a:srgbClr val="000000"/>
                          </a:solidFill>
                          <a:effectLst/>
                          <a:latin typeface="Cambria"/>
                        </a:rPr>
                        <a:t>Cash Reserve Balance less Dedicated Reserves and BOT Reserve</a:t>
                      </a:r>
                      <a:r>
                        <a:rPr lang="en-US" sz="1900" b="0" i="0">
                          <a:solidFill>
                            <a:srgbClr val="000000"/>
                          </a:solidFill>
                          <a:effectLst/>
                          <a:latin typeface="Cambria"/>
                        </a:rPr>
                        <a:t> </a:t>
                      </a:r>
                      <a:endParaRPr lang="en-US" sz="1900" b="0" i="0">
                        <a:effectLst/>
                        <a:latin typeface="Cambria"/>
                      </a:endParaRPr>
                    </a:p>
                  </a:txBody>
                  <a:tcPr marL="126796" marR="126796" marT="63399" marB="63399"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900" b="0" i="0">
                          <a:effectLst/>
                          <a:latin typeface="Cambria"/>
                        </a:rPr>
                        <a:t>$23,446,217 </a:t>
                      </a:r>
                    </a:p>
                  </a:txBody>
                  <a:tcPr marL="126796" marR="126796" marT="63399" marB="63399">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02002722"/>
                  </a:ext>
                </a:extLst>
              </a:tr>
              <a:tr h="462496">
                <a:tc>
                  <a:txBody>
                    <a:bodyPr/>
                    <a:lstStyle/>
                    <a:p>
                      <a:pPr algn="l" rtl="0" fontAlgn="base">
                        <a:lnSpc>
                          <a:spcPts val="1402"/>
                        </a:lnSpc>
                        <a:spcAft>
                          <a:spcPts val="600"/>
                        </a:spcAft>
                      </a:pPr>
                      <a:r>
                        <a:rPr lang="en-US" sz="1900" b="1" i="0" u="none" strike="noStrike">
                          <a:solidFill>
                            <a:srgbClr val="000000"/>
                          </a:solidFill>
                          <a:effectLst/>
                          <a:latin typeface="Cambria"/>
                        </a:rPr>
                        <a:t>Less: FY 2025 Anticipated Deficits (net of vacancy savings)</a:t>
                      </a:r>
                      <a:r>
                        <a:rPr lang="en-US" sz="1900" b="0" i="0">
                          <a:solidFill>
                            <a:srgbClr val="000000"/>
                          </a:solidFill>
                          <a:effectLst/>
                          <a:latin typeface="Cambria"/>
                        </a:rPr>
                        <a:t> </a:t>
                      </a:r>
                      <a:endParaRPr lang="en-US" sz="1900" b="0" i="0">
                        <a:effectLst/>
                        <a:latin typeface="Cambria"/>
                      </a:endParaRPr>
                    </a:p>
                  </a:txBody>
                  <a:tcPr marL="126796" marR="126796" marT="63399" marB="63399" anchor="ctr">
                    <a:lnL w="19050" cap="flat" cmpd="sng" algn="ctr">
                      <a:solidFill>
                        <a:srgbClr val="000000"/>
                      </a:solidFill>
                      <a:prstDash val="solid"/>
                      <a:round/>
                      <a:headEnd type="none" w="med" len="med"/>
                      <a:tailEnd type="none" w="med" len="med"/>
                    </a:lnL>
                    <a:lnR>
                      <a:noFill/>
                    </a:lnR>
                    <a:lnT>
                      <a:noFill/>
                    </a:lnT>
                    <a:lnB>
                      <a:noFill/>
                    </a:lnB>
                    <a:noFill/>
                  </a:tcPr>
                </a:tc>
                <a:tc>
                  <a:txBody>
                    <a:bodyPr/>
                    <a:lstStyle/>
                    <a:p>
                      <a:pPr algn="r" rtl="0" fontAlgn="base">
                        <a:lnSpc>
                          <a:spcPts val="1402"/>
                        </a:lnSpc>
                        <a:spcAft>
                          <a:spcPts val="600"/>
                        </a:spcAft>
                      </a:pPr>
                      <a:r>
                        <a:rPr lang="en-US" sz="1900" b="0" i="0">
                          <a:effectLst/>
                          <a:latin typeface="Cambria"/>
                        </a:rPr>
                        <a:t>21,046,523</a:t>
                      </a:r>
                    </a:p>
                  </a:txBody>
                  <a:tcPr marL="126796" marR="126796" marT="63399" marB="63399">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390668"/>
                  </a:ext>
                </a:extLst>
              </a:tr>
              <a:tr h="462496">
                <a:tc>
                  <a:txBody>
                    <a:bodyPr/>
                    <a:lstStyle/>
                    <a:p>
                      <a:pPr algn="l" rtl="0" fontAlgn="base">
                        <a:lnSpc>
                          <a:spcPts val="1402"/>
                        </a:lnSpc>
                        <a:spcAft>
                          <a:spcPts val="600"/>
                        </a:spcAft>
                      </a:pPr>
                      <a:r>
                        <a:rPr lang="en-US" sz="1900" b="1" i="0" u="none" strike="noStrike">
                          <a:solidFill>
                            <a:srgbClr val="000000"/>
                          </a:solidFill>
                          <a:effectLst/>
                          <a:latin typeface="Cambria"/>
                        </a:rPr>
                        <a:t>Projected Ending Cash Reserve Balance FY 25</a:t>
                      </a:r>
                      <a:r>
                        <a:rPr lang="en-US" sz="1900" b="0" i="0">
                          <a:solidFill>
                            <a:srgbClr val="000000"/>
                          </a:solidFill>
                          <a:effectLst/>
                          <a:latin typeface="Cambria"/>
                        </a:rPr>
                        <a:t> </a:t>
                      </a:r>
                      <a:endParaRPr lang="en-US" sz="1900" b="0" i="0">
                        <a:effectLst/>
                        <a:latin typeface="Cambria"/>
                      </a:endParaRPr>
                    </a:p>
                  </a:txBody>
                  <a:tcPr marL="126796" marR="126796" marT="63399" marB="63399"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noFill/>
                  </a:tcPr>
                </a:tc>
                <a:tc>
                  <a:txBody>
                    <a:bodyPr/>
                    <a:lstStyle/>
                    <a:p>
                      <a:pPr algn="r" rtl="0" fontAlgn="base">
                        <a:lnSpc>
                          <a:spcPts val="1402"/>
                        </a:lnSpc>
                        <a:spcAft>
                          <a:spcPts val="600"/>
                        </a:spcAft>
                      </a:pPr>
                      <a:r>
                        <a:rPr lang="en-US" sz="1900" b="0" i="0">
                          <a:effectLst/>
                          <a:latin typeface="Cambria"/>
                        </a:rPr>
                        <a:t>$2,399,694 </a:t>
                      </a:r>
                    </a:p>
                  </a:txBody>
                  <a:tcPr marL="126796" marR="126796" marT="63399" marB="63399">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518989"/>
                  </a:ext>
                </a:extLst>
              </a:tr>
            </a:tbl>
          </a:graphicData>
        </a:graphic>
      </p:graphicFrame>
    </p:spTree>
    <p:extLst>
      <p:ext uri="{BB962C8B-B14F-4D97-AF65-F5344CB8AC3E}">
        <p14:creationId xmlns:p14="http://schemas.microsoft.com/office/powerpoint/2010/main" val="2773039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1EAF-5DB9-7714-2C57-3AA6F7B66DD1}"/>
              </a:ext>
            </a:extLst>
          </p:cNvPr>
          <p:cNvSpPr txBox="1"/>
          <p:nvPr/>
        </p:nvSpPr>
        <p:spPr>
          <a:xfrm>
            <a:off x="1817255" y="1"/>
            <a:ext cx="7924800" cy="677108"/>
          </a:xfrm>
          <a:prstGeom prst="rect">
            <a:avLst/>
          </a:prstGeom>
          <a:noFill/>
        </p:spPr>
        <p:txBody>
          <a:bodyPr wrap="square" lIns="121920" tIns="60960" rIns="121920" bIns="6096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r>
              <a:rPr lang="en-US" sz="3600" b="1">
                <a:latin typeface="Arial"/>
                <a:cs typeface="Arial"/>
              </a:rPr>
              <a:t>Budget Status FY 26 &amp; Beyond</a:t>
            </a:r>
            <a:endParaRPr lang="en-US"/>
          </a:p>
        </p:txBody>
      </p:sp>
      <p:graphicFrame>
        <p:nvGraphicFramePr>
          <p:cNvPr id="4" name="Table 3">
            <a:extLst>
              <a:ext uri="{FF2B5EF4-FFF2-40B4-BE49-F238E27FC236}">
                <a16:creationId xmlns:a16="http://schemas.microsoft.com/office/drawing/2014/main" id="{53A2DD3C-B060-FD0F-A6CA-CF42D0D31A21}"/>
              </a:ext>
            </a:extLst>
          </p:cNvPr>
          <p:cNvGraphicFramePr>
            <a:graphicFrameLocks noGrp="1"/>
          </p:cNvGraphicFramePr>
          <p:nvPr/>
        </p:nvGraphicFramePr>
        <p:xfrm>
          <a:off x="619124" y="838200"/>
          <a:ext cx="11042034" cy="4251345"/>
        </p:xfrm>
        <a:graphic>
          <a:graphicData uri="http://schemas.openxmlformats.org/drawingml/2006/table">
            <a:tbl>
              <a:tblPr bandRow="1">
                <a:tableStyleId>{5C22544A-7EE6-4342-B048-85BDC9FD1C3A}</a:tableStyleId>
              </a:tblPr>
              <a:tblGrid>
                <a:gridCol w="3513375">
                  <a:extLst>
                    <a:ext uri="{9D8B030D-6E8A-4147-A177-3AD203B41FA5}">
                      <a16:colId xmlns:a16="http://schemas.microsoft.com/office/drawing/2014/main" val="4224142020"/>
                    </a:ext>
                  </a:extLst>
                </a:gridCol>
                <a:gridCol w="1487143">
                  <a:extLst>
                    <a:ext uri="{9D8B030D-6E8A-4147-A177-3AD203B41FA5}">
                      <a16:colId xmlns:a16="http://schemas.microsoft.com/office/drawing/2014/main" val="1329419186"/>
                    </a:ext>
                  </a:extLst>
                </a:gridCol>
                <a:gridCol w="1487143">
                  <a:extLst>
                    <a:ext uri="{9D8B030D-6E8A-4147-A177-3AD203B41FA5}">
                      <a16:colId xmlns:a16="http://schemas.microsoft.com/office/drawing/2014/main" val="347988181"/>
                    </a:ext>
                  </a:extLst>
                </a:gridCol>
                <a:gridCol w="1617267">
                  <a:extLst>
                    <a:ext uri="{9D8B030D-6E8A-4147-A177-3AD203B41FA5}">
                      <a16:colId xmlns:a16="http://schemas.microsoft.com/office/drawing/2014/main" val="1709345504"/>
                    </a:ext>
                  </a:extLst>
                </a:gridCol>
                <a:gridCol w="1487143">
                  <a:extLst>
                    <a:ext uri="{9D8B030D-6E8A-4147-A177-3AD203B41FA5}">
                      <a16:colId xmlns:a16="http://schemas.microsoft.com/office/drawing/2014/main" val="2624877838"/>
                    </a:ext>
                  </a:extLst>
                </a:gridCol>
                <a:gridCol w="1449963">
                  <a:extLst>
                    <a:ext uri="{9D8B030D-6E8A-4147-A177-3AD203B41FA5}">
                      <a16:colId xmlns:a16="http://schemas.microsoft.com/office/drawing/2014/main" val="852753887"/>
                    </a:ext>
                  </a:extLst>
                </a:gridCol>
              </a:tblGrid>
              <a:tr h="343859">
                <a:tc>
                  <a:txBody>
                    <a:bodyPr/>
                    <a:lstStyle/>
                    <a:p>
                      <a:pPr fontAlgn="b"/>
                      <a:endParaRPr lang="en-US" sz="1600">
                        <a:effectLst/>
                        <a:latin typeface="Arial"/>
                      </a:endParaRP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600" b="1">
                          <a:effectLst/>
                          <a:latin typeface="Arial"/>
                        </a:rPr>
                        <a:t>North</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600" b="1">
                          <a:effectLst/>
                          <a:latin typeface="Arial"/>
                        </a:rPr>
                        <a:t>Central</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600" b="1">
                          <a:effectLst/>
                          <a:latin typeface="Arial"/>
                        </a:rPr>
                        <a:t>South</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600" b="1">
                          <a:effectLst/>
                          <a:latin typeface="Arial"/>
                        </a:rPr>
                        <a:t>Siegel/District</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en-US" sz="1600" b="1">
                          <a:effectLst/>
                          <a:latin typeface="Arial"/>
                        </a:rPr>
                        <a:t>Total</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742707"/>
                  </a:ext>
                </a:extLst>
              </a:tr>
              <a:tr h="343859">
                <a:tc>
                  <a:txBody>
                    <a:bodyPr/>
                    <a:lstStyle/>
                    <a:p>
                      <a:pPr fontAlgn="b"/>
                      <a:r>
                        <a:rPr lang="en-US" sz="1600">
                          <a:effectLst/>
                          <a:latin typeface="Arial"/>
                        </a:rPr>
                        <a:t>FY 25  Anticipated Deficit</a:t>
                      </a:r>
                    </a:p>
                  </a:txBody>
                  <a:tcPr marL="12700" marR="12700" marT="12700" marB="6096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600">
                          <a:effectLst/>
                          <a:latin typeface="Arial"/>
                        </a:rPr>
                        <a:t>(3,946,151)</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600">
                          <a:effectLst/>
                          <a:latin typeface="Arial"/>
                        </a:rPr>
                        <a:t>(8,948,861)</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600">
                          <a:effectLst/>
                          <a:latin typeface="Arial"/>
                        </a:rPr>
                        <a:t>(3,028,261)</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600">
                          <a:effectLst/>
                          <a:latin typeface="Arial"/>
                        </a:rPr>
                        <a:t>(14,256,376)</a:t>
                      </a: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r>
                        <a:rPr lang="en-US" sz="1600">
                          <a:effectLst/>
                          <a:latin typeface="Arial"/>
                        </a:rPr>
                        <a:t>(30,179,649)</a:t>
                      </a:r>
                    </a:p>
                  </a:txBody>
                  <a:tcPr marL="12700" marR="12700" marT="12700" marB="6096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61991490"/>
                  </a:ext>
                </a:extLst>
              </a:tr>
              <a:tr h="343859">
                <a:tc>
                  <a:txBody>
                    <a:bodyPr/>
                    <a:lstStyle/>
                    <a:p>
                      <a:pPr fontAlgn="b"/>
                      <a:r>
                        <a:rPr lang="en-US" sz="1600">
                          <a:effectLst/>
                          <a:latin typeface="Arial"/>
                        </a:rPr>
                        <a:t>FY 26 State Allocation $1B Deficit</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600">
                          <a:effectLst/>
                          <a:latin typeface="Arial"/>
                        </a:rPr>
                        <a:t>(792,000)</a:t>
                      </a:r>
                    </a:p>
                  </a:txBody>
                  <a:tcPr marL="12700" marR="12700" marT="12700" marB="60960" anchor="b">
                    <a:lnL>
                      <a:noFill/>
                    </a:lnL>
                    <a:lnR>
                      <a:noFill/>
                    </a:lnR>
                    <a:lnT>
                      <a:noFill/>
                    </a:lnT>
                    <a:lnB>
                      <a:noFill/>
                    </a:lnB>
                    <a:noFill/>
                  </a:tcPr>
                </a:tc>
                <a:tc>
                  <a:txBody>
                    <a:bodyPr/>
                    <a:lstStyle/>
                    <a:p>
                      <a:pPr algn="r" fontAlgn="b"/>
                      <a:r>
                        <a:rPr lang="en-US" sz="1600">
                          <a:effectLst/>
                          <a:latin typeface="Arial"/>
                        </a:rPr>
                        <a:t>(1,003,200)</a:t>
                      </a:r>
                    </a:p>
                  </a:txBody>
                  <a:tcPr marL="12700" marR="12700" marT="12700" marB="60960" anchor="b">
                    <a:lnL>
                      <a:noFill/>
                    </a:lnL>
                    <a:lnR>
                      <a:noFill/>
                    </a:lnR>
                    <a:lnT>
                      <a:noFill/>
                    </a:lnT>
                    <a:lnB>
                      <a:noFill/>
                    </a:lnB>
                    <a:noFill/>
                  </a:tcPr>
                </a:tc>
                <a:tc>
                  <a:txBody>
                    <a:bodyPr/>
                    <a:lstStyle/>
                    <a:p>
                      <a:pPr algn="r" fontAlgn="b"/>
                      <a:r>
                        <a:rPr lang="en-US" sz="1600">
                          <a:effectLst/>
                          <a:latin typeface="Arial"/>
                        </a:rPr>
                        <a:t>(844,800)</a:t>
                      </a:r>
                    </a:p>
                  </a:txBody>
                  <a:tcPr marL="12700" marR="12700" marT="12700" marB="60960" anchor="b">
                    <a:lnL>
                      <a:noFill/>
                    </a:lnL>
                    <a:lnR>
                      <a:noFill/>
                    </a:lnR>
                    <a:lnT>
                      <a:noFill/>
                    </a:lnT>
                    <a:lnB>
                      <a:noFill/>
                    </a:lnB>
                    <a:noFill/>
                  </a:tcPr>
                </a:tc>
                <a:tc>
                  <a:txBody>
                    <a:bodyPr/>
                    <a:lstStyle/>
                    <a:p>
                      <a:pPr algn="r" fontAlgn="b"/>
                      <a:r>
                        <a:rPr lang="en-US" sz="1600">
                          <a:effectLst/>
                          <a:latin typeface="Arial"/>
                        </a:rPr>
                        <a:t>(660,000)</a:t>
                      </a:r>
                    </a:p>
                  </a:txBody>
                  <a:tcPr marL="12700" marR="12700" marT="12700" marB="60960" anchor="b">
                    <a:lnL>
                      <a:noFill/>
                    </a:lnL>
                    <a:lnR>
                      <a:noFill/>
                    </a:lnR>
                    <a:lnT>
                      <a:noFill/>
                    </a:lnT>
                    <a:lnB>
                      <a:noFill/>
                    </a:lnB>
                    <a:noFill/>
                  </a:tcPr>
                </a:tc>
                <a:tc>
                  <a:txBody>
                    <a:bodyPr/>
                    <a:lstStyle/>
                    <a:p>
                      <a:pPr algn="r" fontAlgn="b"/>
                      <a:r>
                        <a:rPr lang="en-US" sz="1600">
                          <a:effectLst/>
                          <a:latin typeface="Arial"/>
                        </a:rPr>
                        <a:t>(3,300,000)</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64041098"/>
                  </a:ext>
                </a:extLst>
              </a:tr>
              <a:tr h="343859">
                <a:tc>
                  <a:txBody>
                    <a:bodyPr/>
                    <a:lstStyle/>
                    <a:p>
                      <a:pPr fontAlgn="b"/>
                      <a:r>
                        <a:rPr lang="en-US" sz="1600">
                          <a:effectLst/>
                          <a:latin typeface="Arial"/>
                        </a:rPr>
                        <a:t>Anticipated CBA fiscal impact</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67823208"/>
                  </a:ext>
                </a:extLst>
              </a:tr>
              <a:tr h="343859">
                <a:tc>
                  <a:txBody>
                    <a:bodyPr/>
                    <a:lstStyle/>
                    <a:p>
                      <a:pPr fontAlgn="b"/>
                      <a:r>
                        <a:rPr lang="en-US" sz="1600">
                          <a:effectLst/>
                          <a:latin typeface="Arial"/>
                        </a:rPr>
                        <a:t>International Revenue Adj</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600">
                          <a:effectLst/>
                          <a:latin typeface="Arial"/>
                        </a:rPr>
                        <a:t>(683,280)</a:t>
                      </a:r>
                    </a:p>
                  </a:txBody>
                  <a:tcPr marL="12700" marR="12700" marT="12700" marB="60960" anchor="b">
                    <a:lnL>
                      <a:noFill/>
                    </a:lnL>
                    <a:lnR>
                      <a:noFill/>
                    </a:lnR>
                    <a:lnT>
                      <a:noFill/>
                    </a:lnT>
                    <a:lnB>
                      <a:noFill/>
                    </a:lnB>
                    <a:noFill/>
                  </a:tcPr>
                </a:tc>
                <a:tc>
                  <a:txBody>
                    <a:bodyPr/>
                    <a:lstStyle/>
                    <a:p>
                      <a:pPr algn="r" fontAlgn="b"/>
                      <a:r>
                        <a:rPr lang="en-US" sz="1600">
                          <a:effectLst/>
                          <a:latin typeface="Arial"/>
                        </a:rPr>
                        <a:t>(1,821,616)</a:t>
                      </a:r>
                    </a:p>
                  </a:txBody>
                  <a:tcPr marL="12700" marR="12700" marT="12700" marB="60960" anchor="b">
                    <a:lnL>
                      <a:noFill/>
                    </a:lnL>
                    <a:lnR>
                      <a:noFill/>
                    </a:lnR>
                    <a:lnT>
                      <a:noFill/>
                    </a:lnT>
                    <a:lnB>
                      <a:noFill/>
                    </a:lnB>
                    <a:noFill/>
                  </a:tcPr>
                </a:tc>
                <a:tc>
                  <a:txBody>
                    <a:bodyPr/>
                    <a:lstStyle/>
                    <a:p>
                      <a:pPr algn="r" fontAlgn="b"/>
                      <a:r>
                        <a:rPr lang="en-US" sz="1600">
                          <a:effectLst/>
                          <a:latin typeface="Arial"/>
                        </a:rPr>
                        <a:t>(442,002)</a:t>
                      </a:r>
                    </a:p>
                  </a:txBody>
                  <a:tcPr marL="12700" marR="12700" marT="12700" marB="60960" anchor="b">
                    <a:lnL>
                      <a:noFill/>
                    </a:lnL>
                    <a:lnR>
                      <a:noFill/>
                    </a:lnR>
                    <a:lnT>
                      <a:noFill/>
                    </a:lnT>
                    <a:lnB>
                      <a:noFill/>
                    </a:lnB>
                    <a:noFill/>
                  </a:tcPr>
                </a:tc>
                <a:tc>
                  <a:txBody>
                    <a:bodyPr/>
                    <a:lstStyle/>
                    <a:p>
                      <a:pPr algn="r" fontAlgn="b"/>
                      <a:r>
                        <a:rPr lang="en-US" sz="1600">
                          <a:effectLst/>
                          <a:latin typeface="Arial"/>
                        </a:rPr>
                        <a:t>(983,360)</a:t>
                      </a:r>
                    </a:p>
                  </a:txBody>
                  <a:tcPr marL="12700" marR="12700" marT="12700" marB="60960" anchor="b">
                    <a:lnL>
                      <a:noFill/>
                    </a:lnL>
                    <a:lnR>
                      <a:noFill/>
                    </a:lnR>
                    <a:lnT>
                      <a:noFill/>
                    </a:lnT>
                    <a:lnB>
                      <a:noFill/>
                    </a:lnB>
                    <a:noFill/>
                  </a:tcPr>
                </a:tc>
                <a:tc>
                  <a:txBody>
                    <a:bodyPr/>
                    <a:lstStyle/>
                    <a:p>
                      <a:pPr algn="r" fontAlgn="b"/>
                      <a:r>
                        <a:rPr lang="en-US" sz="1600">
                          <a:effectLst/>
                          <a:latin typeface="Arial"/>
                        </a:rPr>
                        <a:t>(3,930,258)</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27081365"/>
                  </a:ext>
                </a:extLst>
              </a:tr>
              <a:tr h="468896">
                <a:tc>
                  <a:txBody>
                    <a:bodyPr/>
                    <a:lstStyle/>
                    <a:p>
                      <a:pPr fontAlgn="b"/>
                      <a:r>
                        <a:rPr lang="en-US" sz="1600">
                          <a:effectLst/>
                          <a:latin typeface="Arial"/>
                        </a:rPr>
                        <a:t>District Transfer Adj</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600">
                          <a:effectLst/>
                          <a:latin typeface="Arial"/>
                        </a:rPr>
                        <a:t>(232,498)</a:t>
                      </a:r>
                    </a:p>
                  </a:txBody>
                  <a:tcPr marL="12700" marR="12700" marT="12700" marB="60960" anchor="b">
                    <a:lnL>
                      <a:noFill/>
                    </a:lnL>
                    <a:lnR>
                      <a:noFill/>
                    </a:lnR>
                    <a:lnT>
                      <a:noFill/>
                    </a:lnT>
                    <a:lnB>
                      <a:noFill/>
                    </a:lnB>
                    <a:noFill/>
                  </a:tcPr>
                </a:tc>
                <a:tc>
                  <a:txBody>
                    <a:bodyPr/>
                    <a:lstStyle/>
                    <a:p>
                      <a:pPr algn="r" fontAlgn="b"/>
                      <a:r>
                        <a:rPr lang="en-US" sz="1600">
                          <a:effectLst/>
                          <a:latin typeface="Arial"/>
                        </a:rPr>
                        <a:t>(1,703,418)</a:t>
                      </a:r>
                    </a:p>
                  </a:txBody>
                  <a:tcPr marL="12700" marR="12700" marT="12700" marB="60960" anchor="b">
                    <a:lnL>
                      <a:noFill/>
                    </a:lnL>
                    <a:lnR>
                      <a:noFill/>
                    </a:lnR>
                    <a:lnT>
                      <a:noFill/>
                    </a:lnT>
                    <a:lnB>
                      <a:noFill/>
                    </a:lnB>
                    <a:noFill/>
                  </a:tcPr>
                </a:tc>
                <a:tc>
                  <a:txBody>
                    <a:bodyPr/>
                    <a:lstStyle/>
                    <a:p>
                      <a:pPr algn="r" fontAlgn="b"/>
                      <a:r>
                        <a:rPr lang="en-US" sz="1600">
                          <a:effectLst/>
                          <a:latin typeface="Arial"/>
                        </a:rPr>
                        <a:t>264,777 </a:t>
                      </a:r>
                    </a:p>
                  </a:txBody>
                  <a:tcPr marL="12700" marR="12700" marT="12700" marB="60960" anchor="b">
                    <a:lnL>
                      <a:noFill/>
                    </a:lnL>
                    <a:lnR>
                      <a:noFill/>
                    </a:lnR>
                    <a:lnT>
                      <a:noFill/>
                    </a:lnT>
                    <a:lnB>
                      <a:noFill/>
                    </a:lnB>
                    <a:noFill/>
                  </a:tcPr>
                </a:tc>
                <a:tc>
                  <a:txBody>
                    <a:bodyPr/>
                    <a:lstStyle/>
                    <a:p>
                      <a:pPr algn="r" fontAlgn="b"/>
                      <a:r>
                        <a:rPr lang="en-US" sz="1600">
                          <a:effectLst/>
                          <a:latin typeface="Arial"/>
                        </a:rPr>
                        <a:t> 1,671,139 </a:t>
                      </a:r>
                    </a:p>
                  </a:txBody>
                  <a:tcPr marL="12700" marR="12700" marT="12700" marB="60960" anchor="b">
                    <a:lnL>
                      <a:noFill/>
                    </a:lnL>
                    <a:lnR>
                      <a:noFill/>
                    </a:lnR>
                    <a:lnT>
                      <a:noFill/>
                    </a:lnT>
                    <a:lnB>
                      <a:noFill/>
                    </a:lnB>
                    <a:noFill/>
                  </a:tcPr>
                </a:tc>
                <a:tc>
                  <a:txBody>
                    <a:bodyPr/>
                    <a:lstStyle/>
                    <a:p>
                      <a:pPr algn="r" fontAlgn="b"/>
                      <a:r>
                        <a:rPr lang="en-US" sz="1600">
                          <a:effectLst/>
                          <a:latin typeface="Arial"/>
                        </a:rPr>
                        <a:t> -   </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69960548"/>
                  </a:ext>
                </a:extLst>
              </a:tr>
              <a:tr h="343859">
                <a:tc>
                  <a:txBody>
                    <a:bodyPr/>
                    <a:lstStyle/>
                    <a:p>
                      <a:pPr fontAlgn="b"/>
                      <a:r>
                        <a:rPr lang="en-US" sz="1600">
                          <a:effectLst/>
                          <a:latin typeface="Arial"/>
                        </a:rPr>
                        <a:t>New </a:t>
                      </a:r>
                      <a:r>
                        <a:rPr lang="en-US" sz="1600" err="1">
                          <a:effectLst/>
                          <a:latin typeface="Arial"/>
                        </a:rPr>
                        <a:t>CTCLink</a:t>
                      </a:r>
                      <a:r>
                        <a:rPr lang="en-US" sz="1600">
                          <a:effectLst/>
                          <a:latin typeface="Arial"/>
                        </a:rPr>
                        <a:t> Fee</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96306719"/>
                  </a:ext>
                </a:extLst>
              </a:tr>
              <a:tr h="343859">
                <a:tc>
                  <a:txBody>
                    <a:bodyPr/>
                    <a:lstStyle/>
                    <a:p>
                      <a:pPr fontAlgn="b"/>
                      <a:r>
                        <a:rPr lang="en-US" sz="1600">
                          <a:effectLst/>
                          <a:latin typeface="Arial"/>
                        </a:rPr>
                        <a:t>FY 26 tuition revenues rate @3.3%</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600">
                          <a:effectLst/>
                          <a:latin typeface="Arial"/>
                        </a:rPr>
                        <a:t>436,109 </a:t>
                      </a:r>
                    </a:p>
                  </a:txBody>
                  <a:tcPr marL="12700" marR="12700" marT="12700" marB="60960" anchor="b">
                    <a:lnL>
                      <a:noFill/>
                    </a:lnL>
                    <a:lnR>
                      <a:noFill/>
                    </a:lnR>
                    <a:lnT>
                      <a:noFill/>
                    </a:lnT>
                    <a:lnB>
                      <a:noFill/>
                    </a:lnB>
                    <a:noFill/>
                  </a:tcPr>
                </a:tc>
                <a:tc>
                  <a:txBody>
                    <a:bodyPr/>
                    <a:lstStyle/>
                    <a:p>
                      <a:pPr algn="r" fontAlgn="b"/>
                      <a:r>
                        <a:rPr lang="en-US" sz="1600">
                          <a:effectLst/>
                          <a:latin typeface="Arial"/>
                        </a:rPr>
                        <a:t> 571,822 </a:t>
                      </a:r>
                    </a:p>
                  </a:txBody>
                  <a:tcPr marL="12700" marR="12700" marT="12700" marB="60960" anchor="b">
                    <a:lnL>
                      <a:noFill/>
                    </a:lnL>
                    <a:lnR>
                      <a:noFill/>
                    </a:lnR>
                    <a:lnT>
                      <a:noFill/>
                    </a:lnT>
                    <a:lnB>
                      <a:noFill/>
                    </a:lnB>
                    <a:noFill/>
                  </a:tcPr>
                </a:tc>
                <a:tc>
                  <a:txBody>
                    <a:bodyPr/>
                    <a:lstStyle/>
                    <a:p>
                      <a:pPr algn="r" fontAlgn="b"/>
                      <a:r>
                        <a:rPr lang="en-US" sz="1600">
                          <a:effectLst/>
                          <a:latin typeface="Arial"/>
                        </a:rPr>
                        <a:t> 367,358 </a:t>
                      </a:r>
                    </a:p>
                  </a:txBody>
                  <a:tcPr marL="12700" marR="12700" marT="12700" marB="60960" anchor="b">
                    <a:lnL>
                      <a:noFill/>
                    </a:lnL>
                    <a:lnR>
                      <a:noFill/>
                    </a:lnR>
                    <a:lnT>
                      <a:noFill/>
                    </a:lnT>
                    <a:lnB>
                      <a:noFill/>
                    </a:lnB>
                    <a:noFill/>
                  </a:tcPr>
                </a:tc>
                <a:tc>
                  <a:txBody>
                    <a:bodyPr/>
                    <a:lstStyle/>
                    <a:p>
                      <a:pPr algn="r" fontAlgn="b"/>
                      <a:r>
                        <a:rPr lang="en-US" sz="1600">
                          <a:effectLst/>
                          <a:latin typeface="Arial"/>
                        </a:rPr>
                        <a:t> 401,529 </a:t>
                      </a:r>
                    </a:p>
                  </a:txBody>
                  <a:tcPr marL="12700" marR="12700" marT="12700" marB="60960" anchor="b">
                    <a:lnL>
                      <a:noFill/>
                    </a:lnL>
                    <a:lnR>
                      <a:noFill/>
                    </a:lnR>
                    <a:lnT>
                      <a:noFill/>
                    </a:lnT>
                    <a:lnB>
                      <a:noFill/>
                    </a:lnB>
                    <a:noFill/>
                  </a:tcPr>
                </a:tc>
                <a:tc>
                  <a:txBody>
                    <a:bodyPr/>
                    <a:lstStyle/>
                    <a:p>
                      <a:pPr algn="r" fontAlgn="b"/>
                      <a:r>
                        <a:rPr lang="en-US" sz="1600">
                          <a:effectLst/>
                          <a:latin typeface="Arial"/>
                        </a:rPr>
                        <a:t> 1,776,818 </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89265429"/>
                  </a:ext>
                </a:extLst>
              </a:tr>
              <a:tr h="343859">
                <a:tc>
                  <a:txBody>
                    <a:bodyPr/>
                    <a:lstStyle/>
                    <a:p>
                      <a:pPr fontAlgn="b"/>
                      <a:r>
                        <a:rPr lang="en-US" sz="1600">
                          <a:effectLst/>
                          <a:latin typeface="Arial"/>
                        </a:rPr>
                        <a:t>FY 26 tuition revenues FTEs @4%</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600">
                          <a:effectLst/>
                          <a:latin typeface="Arial"/>
                        </a:rPr>
                        <a:t>528,617 </a:t>
                      </a:r>
                    </a:p>
                  </a:txBody>
                  <a:tcPr marL="12700" marR="12700" marT="12700" marB="6096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a:effectLst/>
                          <a:latin typeface="Arial"/>
                        </a:rPr>
                        <a:t> 693,117 </a:t>
                      </a:r>
                    </a:p>
                  </a:txBody>
                  <a:tcPr marL="12700" marR="12700" marT="12700" marB="6096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a:effectLst/>
                          <a:latin typeface="Arial"/>
                        </a:rPr>
                        <a:t> 445,282 </a:t>
                      </a:r>
                    </a:p>
                  </a:txBody>
                  <a:tcPr marL="12700" marR="12700" marT="12700" marB="6096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a:effectLst/>
                          <a:latin typeface="Arial"/>
                        </a:rPr>
                        <a:t> 486,701 </a:t>
                      </a:r>
                    </a:p>
                  </a:txBody>
                  <a:tcPr marL="12700" marR="12700" marT="12700" marB="6096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600">
                          <a:effectLst/>
                          <a:latin typeface="Arial"/>
                        </a:rPr>
                        <a:t> 2,153,718 </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0074099"/>
                  </a:ext>
                </a:extLst>
              </a:tr>
              <a:tr h="343859">
                <a:tc>
                  <a:txBody>
                    <a:bodyPr/>
                    <a:lstStyle/>
                    <a:p>
                      <a:pPr fontAlgn="b"/>
                      <a:r>
                        <a:rPr lang="en-US" sz="1600" b="1">
                          <a:effectLst/>
                          <a:latin typeface="Arial"/>
                        </a:rPr>
                        <a:t>Net Anticipated Deficit</a:t>
                      </a: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600" b="1">
                          <a:effectLst/>
                          <a:latin typeface="Arial"/>
                        </a:rPr>
                        <a:t>(4,689,203)</a:t>
                      </a:r>
                    </a:p>
                  </a:txBody>
                  <a:tcPr marL="12700" marR="12700" marT="12700" marB="6096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(12,212,156)</a:t>
                      </a:r>
                    </a:p>
                  </a:txBody>
                  <a:tcPr marL="12700" marR="12700" marT="12700" marB="6096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(3,237,645)</a:t>
                      </a:r>
                    </a:p>
                  </a:txBody>
                  <a:tcPr marL="12700" marR="12700" marT="12700" marB="6096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(13,340,367)</a:t>
                      </a:r>
                    </a:p>
                  </a:txBody>
                  <a:tcPr marL="12700" marR="12700" marT="12700" marB="6096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(33,479,371)</a:t>
                      </a:r>
                    </a:p>
                  </a:txBody>
                  <a:tcPr marL="12700" marR="12700" marT="12700" marB="6096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4670371"/>
                  </a:ext>
                </a:extLst>
              </a:tr>
              <a:tr h="343859">
                <a:tc>
                  <a:txBody>
                    <a:bodyPr/>
                    <a:lstStyle/>
                    <a:p>
                      <a:pPr fontAlgn="b"/>
                      <a:endParaRPr lang="en-US" sz="1600">
                        <a:effectLst/>
                        <a:latin typeface="Arial"/>
                      </a:endParaRPr>
                    </a:p>
                  </a:txBody>
                  <a:tcPr marL="12700" marR="12700" marT="12700" marB="6096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fontAlgn="b"/>
                      <a:endParaRPr lang="en-US" sz="1600">
                        <a:effectLst/>
                        <a:latin typeface="Arial"/>
                      </a:endParaRP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600">
                        <a:effectLst/>
                        <a:latin typeface="Arial"/>
                      </a:endParaRP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600">
                        <a:effectLst/>
                        <a:latin typeface="Arial"/>
                      </a:endParaRP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600">
                        <a:effectLst/>
                        <a:latin typeface="Arial"/>
                      </a:endParaRPr>
                    </a:p>
                  </a:txBody>
                  <a:tcPr marL="12700" marR="12700" marT="12700" marB="6096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fontAlgn="b"/>
                      <a:endParaRPr lang="en-US" sz="1600">
                        <a:effectLst/>
                        <a:latin typeface="Arial"/>
                      </a:endParaRPr>
                    </a:p>
                  </a:txBody>
                  <a:tcPr marL="12700" marR="12700" marT="12700" marB="6096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26595437"/>
                  </a:ext>
                </a:extLst>
              </a:tr>
              <a:tr h="343859">
                <a:tc>
                  <a:txBody>
                    <a:bodyPr/>
                    <a:lstStyle/>
                    <a:p>
                      <a:pPr fontAlgn="b"/>
                      <a:endParaRPr lang="en-US" sz="1600">
                        <a:effectLst/>
                        <a:latin typeface="Arial"/>
                      </a:endParaRPr>
                    </a:p>
                  </a:txBody>
                  <a:tcPr marL="12700" marR="12700" marT="12700" marB="6096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-8.70%</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-16.11%</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-6.09%</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-33.70%</a:t>
                      </a:r>
                    </a:p>
                  </a:txBody>
                  <a:tcPr marL="12700" marR="12700" marT="12700" marB="6096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600" b="1">
                          <a:effectLst/>
                          <a:latin typeface="Arial"/>
                        </a:rPr>
                        <a:t>-16.76%</a:t>
                      </a:r>
                    </a:p>
                  </a:txBody>
                  <a:tcPr marL="12700" marR="12700" marT="12700" marB="6096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866877"/>
                  </a:ext>
                </a:extLst>
              </a:tr>
            </a:tbl>
          </a:graphicData>
        </a:graphic>
      </p:graphicFrame>
    </p:spTree>
    <p:extLst>
      <p:ext uri="{BB962C8B-B14F-4D97-AF65-F5344CB8AC3E}">
        <p14:creationId xmlns:p14="http://schemas.microsoft.com/office/powerpoint/2010/main" val="206906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47560A-DB64-D123-3D58-5D4D2AF41B49}"/>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How are we responding?</a:t>
            </a:r>
          </a:p>
        </p:txBody>
      </p:sp>
      <p:sp>
        <p:nvSpPr>
          <p:cNvPr id="3" name="Text Placeholder 2">
            <a:extLst>
              <a:ext uri="{FF2B5EF4-FFF2-40B4-BE49-F238E27FC236}">
                <a16:creationId xmlns:a16="http://schemas.microsoft.com/office/drawing/2014/main" id="{9D6ADF8B-4A0B-2B3B-64A0-862C10BCC0E4}"/>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238721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566A1-0E40-A14B-958C-F349EF768735}"/>
              </a:ext>
            </a:extLst>
          </p:cNvPr>
          <p:cNvSpPr>
            <a:spLocks noGrp="1"/>
          </p:cNvSpPr>
          <p:nvPr>
            <p:ph type="title"/>
          </p:nvPr>
        </p:nvSpPr>
        <p:spPr>
          <a:xfrm>
            <a:off x="586478" y="1683756"/>
            <a:ext cx="3115265" cy="2396359"/>
          </a:xfrm>
        </p:spPr>
        <p:txBody>
          <a:bodyPr anchor="b">
            <a:normAutofit/>
          </a:bodyPr>
          <a:lstStyle/>
          <a:p>
            <a:pPr algn="r"/>
            <a:r>
              <a:rPr lang="en-US" sz="3400">
                <a:solidFill>
                  <a:srgbClr val="FFFFFF"/>
                </a:solidFill>
              </a:rPr>
              <a:t>Current/Recent Activity for FY25 (2024-2025)</a:t>
            </a:r>
          </a:p>
        </p:txBody>
      </p:sp>
      <p:graphicFrame>
        <p:nvGraphicFramePr>
          <p:cNvPr id="5" name="Content Placeholder 2">
            <a:extLst>
              <a:ext uri="{FF2B5EF4-FFF2-40B4-BE49-F238E27FC236}">
                <a16:creationId xmlns:a16="http://schemas.microsoft.com/office/drawing/2014/main" id="{68D6F3ED-AFC2-DA7B-05D1-701D2F6339AB}"/>
              </a:ext>
            </a:extLst>
          </p:cNvPr>
          <p:cNvGraphicFramePr>
            <a:graphicFrameLocks noGrp="1"/>
          </p:cNvGraphicFramePr>
          <p:nvPr>
            <p:ph idx="1"/>
            <p:extLst>
              <p:ext uri="{D42A27DB-BD31-4B8C-83A1-F6EECF244321}">
                <p14:modId xmlns:p14="http://schemas.microsoft.com/office/powerpoint/2010/main" val="172154269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04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04CE2-9667-DC16-7E2D-2B4B84F3BE17}"/>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How we will meet a $30M challenge?</a:t>
            </a:r>
          </a:p>
        </p:txBody>
      </p:sp>
      <p:graphicFrame>
        <p:nvGraphicFramePr>
          <p:cNvPr id="31" name="Content Placeholder 3">
            <a:extLst>
              <a:ext uri="{FF2B5EF4-FFF2-40B4-BE49-F238E27FC236}">
                <a16:creationId xmlns:a16="http://schemas.microsoft.com/office/drawing/2014/main" id="{0092CA27-35B7-379C-7473-41E842BDE949}"/>
              </a:ext>
            </a:extLst>
          </p:cNvPr>
          <p:cNvGraphicFramePr>
            <a:graphicFrameLocks noGrp="1"/>
          </p:cNvGraphicFramePr>
          <p:nvPr>
            <p:ph idx="1"/>
            <p:extLst>
              <p:ext uri="{D42A27DB-BD31-4B8C-83A1-F6EECF244321}">
                <p14:modId xmlns:p14="http://schemas.microsoft.com/office/powerpoint/2010/main" val="187392176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332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61EAF-5DB9-7714-2C57-3AA6F7B66DD1}"/>
              </a:ext>
            </a:extLst>
          </p:cNvPr>
          <p:cNvSpPr txBox="1"/>
          <p:nvPr/>
        </p:nvSpPr>
        <p:spPr>
          <a:xfrm>
            <a:off x="1828800" y="381001"/>
            <a:ext cx="7924800" cy="677108"/>
          </a:xfrm>
          <a:prstGeom prst="rect">
            <a:avLst/>
          </a:prstGeom>
          <a:noFill/>
        </p:spPr>
        <p:txBody>
          <a:bodyPr wrap="square" lIns="121920" tIns="60960" rIns="121920" bIns="60960" rtlCol="0" anchor="t">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09585" algn="l" rtl="0" fontAlgn="base">
              <a:spcBef>
                <a:spcPct val="0"/>
              </a:spcBef>
              <a:spcAft>
                <a:spcPct val="0"/>
              </a:spcAft>
              <a:defRPr kern="1200">
                <a:solidFill>
                  <a:schemeClr val="tx1"/>
                </a:solidFill>
                <a:latin typeface="Arial" charset="0"/>
                <a:ea typeface="+mn-ea"/>
                <a:cs typeface="+mn-cs"/>
              </a:defRPr>
            </a:lvl2pPr>
            <a:lvl3pPr marL="1219170" algn="l" rtl="0" fontAlgn="base">
              <a:spcBef>
                <a:spcPct val="0"/>
              </a:spcBef>
              <a:spcAft>
                <a:spcPct val="0"/>
              </a:spcAft>
              <a:defRPr kern="1200">
                <a:solidFill>
                  <a:schemeClr val="tx1"/>
                </a:solidFill>
                <a:latin typeface="Arial" charset="0"/>
                <a:ea typeface="+mn-ea"/>
                <a:cs typeface="+mn-cs"/>
              </a:defRPr>
            </a:lvl3pPr>
            <a:lvl4pPr marL="1828754" algn="l" rtl="0" fontAlgn="base">
              <a:spcBef>
                <a:spcPct val="0"/>
              </a:spcBef>
              <a:spcAft>
                <a:spcPct val="0"/>
              </a:spcAft>
              <a:defRPr kern="1200">
                <a:solidFill>
                  <a:schemeClr val="tx1"/>
                </a:solidFill>
                <a:latin typeface="Arial" charset="0"/>
                <a:ea typeface="+mn-ea"/>
                <a:cs typeface="+mn-cs"/>
              </a:defRPr>
            </a:lvl4pPr>
            <a:lvl5pPr marL="2438339" algn="l" rtl="0" fontAlgn="base">
              <a:spcBef>
                <a:spcPct val="0"/>
              </a:spcBef>
              <a:spcAft>
                <a:spcPct val="0"/>
              </a:spcAft>
              <a:defRPr kern="1200">
                <a:solidFill>
                  <a:schemeClr val="tx1"/>
                </a:solidFill>
                <a:latin typeface="Arial" charset="0"/>
                <a:ea typeface="+mn-ea"/>
                <a:cs typeface="+mn-cs"/>
              </a:defRPr>
            </a:lvl5pPr>
            <a:lvl6pPr marL="3047924" algn="l" defTabSz="1219170" rtl="0" eaLnBrk="1" latinLnBrk="0" hangingPunct="1">
              <a:defRPr kern="1200">
                <a:solidFill>
                  <a:schemeClr val="tx1"/>
                </a:solidFill>
                <a:latin typeface="Arial" charset="0"/>
                <a:ea typeface="+mn-ea"/>
                <a:cs typeface="+mn-cs"/>
              </a:defRPr>
            </a:lvl6pPr>
            <a:lvl7pPr marL="3657509" algn="l" defTabSz="1219170" rtl="0" eaLnBrk="1" latinLnBrk="0" hangingPunct="1">
              <a:defRPr kern="1200">
                <a:solidFill>
                  <a:schemeClr val="tx1"/>
                </a:solidFill>
                <a:latin typeface="Arial" charset="0"/>
                <a:ea typeface="+mn-ea"/>
                <a:cs typeface="+mn-cs"/>
              </a:defRPr>
            </a:lvl7pPr>
            <a:lvl8pPr marL="4267093" algn="l" defTabSz="1219170" rtl="0" eaLnBrk="1" latinLnBrk="0" hangingPunct="1">
              <a:defRPr kern="1200">
                <a:solidFill>
                  <a:schemeClr val="tx1"/>
                </a:solidFill>
                <a:latin typeface="Arial" charset="0"/>
                <a:ea typeface="+mn-ea"/>
                <a:cs typeface="+mn-cs"/>
              </a:defRPr>
            </a:lvl8pPr>
            <a:lvl9pPr marL="4876678" algn="l" defTabSz="1219170" rtl="0" eaLnBrk="1" latinLnBrk="0" hangingPunct="1">
              <a:defRPr kern="1200">
                <a:solidFill>
                  <a:schemeClr val="tx1"/>
                </a:solidFill>
                <a:latin typeface="Arial" charset="0"/>
                <a:ea typeface="+mn-ea"/>
                <a:cs typeface="+mn-cs"/>
              </a:defRPr>
            </a:lvl9pPr>
          </a:lstStyle>
          <a:p>
            <a:pPr algn="ctr"/>
            <a:r>
              <a:rPr lang="en-US" sz="3600" b="1">
                <a:latin typeface="Arial"/>
                <a:cs typeface="Arial"/>
              </a:rPr>
              <a:t>Strategies to Explore</a:t>
            </a:r>
            <a:endParaRPr lang="en-US"/>
          </a:p>
        </p:txBody>
      </p:sp>
      <p:graphicFrame>
        <p:nvGraphicFramePr>
          <p:cNvPr id="6" name="Content Placeholder 5">
            <a:extLst>
              <a:ext uri="{FF2B5EF4-FFF2-40B4-BE49-F238E27FC236}">
                <a16:creationId xmlns:a16="http://schemas.microsoft.com/office/drawing/2014/main" id="{93C5E75B-161C-3AC9-03E4-0560D6CD2C04}"/>
              </a:ext>
            </a:extLst>
          </p:cNvPr>
          <p:cNvGraphicFramePr>
            <a:graphicFrameLocks noGrp="1"/>
          </p:cNvGraphicFramePr>
          <p:nvPr>
            <p:ph idx="1"/>
            <p:extLst>
              <p:ext uri="{D42A27DB-BD31-4B8C-83A1-F6EECF244321}">
                <p14:modId xmlns:p14="http://schemas.microsoft.com/office/powerpoint/2010/main" val="690058922"/>
              </p:ext>
            </p:extLst>
          </p:nvPr>
        </p:nvGraphicFramePr>
        <p:xfrm>
          <a:off x="1219200" y="1178984"/>
          <a:ext cx="9753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317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03741-43F1-E679-7A63-D2341DCCABF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Other impacts are preparing for </a:t>
            </a:r>
          </a:p>
        </p:txBody>
      </p:sp>
      <p:graphicFrame>
        <p:nvGraphicFramePr>
          <p:cNvPr id="5" name="Content Placeholder 2">
            <a:extLst>
              <a:ext uri="{FF2B5EF4-FFF2-40B4-BE49-F238E27FC236}">
                <a16:creationId xmlns:a16="http://schemas.microsoft.com/office/drawing/2014/main" id="{494B684F-9AFA-362D-3A73-8E69E3F2FB35}"/>
              </a:ext>
            </a:extLst>
          </p:cNvPr>
          <p:cNvGraphicFramePr>
            <a:graphicFrameLocks noGrp="1"/>
          </p:cNvGraphicFramePr>
          <p:nvPr>
            <p:ph idx="1"/>
            <p:extLst>
              <p:ext uri="{D42A27DB-BD31-4B8C-83A1-F6EECF244321}">
                <p14:modId xmlns:p14="http://schemas.microsoft.com/office/powerpoint/2010/main" val="221514705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35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CE1954-59D5-A0BD-FF57-F0CFF428E822}"/>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The federal context</a:t>
            </a:r>
          </a:p>
        </p:txBody>
      </p:sp>
      <p:sp>
        <p:nvSpPr>
          <p:cNvPr id="3" name="Text Placeholder 2">
            <a:extLst>
              <a:ext uri="{FF2B5EF4-FFF2-40B4-BE49-F238E27FC236}">
                <a16:creationId xmlns:a16="http://schemas.microsoft.com/office/drawing/2014/main" id="{0741D71D-7C8D-E7E8-9626-32D702D7690E}"/>
              </a:ext>
            </a:extLst>
          </p:cNvPr>
          <p:cNvSpPr>
            <a:spLocks noGrp="1"/>
          </p:cNvSpPr>
          <p:nvPr>
            <p:ph type="body" idx="1"/>
          </p:nvPr>
        </p:nvSpPr>
        <p:spPr>
          <a:xfrm>
            <a:off x="1559943" y="5171093"/>
            <a:ext cx="9078628" cy="860620"/>
          </a:xfrm>
        </p:spPr>
        <p:txBody>
          <a:bodyPr vert="horz" lIns="91440" tIns="45720" rIns="91440" bIns="45720" rtlCol="0" anchor="ctr">
            <a:normAutofit/>
          </a:bodyPr>
          <a:lstStyle/>
          <a:p>
            <a:pPr algn="ctr"/>
            <a:r>
              <a:rPr lang="en-US" kern="1200">
                <a:solidFill>
                  <a:srgbClr val="FFFFFF"/>
                </a:solidFill>
                <a:latin typeface="+mn-lt"/>
                <a:ea typeface="+mn-ea"/>
                <a:cs typeface="+mn-cs"/>
              </a:rPr>
              <a:t>As if our local and state challenges were not enough…</a:t>
            </a:r>
          </a:p>
        </p:txBody>
      </p:sp>
    </p:spTree>
    <p:extLst>
      <p:ext uri="{BB962C8B-B14F-4D97-AF65-F5344CB8AC3E}">
        <p14:creationId xmlns:p14="http://schemas.microsoft.com/office/powerpoint/2010/main" val="314675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Rectangle 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ectangle 6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3720D-AA6B-C24D-B15C-4C406097213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We continue to monitor federal actions that may impact:</a:t>
            </a:r>
          </a:p>
        </p:txBody>
      </p:sp>
      <p:sp>
        <p:nvSpPr>
          <p:cNvPr id="64" name="Content Placeholder 2">
            <a:extLst>
              <a:ext uri="{FF2B5EF4-FFF2-40B4-BE49-F238E27FC236}">
                <a16:creationId xmlns:a16="http://schemas.microsoft.com/office/drawing/2014/main" id="{7AF34C87-3A99-E933-C261-851A67FB6147}"/>
              </a:ext>
            </a:extLst>
          </p:cNvPr>
          <p:cNvSpPr>
            <a:spLocks noGrp="1"/>
          </p:cNvSpPr>
          <p:nvPr>
            <p:ph idx="1"/>
          </p:nvPr>
        </p:nvSpPr>
        <p:spPr>
          <a:xfrm>
            <a:off x="4810259" y="649480"/>
            <a:ext cx="6555347" cy="5546047"/>
          </a:xfrm>
        </p:spPr>
        <p:txBody>
          <a:bodyPr anchor="ctr">
            <a:normAutofit/>
          </a:bodyPr>
          <a:lstStyle/>
          <a:p>
            <a:r>
              <a:rPr lang="en-US" sz="2400"/>
              <a:t>Federal financial aid</a:t>
            </a:r>
          </a:p>
          <a:p>
            <a:r>
              <a:rPr lang="en-US" sz="2400"/>
              <a:t>Federal grants such as </a:t>
            </a:r>
            <a:r>
              <a:rPr lang="en-US" sz="2400" err="1"/>
              <a:t>TRiO</a:t>
            </a:r>
            <a:r>
              <a:rPr lang="en-US" sz="2400"/>
              <a:t>, Title III, AANAPISI, NSF and others that directly serve many students</a:t>
            </a:r>
          </a:p>
          <a:p>
            <a:r>
              <a:rPr lang="en-US" sz="2400"/>
              <a:t>The potential impact or “chill” on international enrollments coming to the US</a:t>
            </a:r>
          </a:p>
          <a:p>
            <a:r>
              <a:rPr lang="en-US" sz="2400"/>
              <a:t>The immigration prerogative that will drive students away from enrolling in higher education</a:t>
            </a:r>
          </a:p>
          <a:p>
            <a:r>
              <a:rPr lang="en-US" sz="2400"/>
              <a:t>The environment that has nurtured and supported our work in Diversity, Equity and Inclusion for decades, and the resources that have been invested from public and private entities</a:t>
            </a:r>
          </a:p>
          <a:p>
            <a:endParaRPr lang="en-US" sz="2000"/>
          </a:p>
        </p:txBody>
      </p:sp>
    </p:spTree>
    <p:extLst>
      <p:ext uri="{BB962C8B-B14F-4D97-AF65-F5344CB8AC3E}">
        <p14:creationId xmlns:p14="http://schemas.microsoft.com/office/powerpoint/2010/main" val="77898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8204A6-B45B-07C4-0B2B-0A4BDAB700EE}"/>
              </a:ext>
            </a:extLst>
          </p:cNvPr>
          <p:cNvSpPr>
            <a:spLocks noGrp="1"/>
          </p:cNvSpPr>
          <p:nvPr>
            <p:ph idx="1"/>
          </p:nvPr>
        </p:nvSpPr>
        <p:spPr>
          <a:xfrm>
            <a:off x="1219200" y="689114"/>
            <a:ext cx="9753600" cy="5300869"/>
          </a:xfrm>
        </p:spPr>
        <p:txBody>
          <a:bodyPr>
            <a:normAutofit fontScale="92500" lnSpcReduction="20000"/>
          </a:bodyPr>
          <a:lstStyle/>
          <a:p>
            <a:r>
              <a:rPr lang="en-US"/>
              <a:t>Leadership Update</a:t>
            </a:r>
          </a:p>
          <a:p>
            <a:endParaRPr lang="en-US"/>
          </a:p>
          <a:p>
            <a:pPr marL="457189" indent="-457189" algn="l">
              <a:buFontTx/>
              <a:buChar char="-"/>
            </a:pPr>
            <a:endParaRPr lang="en-US"/>
          </a:p>
          <a:p>
            <a:pPr algn="l"/>
            <a:r>
              <a:rPr lang="en-US"/>
              <a:t>Central President</a:t>
            </a:r>
          </a:p>
          <a:p>
            <a:pPr marL="457189" indent="-457189" algn="l">
              <a:buFontTx/>
              <a:buChar char="-"/>
            </a:pPr>
            <a:r>
              <a:rPr lang="en-US" b="0"/>
              <a:t>Dr. Chantae Recasner (VPI) Has been appointed as Interim President. Chris Sullivan is serving as Acting VPI at Central.</a:t>
            </a:r>
          </a:p>
          <a:p>
            <a:pPr marL="457189" indent="-457189" algn="l">
              <a:buFontTx/>
              <a:buChar char="-"/>
            </a:pPr>
            <a:endParaRPr lang="en-US" b="0"/>
          </a:p>
          <a:p>
            <a:pPr algn="l"/>
            <a:r>
              <a:rPr lang="en-US"/>
              <a:t>Vice Chancellor of Finance and Operations</a:t>
            </a:r>
          </a:p>
          <a:p>
            <a:pPr marL="457189" indent="-457189" algn="l">
              <a:buFontTx/>
              <a:buChar char="-"/>
            </a:pPr>
            <a:r>
              <a:rPr lang="en-US" b="0"/>
              <a:t>Dr. Rachel Solemsaas will continue to serve in dual roles for the time being while we strengthen our budget environment and assess readiness for an open CFO search. </a:t>
            </a:r>
          </a:p>
          <a:p>
            <a:pPr marL="457189" indent="-457189" algn="l">
              <a:buFontTx/>
              <a:buChar char="-"/>
            </a:pPr>
            <a:endParaRPr lang="en-US"/>
          </a:p>
          <a:p>
            <a:endParaRPr lang="en-US"/>
          </a:p>
          <a:p>
            <a:pPr algn="l"/>
            <a:endParaRPr lang="en-US"/>
          </a:p>
          <a:p>
            <a:pPr algn="l"/>
            <a:endParaRPr lang="en-US"/>
          </a:p>
        </p:txBody>
      </p:sp>
    </p:spTree>
    <p:extLst>
      <p:ext uri="{BB962C8B-B14F-4D97-AF65-F5344CB8AC3E}">
        <p14:creationId xmlns:p14="http://schemas.microsoft.com/office/powerpoint/2010/main" val="422115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53DE9-8BAE-8E61-E9F9-CDFC183E539B}"/>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What to expect moving forward</a:t>
            </a:r>
          </a:p>
        </p:txBody>
      </p:sp>
      <p:sp>
        <p:nvSpPr>
          <p:cNvPr id="3" name="Content Placeholder 2">
            <a:extLst>
              <a:ext uri="{FF2B5EF4-FFF2-40B4-BE49-F238E27FC236}">
                <a16:creationId xmlns:a16="http://schemas.microsoft.com/office/drawing/2014/main" id="{C5A5A2DF-E98B-4302-9017-CAF229A219D7}"/>
              </a:ext>
            </a:extLst>
          </p:cNvPr>
          <p:cNvSpPr>
            <a:spLocks noGrp="1"/>
          </p:cNvSpPr>
          <p:nvPr>
            <p:ph idx="1"/>
          </p:nvPr>
        </p:nvSpPr>
        <p:spPr>
          <a:xfrm>
            <a:off x="5926620" y="225778"/>
            <a:ext cx="6028314" cy="6423378"/>
          </a:xfrm>
        </p:spPr>
        <p:txBody>
          <a:bodyPr anchor="ctr">
            <a:normAutofit lnSpcReduction="10000"/>
          </a:bodyPr>
          <a:lstStyle/>
          <a:p>
            <a:r>
              <a:rPr lang="en-US" sz="2000"/>
              <a:t>Your three presidents and chancellor will continue to work hand-in-hand </a:t>
            </a:r>
          </a:p>
          <a:p>
            <a:pPr marL="0" indent="0">
              <a:buNone/>
            </a:pPr>
            <a:endParaRPr lang="en-US" sz="2000"/>
          </a:p>
          <a:p>
            <a:r>
              <a:rPr lang="en-US" sz="2000"/>
              <a:t>Weekly Budget Update emails on Thursdays</a:t>
            </a:r>
          </a:p>
          <a:p>
            <a:pPr lvl="1"/>
            <a:r>
              <a:rPr lang="en-US" sz="2000"/>
              <a:t>We will share updates, developments and resources on a weekly basis</a:t>
            </a:r>
          </a:p>
          <a:p>
            <a:pPr lvl="1"/>
            <a:endParaRPr lang="en-US" sz="2000"/>
          </a:p>
          <a:p>
            <a:r>
              <a:rPr lang="en-US" sz="2000"/>
              <a:t>Regular districtwide Budget Town Halls</a:t>
            </a:r>
          </a:p>
          <a:p>
            <a:pPr marL="0" indent="0">
              <a:buNone/>
            </a:pPr>
            <a:endParaRPr lang="en-US" sz="2000"/>
          </a:p>
          <a:p>
            <a:r>
              <a:rPr lang="en-US" sz="2000"/>
              <a:t>Ongoing college Forums, Town Halls &amp; Conversations</a:t>
            </a:r>
          </a:p>
          <a:p>
            <a:pPr marL="0" indent="0">
              <a:buNone/>
            </a:pPr>
            <a:endParaRPr lang="en-US" sz="2000"/>
          </a:p>
          <a:p>
            <a:r>
              <a:rPr lang="en-US" sz="2000"/>
              <a:t>Engagement with shared governance bodies: College Councils, e.g.</a:t>
            </a:r>
          </a:p>
          <a:p>
            <a:endParaRPr lang="en-US" sz="2000"/>
          </a:p>
          <a:p>
            <a:pPr marL="0" indent="0">
              <a:buNone/>
            </a:pPr>
            <a:r>
              <a:rPr lang="en-US" sz="2000" b="1"/>
              <a:t>Strategies may not be </a:t>
            </a:r>
            <a:r>
              <a:rPr lang="en-US" sz="2000" b="1" i="1"/>
              <a:t>identical</a:t>
            </a:r>
            <a:r>
              <a:rPr lang="en-US" sz="2000" b="1"/>
              <a:t> across the organization. We seek to honor the diversity of approaches and needs across the district’s entities, and build toward a collectively stronger fiscal environment.</a:t>
            </a:r>
          </a:p>
          <a:p>
            <a:endParaRPr lang="en-US" sz="2000"/>
          </a:p>
        </p:txBody>
      </p:sp>
    </p:spTree>
    <p:extLst>
      <p:ext uri="{BB962C8B-B14F-4D97-AF65-F5344CB8AC3E}">
        <p14:creationId xmlns:p14="http://schemas.microsoft.com/office/powerpoint/2010/main" val="181990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EFC7BB-64AE-45E4-90F7-BA062F86E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FB5B51E-2110-4BFE-90CE-A5C01B483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ey room full of question marks with an opening going out">
            <a:extLst>
              <a:ext uri="{FF2B5EF4-FFF2-40B4-BE49-F238E27FC236}">
                <a16:creationId xmlns:a16="http://schemas.microsoft.com/office/drawing/2014/main" id="{FABA5316-56D4-4250-299F-8FE15B6B11EA}"/>
              </a:ext>
            </a:extLst>
          </p:cNvPr>
          <p:cNvPicPr>
            <a:picLocks noChangeAspect="1"/>
          </p:cNvPicPr>
          <p:nvPr/>
        </p:nvPicPr>
        <p:blipFill>
          <a:blip r:embed="rId2">
            <a:alphaModFix amt="60000"/>
          </a:blip>
          <a:srcRect b="15730"/>
          <a:stretch/>
        </p:blipFill>
        <p:spPr>
          <a:xfrm>
            <a:off x="-1" y="10"/>
            <a:ext cx="12192001" cy="6857990"/>
          </a:xfrm>
          <a:prstGeom prst="rect">
            <a:avLst/>
          </a:prstGeom>
        </p:spPr>
      </p:pic>
      <p:sp>
        <p:nvSpPr>
          <p:cNvPr id="2" name="Title 1">
            <a:extLst>
              <a:ext uri="{FF2B5EF4-FFF2-40B4-BE49-F238E27FC236}">
                <a16:creationId xmlns:a16="http://schemas.microsoft.com/office/drawing/2014/main" id="{2E946A48-DF46-EB5B-3799-B447FDE02083}"/>
              </a:ext>
            </a:extLst>
          </p:cNvPr>
          <p:cNvSpPr>
            <a:spLocks noGrp="1"/>
          </p:cNvSpPr>
          <p:nvPr>
            <p:ph type="title"/>
          </p:nvPr>
        </p:nvSpPr>
        <p:spPr>
          <a:xfrm>
            <a:off x="838200" y="1387056"/>
            <a:ext cx="9144000" cy="2513271"/>
          </a:xfrm>
        </p:spPr>
        <p:txBody>
          <a:bodyPr vert="horz" lIns="91440" tIns="45720" rIns="91440" bIns="45720" rtlCol="0" anchor="b">
            <a:normAutofit/>
          </a:bodyPr>
          <a:lstStyle/>
          <a:p>
            <a:r>
              <a:rPr lang="en-US" sz="5200">
                <a:solidFill>
                  <a:srgbClr val="FFFFFF"/>
                </a:solidFill>
              </a:rPr>
              <a:t>Questions and Discussion</a:t>
            </a:r>
          </a:p>
        </p:txBody>
      </p:sp>
      <p:sp>
        <p:nvSpPr>
          <p:cNvPr id="3" name="Text Placeholder 2">
            <a:extLst>
              <a:ext uri="{FF2B5EF4-FFF2-40B4-BE49-F238E27FC236}">
                <a16:creationId xmlns:a16="http://schemas.microsoft.com/office/drawing/2014/main" id="{26D63E64-3802-3438-7473-951B0B7BFF3C}"/>
              </a:ext>
            </a:extLst>
          </p:cNvPr>
          <p:cNvSpPr>
            <a:spLocks noGrp="1"/>
          </p:cNvSpPr>
          <p:nvPr>
            <p:ph type="body" idx="1"/>
          </p:nvPr>
        </p:nvSpPr>
        <p:spPr>
          <a:xfrm>
            <a:off x="859970" y="4072044"/>
            <a:ext cx="9122229" cy="1671567"/>
          </a:xfrm>
        </p:spPr>
        <p:txBody>
          <a:bodyPr vert="horz" lIns="91440" tIns="45720" rIns="91440" bIns="45720" rtlCol="0">
            <a:normAutofit/>
          </a:bodyPr>
          <a:lstStyle/>
          <a:p>
            <a:endParaRPr lang="en-US">
              <a:solidFill>
                <a:srgbClr val="FFFFFF"/>
              </a:solidFill>
            </a:endParaRPr>
          </a:p>
        </p:txBody>
      </p:sp>
    </p:spTree>
    <p:extLst>
      <p:ext uri="{BB962C8B-B14F-4D97-AF65-F5344CB8AC3E}">
        <p14:creationId xmlns:p14="http://schemas.microsoft.com/office/powerpoint/2010/main" val="109065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D57457-E453-AFB6-99BA-B837D0F20D6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Understanding our District Context</a:t>
            </a:r>
          </a:p>
        </p:txBody>
      </p:sp>
      <p:sp>
        <p:nvSpPr>
          <p:cNvPr id="3" name="Text Placeholder 2">
            <a:extLst>
              <a:ext uri="{FF2B5EF4-FFF2-40B4-BE49-F238E27FC236}">
                <a16:creationId xmlns:a16="http://schemas.microsoft.com/office/drawing/2014/main" id="{B4DC3D1D-CB90-77EC-82B9-1B1714DF1B21}"/>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72795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D26A14-A74E-18A7-C9B4-A29E1958D3C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E24B8D8-CF3F-4FA9-869A-823AC205FFBD}"/>
              </a:ext>
            </a:extLst>
          </p:cNvPr>
          <p:cNvSpPr txBox="1"/>
          <p:nvPr/>
        </p:nvSpPr>
        <p:spPr>
          <a:xfrm>
            <a:off x="8153400" y="1128094"/>
            <a:ext cx="3434180" cy="14152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b="1" kern="1200">
                <a:solidFill>
                  <a:schemeClr val="tx1"/>
                </a:solidFill>
                <a:latin typeface="+mj-lt"/>
                <a:ea typeface="+mj-ea"/>
                <a:cs typeface="+mj-cs"/>
              </a:rPr>
              <a:t>How do we relate as a district?</a:t>
            </a:r>
          </a:p>
        </p:txBody>
      </p:sp>
      <p:sp>
        <p:nvSpPr>
          <p:cNvPr id="25" name="Rectangle 24">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house&#10;&#10;Description automatically generated">
            <a:extLst>
              <a:ext uri="{FF2B5EF4-FFF2-40B4-BE49-F238E27FC236}">
                <a16:creationId xmlns:a16="http://schemas.microsoft.com/office/drawing/2014/main" id="{B4B5FBFF-4614-C4ED-68C4-CC61880228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235" y="702454"/>
            <a:ext cx="6221895" cy="5459714"/>
          </a:xfrm>
          <a:prstGeom prst="rect">
            <a:avLst/>
          </a:prstGeom>
        </p:spPr>
      </p:pic>
      <p:cxnSp>
        <p:nvCxnSpPr>
          <p:cNvPr id="24" name="Straight Connector 2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D81BDA4-2DD2-E176-4061-08D24E01DED6}"/>
              </a:ext>
            </a:extLst>
          </p:cNvPr>
          <p:cNvSpPr txBox="1"/>
          <p:nvPr/>
        </p:nvSpPr>
        <p:spPr>
          <a:xfrm>
            <a:off x="8030549" y="2506042"/>
            <a:ext cx="4068146" cy="4314636"/>
          </a:xfrm>
          <a:prstGeom prst="rect">
            <a:avLst/>
          </a:prstGeom>
        </p:spPr>
        <p:txBody>
          <a:bodyPr vert="horz" lIns="91440" tIns="45720" rIns="91440" bIns="45720" rtlCol="0">
            <a:normAutofit/>
          </a:bodyPr>
          <a:lstStyle/>
          <a:p>
            <a:pPr>
              <a:lnSpc>
                <a:spcPct val="90000"/>
              </a:lnSpc>
              <a:spcAft>
                <a:spcPts val="600"/>
              </a:spcAft>
            </a:pPr>
            <a:r>
              <a:rPr lang="en-US" sz="2400"/>
              <a:t>Established as a multi-college district in 1967 by WA State Legislative Action.</a:t>
            </a:r>
          </a:p>
          <a:p>
            <a:pPr indent="-228600">
              <a:lnSpc>
                <a:spcPct val="90000"/>
              </a:lnSpc>
              <a:spcAft>
                <a:spcPts val="600"/>
              </a:spcAft>
              <a:buFont typeface="Arial" panose="020B0604020202020204" pitchFamily="34" charset="0"/>
              <a:buChar char="•"/>
            </a:pPr>
            <a:endParaRPr lang="en-US" sz="2400"/>
          </a:p>
          <a:p>
            <a:pPr>
              <a:lnSpc>
                <a:spcPct val="90000"/>
              </a:lnSpc>
              <a:spcAft>
                <a:spcPts val="600"/>
              </a:spcAft>
            </a:pPr>
            <a:r>
              <a:rPr lang="en-US" sz="2400"/>
              <a:t>We have evolved significantly from the past. We will continue to evolve to better serve our students.</a:t>
            </a:r>
          </a:p>
          <a:p>
            <a:pPr indent="-228600">
              <a:lnSpc>
                <a:spcPct val="90000"/>
              </a:lnSpc>
              <a:spcAft>
                <a:spcPts val="600"/>
              </a:spcAft>
              <a:buFont typeface="Arial" panose="020B0604020202020204" pitchFamily="34" charset="0"/>
              <a:buChar char="•"/>
            </a:pPr>
            <a:endParaRPr lang="en-US" sz="2400"/>
          </a:p>
          <a:p>
            <a:pPr>
              <a:lnSpc>
                <a:spcPct val="90000"/>
              </a:lnSpc>
              <a:spcAft>
                <a:spcPts val="600"/>
              </a:spcAft>
            </a:pPr>
            <a:r>
              <a:rPr lang="en-US" sz="2400"/>
              <a:t>We are much stronger as a collective force. </a:t>
            </a:r>
          </a:p>
        </p:txBody>
      </p:sp>
    </p:spTree>
    <p:extLst>
      <p:ext uri="{BB962C8B-B14F-4D97-AF65-F5344CB8AC3E}">
        <p14:creationId xmlns:p14="http://schemas.microsoft.com/office/powerpoint/2010/main" val="27413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6ACA98-083E-9BA5-1EC5-5A9642097084}"/>
            </a:ext>
          </a:extLst>
        </p:cNvPr>
        <p:cNvGrpSpPr/>
        <p:nvPr/>
      </p:nvGrpSpPr>
      <p:grpSpPr>
        <a:xfrm>
          <a:off x="0" y="0"/>
          <a:ext cx="0" cy="0"/>
          <a:chOff x="0" y="0"/>
          <a:chExt cx="0" cy="0"/>
        </a:xfrm>
      </p:grpSpPr>
      <p:pic>
        <p:nvPicPr>
          <p:cNvPr id="5" name="Content Placeholder 4" descr="A diagram of a house&#10;&#10;Description automatically generated">
            <a:extLst>
              <a:ext uri="{FF2B5EF4-FFF2-40B4-BE49-F238E27FC236}">
                <a16:creationId xmlns:a16="http://schemas.microsoft.com/office/drawing/2014/main" id="{9BB8D572-EA10-D75A-EEC6-152DD355F45A}"/>
              </a:ext>
            </a:extLst>
          </p:cNvPr>
          <p:cNvPicPr>
            <a:picLocks noGrp="1" noChangeAspect="1"/>
          </p:cNvPicPr>
          <p:nvPr>
            <p:ph idx="1"/>
          </p:nvPr>
        </p:nvPicPr>
        <p:blipFill>
          <a:blip r:embed="rId3">
            <a:alphaModFix amt="20000"/>
            <a:extLst>
              <a:ext uri="{28A0092B-C50C-407E-A947-70E740481C1C}">
                <a14:useLocalDpi xmlns:a14="http://schemas.microsoft.com/office/drawing/2010/main" val="0"/>
              </a:ext>
            </a:extLst>
          </a:blip>
          <a:stretch>
            <a:fillRect/>
          </a:stretch>
        </p:blipFill>
        <p:spPr>
          <a:xfrm>
            <a:off x="645764" y="643466"/>
            <a:ext cx="6348792" cy="5571067"/>
          </a:xfrm>
          <a:prstGeom prst="rect">
            <a:avLst/>
          </a:prstGeom>
        </p:spPr>
      </p:pic>
      <p:sp>
        <p:nvSpPr>
          <p:cNvPr id="2" name="TextBox 1">
            <a:extLst>
              <a:ext uri="{FF2B5EF4-FFF2-40B4-BE49-F238E27FC236}">
                <a16:creationId xmlns:a16="http://schemas.microsoft.com/office/drawing/2014/main" id="{124BFFA2-B7F0-E8C9-5186-A51DA204D7DF}"/>
              </a:ext>
            </a:extLst>
          </p:cNvPr>
          <p:cNvSpPr txBox="1"/>
          <p:nvPr/>
        </p:nvSpPr>
        <p:spPr>
          <a:xfrm>
            <a:off x="4451230" y="889842"/>
            <a:ext cx="6832120" cy="5078313"/>
          </a:xfrm>
          <a:prstGeom prst="rect">
            <a:avLst/>
          </a:prstGeom>
          <a:noFill/>
        </p:spPr>
        <p:txBody>
          <a:bodyPr wrap="square" rtlCol="0">
            <a:spAutoFit/>
          </a:bodyPr>
          <a:lstStyle/>
          <a:p>
            <a:pPr algn="r"/>
            <a:r>
              <a:rPr lang="en-US" sz="3600" b="1"/>
              <a:t>The colleges’ primary functions are to teach and support students.</a:t>
            </a:r>
          </a:p>
          <a:p>
            <a:pPr algn="r"/>
            <a:endParaRPr lang="en-US" sz="3600" b="1"/>
          </a:p>
          <a:p>
            <a:pPr algn="r"/>
            <a:r>
              <a:rPr lang="en-US" sz="3600" b="1"/>
              <a:t>District’s primary functions are to enable the </a:t>
            </a:r>
            <a:r>
              <a:rPr lang="en-US" sz="3600" b="1" i="1" u="sng"/>
              <a:t>infrastructure</a:t>
            </a:r>
            <a:r>
              <a:rPr lang="en-US" sz="3600" b="1"/>
              <a:t> and </a:t>
            </a:r>
            <a:r>
              <a:rPr lang="en-US" sz="3600" b="1" i="1" u="sng"/>
              <a:t>resources</a:t>
            </a:r>
            <a:r>
              <a:rPr lang="en-US" sz="3600" b="1"/>
              <a:t> that support faculty and staff that teach and support students. </a:t>
            </a:r>
          </a:p>
        </p:txBody>
      </p:sp>
    </p:spTree>
    <p:extLst>
      <p:ext uri="{BB962C8B-B14F-4D97-AF65-F5344CB8AC3E}">
        <p14:creationId xmlns:p14="http://schemas.microsoft.com/office/powerpoint/2010/main" val="146146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B67AF-693C-ED1B-2A78-BD74C9323A8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What are Districtwide Services?</a:t>
            </a:r>
          </a:p>
        </p:txBody>
      </p:sp>
      <p:pic>
        <p:nvPicPr>
          <p:cNvPr id="4" name="Content Placeholder 4" descr="A diagram of a house&#10;&#10;Description automatically generated">
            <a:extLst>
              <a:ext uri="{FF2B5EF4-FFF2-40B4-BE49-F238E27FC236}">
                <a16:creationId xmlns:a16="http://schemas.microsoft.com/office/drawing/2014/main" id="{27C91515-3DD1-A76D-0337-5CCC7BE9E0B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90307"/>
          <a:stretch/>
        </p:blipFill>
        <p:spPr>
          <a:xfrm>
            <a:off x="4527804" y="5951621"/>
            <a:ext cx="7431114" cy="592614"/>
          </a:xfrm>
          <a:prstGeom prst="rect">
            <a:avLst/>
          </a:prstGeom>
        </p:spPr>
      </p:pic>
      <p:pic>
        <p:nvPicPr>
          <p:cNvPr id="5" name="Content Placeholder 4" descr="A diagram of a house">
            <a:extLst>
              <a:ext uri="{FF2B5EF4-FFF2-40B4-BE49-F238E27FC236}">
                <a16:creationId xmlns:a16="http://schemas.microsoft.com/office/drawing/2014/main" id="{79B6D817-CA39-9F5C-B895-7016826E0988}"/>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4527804" y="430306"/>
            <a:ext cx="7431114" cy="6113929"/>
          </a:xfrm>
          <a:prstGeom prst="rect">
            <a:avLst/>
          </a:prstGeom>
        </p:spPr>
      </p:pic>
      <p:sp>
        <p:nvSpPr>
          <p:cNvPr id="6" name="TextBox 5">
            <a:extLst>
              <a:ext uri="{FF2B5EF4-FFF2-40B4-BE49-F238E27FC236}">
                <a16:creationId xmlns:a16="http://schemas.microsoft.com/office/drawing/2014/main" id="{6C89B6B1-0B94-8898-0FB2-A28E4DCD0C2A}"/>
              </a:ext>
            </a:extLst>
          </p:cNvPr>
          <p:cNvSpPr txBox="1"/>
          <p:nvPr/>
        </p:nvSpPr>
        <p:spPr>
          <a:xfrm>
            <a:off x="4760886" y="670132"/>
            <a:ext cx="7431114" cy="5262979"/>
          </a:xfrm>
          <a:prstGeom prst="rect">
            <a:avLst/>
          </a:prstGeom>
          <a:noFill/>
        </p:spPr>
        <p:txBody>
          <a:bodyPr wrap="square" rtlCol="0">
            <a:spAutoFit/>
          </a:bodyPr>
          <a:lstStyle/>
          <a:p>
            <a:r>
              <a:rPr lang="en-US" sz="2400" b="1"/>
              <a:t>Functions that provide infrastructure that enable college-based direct instruction or service to students</a:t>
            </a:r>
          </a:p>
          <a:p>
            <a:endParaRPr lang="en-US" sz="2400" b="1"/>
          </a:p>
          <a:p>
            <a:r>
              <a:rPr lang="en-US" sz="2400" b="1"/>
              <a:t>Systems that support employees districtwide</a:t>
            </a:r>
          </a:p>
          <a:p>
            <a:endParaRPr lang="en-US" sz="2400" b="1"/>
          </a:p>
          <a:p>
            <a:r>
              <a:rPr lang="en-US" sz="2400" b="1"/>
              <a:t>Functions to serve districtwide reporting and compliance requirements</a:t>
            </a:r>
          </a:p>
          <a:p>
            <a:endParaRPr lang="en-US" sz="2400" b="1"/>
          </a:p>
          <a:p>
            <a:r>
              <a:rPr lang="en-US" sz="2400" b="1"/>
              <a:t>Specially-funded programs that serve students districtwide</a:t>
            </a:r>
          </a:p>
          <a:p>
            <a:endParaRPr lang="en-US" sz="2400" b="1"/>
          </a:p>
          <a:p>
            <a:r>
              <a:rPr lang="en-US" sz="2400" b="1"/>
              <a:t>Functions that connect, support or develop programming and resource districtwide</a:t>
            </a:r>
          </a:p>
        </p:txBody>
      </p:sp>
    </p:spTree>
    <p:extLst>
      <p:ext uri="{BB962C8B-B14F-4D97-AF65-F5344CB8AC3E}">
        <p14:creationId xmlns:p14="http://schemas.microsoft.com/office/powerpoint/2010/main" val="23809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EBAD4D-9B1A-8A7B-1D2D-3E9EF734A61E}"/>
            </a:ext>
          </a:extLst>
        </p:cNvPr>
        <p:cNvGrpSpPr/>
        <p:nvPr/>
      </p:nvGrpSpPr>
      <p:grpSpPr>
        <a:xfrm>
          <a:off x="0" y="0"/>
          <a:ext cx="0" cy="0"/>
          <a:chOff x="0" y="0"/>
          <a:chExt cx="0" cy="0"/>
        </a:xfrm>
      </p:grpSpPr>
      <p:sp>
        <p:nvSpPr>
          <p:cNvPr id="9" name="Down Arrow 7">
            <a:extLst>
              <a:ext uri="{FF2B5EF4-FFF2-40B4-BE49-F238E27FC236}">
                <a16:creationId xmlns:a16="http://schemas.microsoft.com/office/drawing/2014/main" id="{C3481624-E9FD-24AC-1EC5-F6C18D64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A0B95-5C50-FA7F-3F01-B3E5E947A05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What are Districtwide Services?</a:t>
            </a:r>
          </a:p>
        </p:txBody>
      </p:sp>
      <p:pic>
        <p:nvPicPr>
          <p:cNvPr id="4" name="Content Placeholder 4" descr="A diagram of a house&#10;&#10;Description automatically generated">
            <a:extLst>
              <a:ext uri="{FF2B5EF4-FFF2-40B4-BE49-F238E27FC236}">
                <a16:creationId xmlns:a16="http://schemas.microsoft.com/office/drawing/2014/main" id="{0F3AB885-6EB4-5E25-8661-CA3A2977B1E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90307"/>
          <a:stretch/>
        </p:blipFill>
        <p:spPr>
          <a:xfrm>
            <a:off x="4527804" y="5951621"/>
            <a:ext cx="7431114" cy="592614"/>
          </a:xfrm>
          <a:prstGeom prst="rect">
            <a:avLst/>
          </a:prstGeom>
        </p:spPr>
      </p:pic>
      <p:pic>
        <p:nvPicPr>
          <p:cNvPr id="5" name="Content Placeholder 4" descr="A diagram of a house">
            <a:extLst>
              <a:ext uri="{FF2B5EF4-FFF2-40B4-BE49-F238E27FC236}">
                <a16:creationId xmlns:a16="http://schemas.microsoft.com/office/drawing/2014/main" id="{6DFB4790-90DF-A3DA-CC0F-C12B6DE7FD11}"/>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4527804" y="430306"/>
            <a:ext cx="7431114" cy="6113929"/>
          </a:xfrm>
          <a:prstGeom prst="rect">
            <a:avLst/>
          </a:prstGeom>
        </p:spPr>
      </p:pic>
      <p:sp>
        <p:nvSpPr>
          <p:cNvPr id="6" name="TextBox 5">
            <a:extLst>
              <a:ext uri="{FF2B5EF4-FFF2-40B4-BE49-F238E27FC236}">
                <a16:creationId xmlns:a16="http://schemas.microsoft.com/office/drawing/2014/main" id="{4541BB47-F2C1-2237-D267-61D996A6E3F4}"/>
              </a:ext>
            </a:extLst>
          </p:cNvPr>
          <p:cNvSpPr txBox="1"/>
          <p:nvPr/>
        </p:nvSpPr>
        <p:spPr>
          <a:xfrm>
            <a:off x="4527804" y="332550"/>
            <a:ext cx="6772800" cy="5632311"/>
          </a:xfrm>
          <a:prstGeom prst="rect">
            <a:avLst/>
          </a:prstGeom>
          <a:noFill/>
        </p:spPr>
        <p:txBody>
          <a:bodyPr wrap="square" rtlCol="0">
            <a:spAutoFit/>
          </a:bodyPr>
          <a:lstStyle/>
          <a:p>
            <a:pPr marL="285750" indent="-285750">
              <a:buFont typeface="Arial" panose="020B0604020202020204" pitchFamily="34" charset="0"/>
              <a:buChar char="•"/>
            </a:pPr>
            <a:r>
              <a:rPr lang="en-US" sz="2000" b="1"/>
              <a:t>Accessibility, Community and Opportunity </a:t>
            </a:r>
          </a:p>
          <a:p>
            <a:pPr marL="285750" indent="-285750">
              <a:buFont typeface="Arial" panose="020B0604020202020204" pitchFamily="34" charset="0"/>
              <a:buChar char="•"/>
            </a:pPr>
            <a:r>
              <a:rPr lang="en-US" sz="2000" b="1"/>
              <a:t>Advancement/Seattle Colleges Foundation</a:t>
            </a:r>
          </a:p>
          <a:p>
            <a:pPr marL="285750" indent="-285750">
              <a:buFont typeface="Arial" panose="020B0604020202020204" pitchFamily="34" charset="0"/>
              <a:buChar char="•"/>
            </a:pPr>
            <a:r>
              <a:rPr lang="en-US" sz="2000" b="1"/>
              <a:t>Chancellor’s Office &amp; Board of Trustees</a:t>
            </a:r>
          </a:p>
          <a:p>
            <a:pPr marL="285750" indent="-285750">
              <a:buFont typeface="Arial" panose="020B0604020202020204" pitchFamily="34" charset="0"/>
              <a:buChar char="•"/>
            </a:pPr>
            <a:r>
              <a:rPr lang="en-US" sz="2000" b="1"/>
              <a:t>Communications/Public Relations</a:t>
            </a:r>
          </a:p>
          <a:p>
            <a:pPr marL="285750" indent="-285750">
              <a:buFont typeface="Arial" panose="020B0604020202020204" pitchFamily="34" charset="0"/>
              <a:buChar char="•"/>
            </a:pPr>
            <a:r>
              <a:rPr lang="en-US" sz="2000" b="1"/>
              <a:t>Compliance</a:t>
            </a:r>
          </a:p>
          <a:p>
            <a:pPr marL="285750" indent="-285750">
              <a:buFont typeface="Arial" panose="020B0604020202020204" pitchFamily="34" charset="0"/>
              <a:buChar char="•"/>
            </a:pPr>
            <a:r>
              <a:rPr lang="en-US" sz="2000" b="1"/>
              <a:t>eLearning</a:t>
            </a:r>
          </a:p>
          <a:p>
            <a:pPr marL="285750" indent="-285750">
              <a:buFont typeface="Arial" panose="020B0604020202020204" pitchFamily="34" charset="0"/>
              <a:buChar char="•"/>
            </a:pPr>
            <a:r>
              <a:rPr lang="en-US" sz="2000" b="1"/>
              <a:t>Enrollment Management</a:t>
            </a:r>
          </a:p>
          <a:p>
            <a:pPr marL="285750" indent="-285750">
              <a:buFont typeface="Arial" panose="020B0604020202020204" pitchFamily="34" charset="0"/>
              <a:buChar char="•"/>
            </a:pPr>
            <a:r>
              <a:rPr lang="en-US" sz="2000" b="1"/>
              <a:t>Faculty Development (with AFT)</a:t>
            </a:r>
          </a:p>
          <a:p>
            <a:pPr marL="285750" indent="-285750">
              <a:buFont typeface="Arial" panose="020B0604020202020204" pitchFamily="34" charset="0"/>
              <a:buChar char="•"/>
            </a:pPr>
            <a:r>
              <a:rPr lang="en-US" sz="2000" b="1"/>
              <a:t>Finance &amp; Accounting</a:t>
            </a:r>
          </a:p>
          <a:p>
            <a:pPr marL="285750" indent="-285750">
              <a:buFont typeface="Arial" panose="020B0604020202020204" pitchFamily="34" charset="0"/>
              <a:buChar char="•"/>
            </a:pPr>
            <a:r>
              <a:rPr lang="en-US" sz="2000" b="1"/>
              <a:t>Human Resources</a:t>
            </a:r>
          </a:p>
          <a:p>
            <a:pPr marL="285750" indent="-285750">
              <a:buFont typeface="Arial" panose="020B0604020202020204" pitchFamily="34" charset="0"/>
              <a:buChar char="•"/>
            </a:pPr>
            <a:r>
              <a:rPr lang="en-US" sz="2000" b="1"/>
              <a:t>IT (incl. Library Tech., </a:t>
            </a:r>
            <a:r>
              <a:rPr lang="en-US" sz="2000" b="1" err="1"/>
              <a:t>ctcLink</a:t>
            </a:r>
            <a:r>
              <a:rPr lang="en-US" sz="2000" b="1"/>
              <a:t>, Starfish, etc.)</a:t>
            </a:r>
          </a:p>
          <a:p>
            <a:pPr marL="285750" indent="-285750">
              <a:buFont typeface="Arial" panose="020B0604020202020204" pitchFamily="34" charset="0"/>
              <a:buChar char="•"/>
            </a:pPr>
            <a:r>
              <a:rPr lang="en-US" sz="2000" b="1"/>
              <a:t>International Programs</a:t>
            </a:r>
          </a:p>
          <a:p>
            <a:pPr marL="285750" indent="-285750">
              <a:buFont typeface="Arial" panose="020B0604020202020204" pitchFamily="34" charset="0"/>
              <a:buChar char="•"/>
            </a:pPr>
            <a:r>
              <a:rPr lang="en-US" sz="2000" b="1"/>
              <a:t>Payroll &amp; Benefits</a:t>
            </a:r>
          </a:p>
          <a:p>
            <a:pPr marL="285750" indent="-285750">
              <a:buFont typeface="Arial" panose="020B0604020202020204" pitchFamily="34" charset="0"/>
              <a:buChar char="•"/>
            </a:pPr>
            <a:r>
              <a:rPr lang="en-US" sz="2000" b="1"/>
              <a:t>Seattle Promise</a:t>
            </a:r>
          </a:p>
          <a:p>
            <a:pPr marL="285750" indent="-285750">
              <a:buFont typeface="Arial" panose="020B0604020202020204" pitchFamily="34" charset="0"/>
              <a:buChar char="•"/>
            </a:pPr>
            <a:r>
              <a:rPr lang="en-US" sz="2000" b="1"/>
              <a:t>Student Recruitment (districtwide)</a:t>
            </a:r>
          </a:p>
          <a:p>
            <a:pPr marL="285750" indent="-285750">
              <a:buFont typeface="Arial" panose="020B0604020202020204" pitchFamily="34" charset="0"/>
              <a:buChar char="•"/>
            </a:pPr>
            <a:r>
              <a:rPr lang="en-US" sz="2000" b="1"/>
              <a:t>Title III districtwide SIP grant</a:t>
            </a:r>
          </a:p>
          <a:p>
            <a:pPr marL="285750" indent="-285750">
              <a:buFont typeface="Arial" panose="020B0604020202020204" pitchFamily="34" charset="0"/>
              <a:buChar char="•"/>
            </a:pPr>
            <a:r>
              <a:rPr lang="en-US" sz="2000" b="1"/>
              <a:t>Web Services</a:t>
            </a:r>
          </a:p>
          <a:p>
            <a:pPr marL="285750" indent="-285750">
              <a:buFont typeface="Arial" panose="020B0604020202020204" pitchFamily="34" charset="0"/>
              <a:buChar char="•"/>
            </a:pPr>
            <a:r>
              <a:rPr lang="en-US" sz="2000" b="1"/>
              <a:t>Workforce Education </a:t>
            </a:r>
          </a:p>
        </p:txBody>
      </p:sp>
      <p:sp>
        <p:nvSpPr>
          <p:cNvPr id="3" name="TextBox 2">
            <a:extLst>
              <a:ext uri="{FF2B5EF4-FFF2-40B4-BE49-F238E27FC236}">
                <a16:creationId xmlns:a16="http://schemas.microsoft.com/office/drawing/2014/main" id="{CD8E7561-231F-90B0-B03F-15CE57C4E247}"/>
              </a:ext>
            </a:extLst>
          </p:cNvPr>
          <p:cNvSpPr txBox="1"/>
          <p:nvPr/>
        </p:nvSpPr>
        <p:spPr>
          <a:xfrm>
            <a:off x="9674271" y="4378608"/>
            <a:ext cx="1742536" cy="1477328"/>
          </a:xfrm>
          <a:prstGeom prst="rect">
            <a:avLst/>
          </a:prstGeom>
          <a:noFill/>
        </p:spPr>
        <p:txBody>
          <a:bodyPr wrap="square" rtlCol="0">
            <a:spAutoFit/>
          </a:bodyPr>
          <a:lstStyle/>
          <a:p>
            <a:r>
              <a:rPr lang="en-US"/>
              <a:t>*other distinct functions are included within some of these units</a:t>
            </a:r>
          </a:p>
        </p:txBody>
      </p:sp>
    </p:spTree>
    <p:extLst>
      <p:ext uri="{BB962C8B-B14F-4D97-AF65-F5344CB8AC3E}">
        <p14:creationId xmlns:p14="http://schemas.microsoft.com/office/powerpoint/2010/main" val="32522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E78C0-99A9-1DB0-4F2D-52D011D7C11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A3D7D38-6B79-A22B-83A3-53DB0C3ABCFA}"/>
              </a:ext>
            </a:extLst>
          </p:cNvPr>
          <p:cNvSpPr>
            <a:spLocks noGrp="1"/>
          </p:cNvSpPr>
          <p:nvPr>
            <p:ph type="title"/>
          </p:nvPr>
        </p:nvSpPr>
        <p:spPr>
          <a:xfrm>
            <a:off x="2026693" y="1030406"/>
            <a:ext cx="8147713" cy="3081242"/>
          </a:xfrm>
        </p:spPr>
        <p:txBody>
          <a:bodyPr vert="horz" lIns="91440" tIns="45720" rIns="91440" bIns="45720" rtlCol="0" anchor="ctr">
            <a:normAutofit/>
          </a:bodyPr>
          <a:lstStyle/>
          <a:p>
            <a:pPr algn="ctr"/>
            <a:r>
              <a:rPr lang="en-US" sz="4800" kern="1200">
                <a:solidFill>
                  <a:srgbClr val="FFFFFF"/>
                </a:solidFill>
                <a:latin typeface="+mj-lt"/>
                <a:ea typeface="+mj-ea"/>
                <a:cs typeface="+mj-cs"/>
              </a:rPr>
              <a:t>How are we funded?</a:t>
            </a:r>
          </a:p>
        </p:txBody>
      </p:sp>
      <p:sp>
        <p:nvSpPr>
          <p:cNvPr id="3" name="Text Placeholder 2">
            <a:extLst>
              <a:ext uri="{FF2B5EF4-FFF2-40B4-BE49-F238E27FC236}">
                <a16:creationId xmlns:a16="http://schemas.microsoft.com/office/drawing/2014/main" id="{E3064DDB-02EB-6433-6B00-32564999813B}"/>
              </a:ext>
            </a:extLst>
          </p:cNvPr>
          <p:cNvSpPr>
            <a:spLocks noGrp="1"/>
          </p:cNvSpPr>
          <p:nvPr>
            <p:ph type="body" idx="1"/>
          </p:nvPr>
        </p:nvSpPr>
        <p:spPr>
          <a:xfrm>
            <a:off x="1559943" y="5171093"/>
            <a:ext cx="9078628" cy="860620"/>
          </a:xfrm>
        </p:spPr>
        <p:txBody>
          <a:bodyPr vert="horz" lIns="91440" tIns="45720" rIns="91440" bIns="45720" rtlCol="0" anchor="ctr">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362991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db888e9-017b-45cf-a20e-d7869e2729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59D3CBD634C64AA81D9447C61E548A" ma:contentTypeVersion="17" ma:contentTypeDescription="Create a new document." ma:contentTypeScope="" ma:versionID="ea2598a2b36f5db3086d5b68427a4427">
  <xsd:schema xmlns:xsd="http://www.w3.org/2001/XMLSchema" xmlns:xs="http://www.w3.org/2001/XMLSchema" xmlns:p="http://schemas.microsoft.com/office/2006/metadata/properties" xmlns:ns3="ff76a5bc-1854-4377-b765-c704e00a1d1d" xmlns:ns4="fdb888e9-017b-45cf-a20e-d7869e272970" targetNamespace="http://schemas.microsoft.com/office/2006/metadata/properties" ma:root="true" ma:fieldsID="9deb326b2980431eee2373a8d6294741" ns3:_="" ns4:_="">
    <xsd:import namespace="ff76a5bc-1854-4377-b765-c704e00a1d1d"/>
    <xsd:import namespace="fdb888e9-017b-45cf-a20e-d7869e27297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MediaServiceOCR"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6a5bc-1854-4377-b765-c704e00a1d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b888e9-017b-45cf-a20e-d7869e27297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6340AC-E2BD-4C02-9CEF-BD206D6E97C8}">
  <ds:schemaRefs>
    <ds:schemaRef ds:uri="fdb888e9-017b-45cf-a20e-d7869e272970"/>
    <ds:schemaRef ds:uri="ff76a5bc-1854-4377-b765-c704e00a1d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98BFE33-DAE9-44DB-9D33-D4D5BBC2DC8D}">
  <ds:schemaRefs>
    <ds:schemaRef ds:uri="fdb888e9-017b-45cf-a20e-d7869e272970"/>
    <ds:schemaRef ds:uri="ff76a5bc-1854-4377-b765-c704e00a1d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5E8AC5-F55F-44F2-88EC-D2570C5B39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30</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Office Theme</vt:lpstr>
      <vt:lpstr>Seattle Colleges Winter Quarter Budget Town Hall</vt:lpstr>
      <vt:lpstr>Today’s Town Hall Plan</vt:lpstr>
      <vt:lpstr>PowerPoint Presentation</vt:lpstr>
      <vt:lpstr>Understanding our District Context</vt:lpstr>
      <vt:lpstr>PowerPoint Presentation</vt:lpstr>
      <vt:lpstr>PowerPoint Presentation</vt:lpstr>
      <vt:lpstr>What are Districtwide Services?</vt:lpstr>
      <vt:lpstr>What are Districtwide Services?</vt:lpstr>
      <vt:lpstr>How are we funded?</vt:lpstr>
      <vt:lpstr>How we are funded – A patchwork</vt:lpstr>
      <vt:lpstr>How are we funded   The Big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Seattle Colleges Unrestricted Cash Reserve</vt:lpstr>
      <vt:lpstr>PowerPoint Presentation</vt:lpstr>
      <vt:lpstr>How are we responding?</vt:lpstr>
      <vt:lpstr>Current/Recent Activity for FY25 (2024-2025)</vt:lpstr>
      <vt:lpstr>How we will meet a $30M challenge?</vt:lpstr>
      <vt:lpstr>PowerPoint Presentation</vt:lpstr>
      <vt:lpstr>Other impacts are preparing for </vt:lpstr>
      <vt:lpstr>The federal context</vt:lpstr>
      <vt:lpstr>We continue to monitor federal actions that may impact:</vt:lpstr>
      <vt:lpstr>What to expect moving forward</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Rimando-Chareunsap, Rosie</dc:creator>
  <cp:revision>2</cp:revision>
  <cp:lastPrinted>2025-02-10T22:14:39Z</cp:lastPrinted>
  <dcterms:created xsi:type="dcterms:W3CDTF">2025-02-05T15:17:02Z</dcterms:created>
  <dcterms:modified xsi:type="dcterms:W3CDTF">2025-02-24T19:36:38Z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0x0101001259D3CBD634C64AA81D9447C61E548A</vt:lpwstr>
  </property>
</Properties>
</file>