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omments/modernComment_1AD_143653A4.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672" r:id="rId5"/>
  </p:sldMasterIdLst>
  <p:notesMasterIdLst>
    <p:notesMasterId r:id="rId48"/>
  </p:notesMasterIdLst>
  <p:handoutMasterIdLst>
    <p:handoutMasterId r:id="rId49"/>
  </p:handoutMasterIdLst>
  <p:sldIdLst>
    <p:sldId id="410" r:id="rId6"/>
    <p:sldId id="499" r:id="rId7"/>
    <p:sldId id="452" r:id="rId8"/>
    <p:sldId id="451" r:id="rId9"/>
    <p:sldId id="446" r:id="rId10"/>
    <p:sldId id="447" r:id="rId11"/>
    <p:sldId id="492" r:id="rId12"/>
    <p:sldId id="490" r:id="rId13"/>
    <p:sldId id="445" r:id="rId14"/>
    <p:sldId id="429" r:id="rId15"/>
    <p:sldId id="455" r:id="rId16"/>
    <p:sldId id="461" r:id="rId17"/>
    <p:sldId id="454" r:id="rId18"/>
    <p:sldId id="439" r:id="rId19"/>
    <p:sldId id="475" r:id="rId20"/>
    <p:sldId id="476" r:id="rId21"/>
    <p:sldId id="441" r:id="rId22"/>
    <p:sldId id="477" r:id="rId23"/>
    <p:sldId id="481" r:id="rId24"/>
    <p:sldId id="495" r:id="rId25"/>
    <p:sldId id="482" r:id="rId26"/>
    <p:sldId id="478" r:id="rId27"/>
    <p:sldId id="483" r:id="rId28"/>
    <p:sldId id="496" r:id="rId29"/>
    <p:sldId id="484" r:id="rId30"/>
    <p:sldId id="479" r:id="rId31"/>
    <p:sldId id="485" r:id="rId32"/>
    <p:sldId id="497" r:id="rId33"/>
    <p:sldId id="486" r:id="rId34"/>
    <p:sldId id="480" r:id="rId35"/>
    <p:sldId id="487" r:id="rId36"/>
    <p:sldId id="498" r:id="rId37"/>
    <p:sldId id="488" r:id="rId38"/>
    <p:sldId id="456" r:id="rId39"/>
    <p:sldId id="440" r:id="rId40"/>
    <p:sldId id="442" r:id="rId41"/>
    <p:sldId id="444" r:id="rId42"/>
    <p:sldId id="493" r:id="rId43"/>
    <p:sldId id="494" r:id="rId44"/>
    <p:sldId id="443" r:id="rId45"/>
    <p:sldId id="491" r:id="rId46"/>
    <p:sldId id="435" r:id="rId47"/>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A9871D-19AB-36CC-C842-DBCB4178788C}" name="Phillips, Earnest" initials="EP" userId="S::Earnest.Phillips@seattlecolleges.edu::b9c65701-ac24-4235-be7a-7d4ce2c80d52" providerId="AD"/>
  <p188:author id="{39E5A55E-AC6F-0AFE-59B9-5E8ABC1FB19B}" name="Solemsaas, Rachel" initials="" userId="S::Rachel.Solemsaas@seattlecolleges.edu::30889143-7e55-406d-8f26-c188ba6e567f" providerId="AD"/>
  <p188:author id="{24E25474-CF7B-A09B-4D70-35FB3C4C89E5}" name="Solemsaas, Rachel" initials="SR" userId="S::rachel.solemsaas@seattlecolleges.edu::30889143-7e55-406d-8f26-c188ba6e567f" providerId="AD"/>
  <p188:author id="{012AB1C5-09DC-A277-B35A-749595B7717D}" name="Rimando-Chareunsap, Rosie" initials="RR" userId="S::rosie.rimando@seattlecolleges.edu::9edf0352-1eb3-4d60-82b0-9937f50d9aec" providerId="AD"/>
  <p188:author id="{577397ED-8A42-7618-5C17-AA80DA071E89}" name="Rimando-Chareunsap, Rosie" initials="RR" userId="S::Rosie.Rimando@seattlecolleges.edu::9edf0352-1eb3-4d60-82b0-9937f50d9a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2"/>
    <a:srgbClr val="003595"/>
    <a:srgbClr val="06315C"/>
    <a:srgbClr val="77933C"/>
    <a:srgbClr val="003296"/>
    <a:srgbClr val="C39B6F"/>
    <a:srgbClr val="7B7635"/>
    <a:srgbClr val="A4510C"/>
    <a:srgbClr val="0044CC"/>
    <a:srgbClr val="0802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455FE-B529-640D-CCD2-F0934852DD62}" v="478" dt="2025-02-13T21:58:20.830"/>
    <p1510:client id="{9A6A4334-5C36-E803-9304-B0D8A0655599}" v="1923" dt="2025-02-13T08:31:46.032"/>
    <p1510:client id="{E29F9F53-4E2D-BD81-0450-BC742C025B50}" v="118" dt="2025-02-13T08:37:08.643"/>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Budget%20Reports/FY%2025/FY%2025%20Modified%20Budg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Budget%20Reports/FY%2025/FY%2025%20Modified%20Budg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Budget%20Reports/FY%2025/Functional%20Expenses.YOY.12.12.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Budget%20Reports/FY%2025/Functional%20Expenses.YOY.12.12.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Cash%20Balance%20Reporting/FY%2025%20Cash%20Balance%20Summar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Cash%20Balance%20Reporting/FY%2025%20Cash%20Balance%20Summar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Cash%20Balance%20Reporting/FY%2025%20Cash%20Balance%20Summar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Cash%20Balance%20Reporting/FY%2025%20Cash%20Balance%20Summar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Cash%20Balance%20Reporting/FY%2025%20Cash%20Balance%20Summar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 25 Budget:  Uses of Funds (Expenditures)</a:t>
            </a:r>
          </a:p>
        </c:rich>
      </c:tx>
      <c:layout>
        <c:manualLayout>
          <c:xMode val="edge"/>
          <c:yMode val="edge"/>
          <c:x val="0.23574099053541148"/>
          <c:y val="0.921652508597088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charts!$B$18</c:f>
              <c:strCache>
                <c:ptCount val="1"/>
                <c:pt idx="0">
                  <c:v>FY 25 Modified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44-4A98-94B3-537573B75D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44-4A98-94B3-537573B75D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44-4A98-94B3-537573B75D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44-4A98-94B3-537573B75D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charts!$A$19:$A$22</c:f>
              <c:strCache>
                <c:ptCount val="4"/>
                <c:pt idx="0">
                  <c:v> Personnel </c:v>
                </c:pt>
                <c:pt idx="1">
                  <c:v> Non-Personnel  </c:v>
                </c:pt>
                <c:pt idx="2">
                  <c:v> International Program </c:v>
                </c:pt>
                <c:pt idx="3">
                  <c:v> Running Start </c:v>
                </c:pt>
              </c:strCache>
            </c:strRef>
          </c:cat>
          <c:val>
            <c:numRef>
              <c:f>charts!$B$19:$B$22</c:f>
              <c:numCache>
                <c:formatCode>_(* #,##0.00_);_(* \(#,##0.00\);_(* "-"??_);_(@_)</c:formatCode>
                <c:ptCount val="4"/>
                <c:pt idx="0">
                  <c:v>163600098.93391523</c:v>
                </c:pt>
                <c:pt idx="1">
                  <c:v>30645560.100000001</c:v>
                </c:pt>
                <c:pt idx="2">
                  <c:v>4188365.4414999997</c:v>
                </c:pt>
                <c:pt idx="3">
                  <c:v>1276965.3500000001</c:v>
                </c:pt>
              </c:numCache>
            </c:numRef>
          </c:val>
          <c:extLst>
            <c:ext xmlns:c16="http://schemas.microsoft.com/office/drawing/2014/chart" uri="{C3380CC4-5D6E-409C-BE32-E72D297353CC}">
              <c16:uniqueId val="{00000008-2544-4A98-94B3-537573B75D9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 25 Budget: Source of Operating Funds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charts!$B$9</c:f>
              <c:strCache>
                <c:ptCount val="1"/>
                <c:pt idx="0">
                  <c:v>FY 25 Modified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C2-4AF4-8EAF-7422D03ECE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C2-4AF4-8EAF-7422D03ECE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C2-4AF4-8EAF-7422D03ECE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C2-4AF4-8EAF-7422D03ECE8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DC2-4AF4-8EAF-7422D03ECE8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charts!$A$10:$A$14</c:f>
              <c:strCache>
                <c:ptCount val="5"/>
                <c:pt idx="0">
                  <c:v> State Allocation </c:v>
                </c:pt>
                <c:pt idx="1">
                  <c:v> Tuition </c:v>
                </c:pt>
                <c:pt idx="2">
                  <c:v> International </c:v>
                </c:pt>
                <c:pt idx="3">
                  <c:v> Running Start </c:v>
                </c:pt>
                <c:pt idx="4">
                  <c:v> F&amp;A (Indirect) </c:v>
                </c:pt>
              </c:strCache>
            </c:strRef>
          </c:cat>
          <c:val>
            <c:numRef>
              <c:f>charts!$B$10:$B$14</c:f>
              <c:numCache>
                <c:formatCode>_(* #,##0_);_(* \(#,##0\);_(* "-"??_);_(@_)</c:formatCode>
                <c:ptCount val="5"/>
                <c:pt idx="0">
                  <c:v>113018016</c:v>
                </c:pt>
                <c:pt idx="1">
                  <c:v>32847622</c:v>
                </c:pt>
                <c:pt idx="2">
                  <c:v>9326286.5</c:v>
                </c:pt>
                <c:pt idx="3">
                  <c:v>11669051</c:v>
                </c:pt>
                <c:pt idx="4">
                  <c:v>1614030</c:v>
                </c:pt>
              </c:numCache>
            </c:numRef>
          </c:val>
          <c:extLst>
            <c:ext xmlns:c16="http://schemas.microsoft.com/office/drawing/2014/chart" uri="{C3380CC4-5D6E-409C-BE32-E72D297353CC}">
              <c16:uniqueId val="{0000000A-6DC2-4AF4-8EAF-7422D03ECE8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enrollment!A2</c:f>
              <c:strCache>
                <c:ptCount val="1"/>
                <c:pt idx="0">
                  <c:v>FTEs</c:v>
                </c:pt>
              </c:strCache>
            </c:strRef>
          </c:tx>
          <c:spPr>
            <a:ln w="28575" cap="rnd">
              <a:solidFill>
                <a:schemeClr val="accent1"/>
              </a:solidFill>
              <a:round/>
            </a:ln>
            <a:effectLst/>
          </c:spPr>
          <c:marker>
            <c:symbol val="none"/>
          </c:marker>
          <c:cat>
            <c:strRef>
              <c:f>enrollment!$B$1:$I$1</c:f>
              <c:strCache>
                <c:ptCount val="8"/>
                <c:pt idx="0">
                  <c:v>2014</c:v>
                </c:pt>
                <c:pt idx="1">
                  <c:v>2018</c:v>
                </c:pt>
                <c:pt idx="2">
                  <c:v>2019</c:v>
                </c:pt>
                <c:pt idx="3">
                  <c:v>2020</c:v>
                </c:pt>
                <c:pt idx="4">
                  <c:v>2021**</c:v>
                </c:pt>
                <c:pt idx="5">
                  <c:v>2022</c:v>
                </c:pt>
                <c:pt idx="6">
                  <c:v>2023</c:v>
                </c:pt>
                <c:pt idx="7">
                  <c:v>2024 - Unaudited</c:v>
                </c:pt>
              </c:strCache>
            </c:strRef>
          </c:cat>
          <c:val>
            <c:numRef>
              <c:f>enrollment!$B$2:$I$2</c:f>
              <c:numCache>
                <c:formatCode>_(* #,##0_);_(* \(#,##0\);_(* "-"??_);_(@_)</c:formatCode>
                <c:ptCount val="8"/>
                <c:pt idx="0">
                  <c:v>19263</c:v>
                </c:pt>
                <c:pt idx="1">
                  <c:v>17599</c:v>
                </c:pt>
                <c:pt idx="2">
                  <c:v>16545</c:v>
                </c:pt>
                <c:pt idx="3">
                  <c:v>15525</c:v>
                </c:pt>
                <c:pt idx="4">
                  <c:v>13511</c:v>
                </c:pt>
                <c:pt idx="5">
                  <c:v>12075</c:v>
                </c:pt>
                <c:pt idx="6">
                  <c:v>12442</c:v>
                </c:pt>
                <c:pt idx="7">
                  <c:v>13452</c:v>
                </c:pt>
              </c:numCache>
            </c:numRef>
          </c:val>
          <c:smooth val="0"/>
          <c:extLst>
            <c:ext xmlns:c16="http://schemas.microsoft.com/office/drawing/2014/chart" uri="{C3380CC4-5D6E-409C-BE32-E72D297353CC}">
              <c16:uniqueId val="{00000000-72F8-407A-A68A-85575843A2BF}"/>
            </c:ext>
          </c:extLst>
        </c:ser>
        <c:dLbls>
          <c:showLegendKey val="0"/>
          <c:showVal val="0"/>
          <c:showCatName val="0"/>
          <c:showSerName val="0"/>
          <c:showPercent val="0"/>
          <c:showBubbleSize val="0"/>
        </c:dLbls>
        <c:smooth val="0"/>
        <c:axId val="1190074887"/>
        <c:axId val="1835087879"/>
      </c:lineChart>
      <c:catAx>
        <c:axId val="11900748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Field1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087879"/>
        <c:crosses val="autoZero"/>
        <c:auto val="1"/>
        <c:lblAlgn val="ctr"/>
        <c:lblOffset val="100"/>
        <c:noMultiLvlLbl val="0"/>
      </c:catAx>
      <c:valAx>
        <c:axId val="1835087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074887"/>
        <c:crosses val="autoZero"/>
        <c:crossBetween val="midCat"/>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'Headcounts'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enrollment!A6</c:f>
              <c:strCache>
                <c:ptCount val="1"/>
                <c:pt idx="0">
                  <c:v>Headcounts</c:v>
                </c:pt>
              </c:strCache>
            </c:strRef>
          </c:tx>
          <c:spPr>
            <a:ln w="28575" cap="rnd">
              <a:solidFill>
                <a:schemeClr val="accent1"/>
              </a:solidFill>
              <a:round/>
            </a:ln>
            <a:effectLst/>
          </c:spPr>
          <c:marker>
            <c:symbol val="none"/>
          </c:marker>
          <c:cat>
            <c:strRef>
              <c:f>enrollment!$B$5:$I$5</c:f>
              <c:strCache>
                <c:ptCount val="8"/>
                <c:pt idx="0">
                  <c:v>2014</c:v>
                </c:pt>
                <c:pt idx="1">
                  <c:v>2018</c:v>
                </c:pt>
                <c:pt idx="2">
                  <c:v>2019</c:v>
                </c:pt>
                <c:pt idx="3">
                  <c:v>2020</c:v>
                </c:pt>
                <c:pt idx="4">
                  <c:v>2021**</c:v>
                </c:pt>
                <c:pt idx="5">
                  <c:v>2022</c:v>
                </c:pt>
                <c:pt idx="6">
                  <c:v>2023</c:v>
                </c:pt>
                <c:pt idx="7">
                  <c:v>2024 - Unaudited</c:v>
                </c:pt>
              </c:strCache>
            </c:strRef>
          </c:cat>
          <c:val>
            <c:numRef>
              <c:f>enrollment!$B$6:$I$6</c:f>
              <c:numCache>
                <c:formatCode>_(* #,##0_);_(* \(#,##0\);_(* "-"??_);_(@_)</c:formatCode>
                <c:ptCount val="8"/>
                <c:pt idx="0">
                  <c:v>45965</c:v>
                </c:pt>
                <c:pt idx="1">
                  <c:v>44824</c:v>
                </c:pt>
                <c:pt idx="2">
                  <c:v>42805</c:v>
                </c:pt>
                <c:pt idx="3">
                  <c:v>40137</c:v>
                </c:pt>
                <c:pt idx="4">
                  <c:v>31813</c:v>
                </c:pt>
                <c:pt idx="5">
                  <c:v>28971</c:v>
                </c:pt>
                <c:pt idx="6">
                  <c:v>30763</c:v>
                </c:pt>
                <c:pt idx="7">
                  <c:v>32800</c:v>
                </c:pt>
              </c:numCache>
            </c:numRef>
          </c:val>
          <c:smooth val="0"/>
          <c:extLst>
            <c:ext xmlns:c16="http://schemas.microsoft.com/office/drawing/2014/chart" uri="{C3380CC4-5D6E-409C-BE32-E72D297353CC}">
              <c16:uniqueId val="{00000000-DF6E-4CFE-83C7-23EFCA17832A}"/>
            </c:ext>
          </c:extLst>
        </c:ser>
        <c:dLbls>
          <c:showLegendKey val="0"/>
          <c:showVal val="0"/>
          <c:showCatName val="0"/>
          <c:showSerName val="0"/>
          <c:showPercent val="0"/>
          <c:showBubbleSize val="0"/>
        </c:dLbls>
        <c:smooth val="0"/>
        <c:axId val="795543047"/>
        <c:axId val="795545095"/>
      </c:lineChart>
      <c:catAx>
        <c:axId val="7955430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Field1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545095"/>
        <c:crosses val="autoZero"/>
        <c:auto val="1"/>
        <c:lblAlgn val="ctr"/>
        <c:lblOffset val="100"/>
        <c:noMultiLvlLbl val="0"/>
      </c:catAx>
      <c:valAx>
        <c:axId val="795545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Headcounts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543047"/>
        <c:crosses val="autoZero"/>
        <c:crossBetween val="midCat"/>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CASH RESERVE FY 25 Beginning Balances</a:t>
            </a:r>
          </a:p>
        </c:rich>
      </c:tx>
      <c:layout>
        <c:manualLayout>
          <c:xMode val="edge"/>
          <c:yMode val="edge"/>
          <c:x val="0.2134582663575286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ALL!$A$27</c:f>
              <c:strCache>
                <c:ptCount val="1"/>
                <c:pt idx="0">
                  <c:v>CASH RESERVE Beginning Balances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7B-42FB-A1CD-78A63A8A69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7B-42FB-A1CD-78A63A8A69B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ALL!$B$26:$C$26</c:f>
              <c:strCache>
                <c:ptCount val="2"/>
                <c:pt idx="0">
                  <c:v> Dedicated </c:v>
                </c:pt>
                <c:pt idx="1">
                  <c:v> Unrestricted </c:v>
                </c:pt>
              </c:strCache>
            </c:strRef>
          </c:cat>
          <c:val>
            <c:numRef>
              <c:f>ALL!$B$27:$C$27</c:f>
              <c:numCache>
                <c:formatCode>_(* #,##0.00_);_(* \(#,##0.00\);_(* "-"??_);_(@_)</c:formatCode>
                <c:ptCount val="2"/>
                <c:pt idx="0">
                  <c:v>52325368.250000007</c:v>
                </c:pt>
                <c:pt idx="1">
                  <c:v>33382782.979999989</c:v>
                </c:pt>
              </c:numCache>
            </c:numRef>
          </c:val>
          <c:extLst>
            <c:ext xmlns:c16="http://schemas.microsoft.com/office/drawing/2014/chart" uri="{C3380CC4-5D6E-409C-BE32-E72D297353CC}">
              <c16:uniqueId val="{00000004-317B-42FB-A1CD-78A63A8A69B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North!$A$29</c:f>
              <c:strCache>
                <c:ptCount val="1"/>
                <c:pt idx="0">
                  <c:v>CASH RESERVE Beginning Balances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F2-42EA-8F7B-DA3F8CA01D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F2-42EA-8F7B-DA3F8CA01D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North!$B$28:$C$28</c:f>
              <c:strCache>
                <c:ptCount val="2"/>
                <c:pt idx="0">
                  <c:v> Dedicated </c:v>
                </c:pt>
                <c:pt idx="1">
                  <c:v> Unrestricted </c:v>
                </c:pt>
              </c:strCache>
            </c:strRef>
          </c:cat>
          <c:val>
            <c:numRef>
              <c:f>North!$B$29:$C$29</c:f>
              <c:numCache>
                <c:formatCode>_(* #,##0.00_);_(* \(#,##0.00\);_(* "-"??_);_(@_)</c:formatCode>
                <c:ptCount val="2"/>
                <c:pt idx="0">
                  <c:v>18979525.850000005</c:v>
                </c:pt>
                <c:pt idx="1">
                  <c:v>10020566.389999989</c:v>
                </c:pt>
              </c:numCache>
            </c:numRef>
          </c:val>
          <c:extLst>
            <c:ext xmlns:c16="http://schemas.microsoft.com/office/drawing/2014/chart" uri="{C3380CC4-5D6E-409C-BE32-E72D297353CC}">
              <c16:uniqueId val="{00000004-1EF2-42EA-8F7B-DA3F8CA01DD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Central!$A$27</c:f>
              <c:strCache>
                <c:ptCount val="1"/>
                <c:pt idx="0">
                  <c:v>CASH RESERVE Beginning Balances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51-4ACF-AE74-336F4654A0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1-4ACF-AE74-336F4654A0E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Central!$B$26:$C$26</c:f>
              <c:strCache>
                <c:ptCount val="2"/>
                <c:pt idx="0">
                  <c:v> Dedicated </c:v>
                </c:pt>
                <c:pt idx="1">
                  <c:v> Unrestricted </c:v>
                </c:pt>
              </c:strCache>
            </c:strRef>
          </c:cat>
          <c:val>
            <c:numRef>
              <c:f>Central!$B$27:$C$27</c:f>
              <c:numCache>
                <c:formatCode>_(* #,##0.00_);_(* \(#,##0.00\);_(* "-"??_);_(@_)</c:formatCode>
                <c:ptCount val="2"/>
                <c:pt idx="0">
                  <c:v>2246952.3500000015</c:v>
                </c:pt>
                <c:pt idx="1">
                  <c:v>0</c:v>
                </c:pt>
              </c:numCache>
            </c:numRef>
          </c:val>
          <c:extLst>
            <c:ext xmlns:c16="http://schemas.microsoft.com/office/drawing/2014/chart" uri="{C3380CC4-5D6E-409C-BE32-E72D297353CC}">
              <c16:uniqueId val="{00000004-3551-4ACF-AE74-336F4654A0E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South!$A$27</c:f>
              <c:strCache>
                <c:ptCount val="1"/>
                <c:pt idx="0">
                  <c:v>CASH RESERVE Beginning Balances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9F-461A-99EA-FA5D783687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9F-461A-99EA-FA5D783687E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South!$B$26:$C$26</c:f>
              <c:strCache>
                <c:ptCount val="2"/>
                <c:pt idx="0">
                  <c:v> Dedicated </c:v>
                </c:pt>
                <c:pt idx="1">
                  <c:v> Unrestricted </c:v>
                </c:pt>
              </c:strCache>
            </c:strRef>
          </c:cat>
          <c:val>
            <c:numRef>
              <c:f>South!$B$27:$C$27</c:f>
              <c:numCache>
                <c:formatCode>_(* #,##0.00_);_(* \(#,##0.00\);_(* "-"??_);_(@_)</c:formatCode>
                <c:ptCount val="2"/>
                <c:pt idx="0">
                  <c:v>18546699.73</c:v>
                </c:pt>
                <c:pt idx="1">
                  <c:v>7534120.0799999982</c:v>
                </c:pt>
              </c:numCache>
            </c:numRef>
          </c:val>
          <c:extLst>
            <c:ext xmlns:c16="http://schemas.microsoft.com/office/drawing/2014/chart" uri="{C3380CC4-5D6E-409C-BE32-E72D297353CC}">
              <c16:uniqueId val="{00000004-929F-461A-99EA-FA5D783687E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District!$A$26</c:f>
              <c:strCache>
                <c:ptCount val="1"/>
                <c:pt idx="0">
                  <c:v>CASH RESERVE Beginning Balances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E8-471F-9229-D9C8EF412A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E8-471F-9229-D9C8EF412A7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District!$B$25:$C$25</c:f>
              <c:strCache>
                <c:ptCount val="2"/>
                <c:pt idx="0">
                  <c:v> Dedicated </c:v>
                </c:pt>
                <c:pt idx="1">
                  <c:v> Unrestricted </c:v>
                </c:pt>
              </c:strCache>
            </c:strRef>
          </c:cat>
          <c:val>
            <c:numRef>
              <c:f>District!$B$26:$C$26</c:f>
              <c:numCache>
                <c:formatCode>_(* #,##0.00_);_(* \(#,##0.00\);_(* "-"??_);_(@_)</c:formatCode>
                <c:ptCount val="2"/>
                <c:pt idx="0">
                  <c:v>12552190.320000002</c:v>
                </c:pt>
                <c:pt idx="1">
                  <c:v>15828096.51</c:v>
                </c:pt>
              </c:numCache>
            </c:numRef>
          </c:val>
          <c:extLst>
            <c:ext xmlns:c16="http://schemas.microsoft.com/office/drawing/2014/chart" uri="{C3380CC4-5D6E-409C-BE32-E72D297353CC}">
              <c16:uniqueId val="{00000004-49E8-471F-9229-D9C8EF412A7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AD_143653A4.xml><?xml version="1.0" encoding="utf-8"?>
<p188:cmLst xmlns:a="http://schemas.openxmlformats.org/drawingml/2006/main" xmlns:r="http://schemas.openxmlformats.org/officeDocument/2006/relationships" xmlns:p188="http://schemas.microsoft.com/office/powerpoint/2018/8/main">
  <p188:cm id="{F0EECA01-C39E-4849-BEFC-AB87D79B1563}" authorId="{93A9871D-19AB-36CC-C842-DBCB4178788C}" status="resolved" created="2024-10-31T00:18:38.230" complete="100000">
    <ac:deMkLst xmlns:ac="http://schemas.microsoft.com/office/drawing/2013/main/command">
      <pc:docMk xmlns:pc="http://schemas.microsoft.com/office/powerpoint/2013/main/command"/>
      <pc:sldMk xmlns:pc="http://schemas.microsoft.com/office/powerpoint/2013/main/command" cId="339104676" sldId="429"/>
      <ac:spMk id="5" creationId="{E649805C-57A3-D7E7-0E2D-31450032BB6A}"/>
    </ac:deMkLst>
    <p188:replyLst>
      <p188:reply id="{90E574E3-EBC8-44A1-B202-476D405E7081}" authorId="{24E25474-CF7B-A09B-4D70-35FB3C4C89E5}" created="2024-10-31T00:51:23.008">
        <p188:txBody>
          <a:bodyPr/>
          <a:lstStyle/>
          <a:p>
            <a:r>
              <a:rPr lang="en-US"/>
              <a:t>updating FY 25 is beyond SEM.  It also includes the OFM error and adjusting expenditure assumptions.  I belive these are different.</a:t>
            </a:r>
          </a:p>
        </p188:txBody>
      </p188:reply>
    </p188:replyLst>
    <p188:txBody>
      <a:bodyPr/>
      <a:lstStyle/>
      <a:p>
        <a:r>
          <a:rPr lang="en-US"/>
          <a:t>You can combine bullets 1 and 3. 
Move cash reserves bullet last.
Some other minor suggetstions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684D9-C817-435C-911A-74D18B058D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3BF17D-03D0-4C82-B860-A38EC518B192}">
      <dgm:prSet phldrT="[Text]" phldr="0"/>
      <dgm:spPr/>
      <dgm:t>
        <a:bodyPr/>
        <a:lstStyle/>
        <a:p>
          <a:pPr rtl="0"/>
          <a:r>
            <a:rPr lang="en-US">
              <a:latin typeface="Calibri"/>
            </a:rPr>
            <a:t>Live within our Means</a:t>
          </a:r>
          <a:endParaRPr lang="en-US"/>
        </a:p>
      </dgm:t>
    </dgm:pt>
    <dgm:pt modelId="{E7F20954-D0B4-4C30-91B9-ACEF37124316}" type="parTrans" cxnId="{13E64E56-07AD-48DB-82A7-418C8329A2DF}">
      <dgm:prSet/>
      <dgm:spPr/>
      <dgm:t>
        <a:bodyPr/>
        <a:lstStyle/>
        <a:p>
          <a:endParaRPr lang="en-US"/>
        </a:p>
      </dgm:t>
    </dgm:pt>
    <dgm:pt modelId="{2824D76E-215F-4250-8C87-889BC50974AE}" type="sibTrans" cxnId="{13E64E56-07AD-48DB-82A7-418C8329A2DF}">
      <dgm:prSet/>
      <dgm:spPr/>
      <dgm:t>
        <a:bodyPr/>
        <a:lstStyle/>
        <a:p>
          <a:endParaRPr lang="en-US"/>
        </a:p>
      </dgm:t>
    </dgm:pt>
    <dgm:pt modelId="{0FA2D4A5-7C64-425F-B986-0F8BB403D07F}">
      <dgm:prSet phldrT="[Text]" phldr="0"/>
      <dgm:spPr/>
      <dgm:t>
        <a:bodyPr/>
        <a:lstStyle/>
        <a:p>
          <a:pPr rtl="0"/>
          <a:r>
            <a:rPr lang="en-US">
              <a:latin typeface="Calibri"/>
            </a:rPr>
            <a:t>Approved a balanced spending plans for all funds</a:t>
          </a:r>
          <a:endParaRPr lang="en-US"/>
        </a:p>
      </dgm:t>
    </dgm:pt>
    <dgm:pt modelId="{67849A1E-8EFD-4761-AFF3-1257738D8E0D}" type="parTrans" cxnId="{371335B0-7E73-4518-91B4-D85CAEF502F7}">
      <dgm:prSet/>
      <dgm:spPr/>
      <dgm:t>
        <a:bodyPr/>
        <a:lstStyle/>
        <a:p>
          <a:endParaRPr lang="en-US"/>
        </a:p>
      </dgm:t>
    </dgm:pt>
    <dgm:pt modelId="{95416A78-1A67-43FB-BE33-4EE0875B2140}" type="sibTrans" cxnId="{371335B0-7E73-4518-91B4-D85CAEF502F7}">
      <dgm:prSet/>
      <dgm:spPr/>
      <dgm:t>
        <a:bodyPr/>
        <a:lstStyle/>
        <a:p>
          <a:endParaRPr lang="en-US"/>
        </a:p>
      </dgm:t>
    </dgm:pt>
    <dgm:pt modelId="{297190EB-35A9-41E1-95B0-D735A1AF17B7}">
      <dgm:prSet phldrT="[Text]" phldr="0"/>
      <dgm:spPr/>
      <dgm:t>
        <a:bodyPr/>
        <a:lstStyle/>
        <a:p>
          <a:pPr rtl="0"/>
          <a:r>
            <a:rPr lang="en-US">
              <a:latin typeface="Calibri"/>
            </a:rPr>
            <a:t>Monitor spending plan through periodic budget versus actual reports to update budget assumptions</a:t>
          </a:r>
        </a:p>
      </dgm:t>
    </dgm:pt>
    <dgm:pt modelId="{97528563-C161-43FA-840D-1743C0FBEAEA}" type="parTrans" cxnId="{EE5A660B-141E-4ACD-B8EB-CAF04F863866}">
      <dgm:prSet/>
      <dgm:spPr/>
      <dgm:t>
        <a:bodyPr/>
        <a:lstStyle/>
        <a:p>
          <a:endParaRPr lang="en-US"/>
        </a:p>
      </dgm:t>
    </dgm:pt>
    <dgm:pt modelId="{1A5908ED-067B-4554-8CBB-FC15644A44FF}" type="sibTrans" cxnId="{EE5A660B-141E-4ACD-B8EB-CAF04F863866}">
      <dgm:prSet/>
      <dgm:spPr/>
      <dgm:t>
        <a:bodyPr/>
        <a:lstStyle/>
        <a:p>
          <a:endParaRPr lang="en-US"/>
        </a:p>
      </dgm:t>
    </dgm:pt>
    <dgm:pt modelId="{F38B3A8C-07B1-43BC-A3F8-B06FCE586224}">
      <dgm:prSet phldrT="[Text]" phldr="0"/>
      <dgm:spPr/>
      <dgm:t>
        <a:bodyPr/>
        <a:lstStyle/>
        <a:p>
          <a:pPr rtl="0"/>
          <a:r>
            <a:rPr lang="en-US">
              <a:latin typeface="Calibri"/>
            </a:rPr>
            <a:t>Maintain Prudent Level of Reserves</a:t>
          </a:r>
          <a:endParaRPr lang="en-US"/>
        </a:p>
      </dgm:t>
    </dgm:pt>
    <dgm:pt modelId="{34865EC3-F624-4B16-9335-C7661675EA1F}" type="parTrans" cxnId="{3EB3D7FD-FDD7-4C54-861F-2761BBA95661}">
      <dgm:prSet/>
      <dgm:spPr/>
      <dgm:t>
        <a:bodyPr/>
        <a:lstStyle/>
        <a:p>
          <a:endParaRPr lang="en-US"/>
        </a:p>
      </dgm:t>
    </dgm:pt>
    <dgm:pt modelId="{3072E258-A1A4-459E-B331-F87140845836}" type="sibTrans" cxnId="{3EB3D7FD-FDD7-4C54-861F-2761BBA95661}">
      <dgm:prSet/>
      <dgm:spPr/>
      <dgm:t>
        <a:bodyPr/>
        <a:lstStyle/>
        <a:p>
          <a:endParaRPr lang="en-US"/>
        </a:p>
      </dgm:t>
    </dgm:pt>
    <dgm:pt modelId="{8E6028F2-F616-4181-8E25-5345FDF93F6F}">
      <dgm:prSet phldrT="[Text]" phldr="0"/>
      <dgm:spPr/>
      <dgm:t>
        <a:bodyPr/>
        <a:lstStyle/>
        <a:p>
          <a:pPr rtl="0"/>
          <a:r>
            <a:rPr lang="en-US">
              <a:latin typeface="Calibri"/>
            </a:rPr>
            <a:t>Set up contingency, operating, &amp; capital reserves</a:t>
          </a:r>
          <a:endParaRPr lang="en-US"/>
        </a:p>
      </dgm:t>
    </dgm:pt>
    <dgm:pt modelId="{B92122F6-13B9-45FB-BA31-E89199E7E172}" type="parTrans" cxnId="{A64D1897-F624-43FC-A326-0FE98F9340FD}">
      <dgm:prSet/>
      <dgm:spPr/>
      <dgm:t>
        <a:bodyPr/>
        <a:lstStyle/>
        <a:p>
          <a:endParaRPr lang="en-US"/>
        </a:p>
      </dgm:t>
    </dgm:pt>
    <dgm:pt modelId="{E7E4651A-026E-4356-8DEB-65B3B38F49B1}" type="sibTrans" cxnId="{A64D1897-F624-43FC-A326-0FE98F9340FD}">
      <dgm:prSet/>
      <dgm:spPr/>
      <dgm:t>
        <a:bodyPr/>
        <a:lstStyle/>
        <a:p>
          <a:endParaRPr lang="en-US"/>
        </a:p>
      </dgm:t>
    </dgm:pt>
    <dgm:pt modelId="{2610600C-AFB5-4A09-8B18-D0DC7B41E1BE}">
      <dgm:prSet phldrT="[Text]" phldr="0"/>
      <dgm:spPr/>
      <dgm:t>
        <a:bodyPr/>
        <a:lstStyle/>
        <a:p>
          <a:pPr rtl="0"/>
          <a:r>
            <a:rPr lang="en-US">
              <a:latin typeface="Calibri"/>
            </a:rPr>
            <a:t>Approved reserve plans, including ways to replenish fund if funds are used or targets are not met</a:t>
          </a:r>
          <a:endParaRPr lang="en-US"/>
        </a:p>
      </dgm:t>
    </dgm:pt>
    <dgm:pt modelId="{F45E3968-3166-4CD5-92D0-E54B0CD6DB3A}" type="parTrans" cxnId="{79162922-DB8B-4559-864C-84EB74ED80EF}">
      <dgm:prSet/>
      <dgm:spPr/>
      <dgm:t>
        <a:bodyPr/>
        <a:lstStyle/>
        <a:p>
          <a:endParaRPr lang="en-US"/>
        </a:p>
      </dgm:t>
    </dgm:pt>
    <dgm:pt modelId="{71211F2A-3198-440F-8E88-9B5287E9637C}" type="sibTrans" cxnId="{79162922-DB8B-4559-864C-84EB74ED80EF}">
      <dgm:prSet/>
      <dgm:spPr/>
      <dgm:t>
        <a:bodyPr/>
        <a:lstStyle/>
        <a:p>
          <a:endParaRPr lang="en-US"/>
        </a:p>
      </dgm:t>
    </dgm:pt>
    <dgm:pt modelId="{8436FB38-5734-469F-A809-7F0BFB26E65E}">
      <dgm:prSet phldrT="[Text]" phldr="0"/>
      <dgm:spPr/>
      <dgm:t>
        <a:bodyPr/>
        <a:lstStyle/>
        <a:p>
          <a:pPr rtl="0"/>
          <a:r>
            <a:rPr lang="en-US">
              <a:latin typeface="Calibri"/>
            </a:rPr>
            <a:t>Invest in the Future</a:t>
          </a:r>
          <a:endParaRPr lang="en-US"/>
        </a:p>
      </dgm:t>
    </dgm:pt>
    <dgm:pt modelId="{A50B3E44-5633-4422-BBC6-FD9B61AAF0FE}" type="parTrans" cxnId="{4A6781A3-023F-416A-8409-E731BC09FE42}">
      <dgm:prSet/>
      <dgm:spPr/>
      <dgm:t>
        <a:bodyPr/>
        <a:lstStyle/>
        <a:p>
          <a:endParaRPr lang="en-US"/>
        </a:p>
      </dgm:t>
    </dgm:pt>
    <dgm:pt modelId="{339FF30D-179C-4223-8BDE-A7865E934FAD}" type="sibTrans" cxnId="{4A6781A3-023F-416A-8409-E731BC09FE42}">
      <dgm:prSet/>
      <dgm:spPr/>
      <dgm:t>
        <a:bodyPr/>
        <a:lstStyle/>
        <a:p>
          <a:endParaRPr lang="en-US"/>
        </a:p>
      </dgm:t>
    </dgm:pt>
    <dgm:pt modelId="{29D790BF-CFAD-4C76-B441-60D7DB807916}">
      <dgm:prSet phldrT="[Text]" phldr="0"/>
      <dgm:spPr/>
      <dgm:t>
        <a:bodyPr/>
        <a:lstStyle/>
        <a:p>
          <a:pPr rtl="0"/>
          <a:r>
            <a:rPr lang="en-US">
              <a:latin typeface="Calibri"/>
            </a:rPr>
            <a:t>Support for foundation workplans</a:t>
          </a:r>
          <a:endParaRPr lang="en-US"/>
        </a:p>
      </dgm:t>
    </dgm:pt>
    <dgm:pt modelId="{068246C1-6BA0-4526-B827-558080FE6452}" type="parTrans" cxnId="{8490BCFD-4875-4E46-9B29-45C69F6CA074}">
      <dgm:prSet/>
      <dgm:spPr/>
      <dgm:t>
        <a:bodyPr/>
        <a:lstStyle/>
        <a:p>
          <a:endParaRPr lang="en-US"/>
        </a:p>
      </dgm:t>
    </dgm:pt>
    <dgm:pt modelId="{4A5EEFB3-249D-4439-BA3B-61F990BDCE4C}" type="sibTrans" cxnId="{8490BCFD-4875-4E46-9B29-45C69F6CA074}">
      <dgm:prSet/>
      <dgm:spPr/>
      <dgm:t>
        <a:bodyPr/>
        <a:lstStyle/>
        <a:p>
          <a:endParaRPr lang="en-US"/>
        </a:p>
      </dgm:t>
    </dgm:pt>
    <dgm:pt modelId="{917CB7A0-6396-4561-A3AD-D532BC88FD6A}">
      <dgm:prSet phldrT="[Text]" phldr="0"/>
      <dgm:spPr/>
      <dgm:t>
        <a:bodyPr/>
        <a:lstStyle/>
        <a:p>
          <a:pPr rtl="0"/>
          <a:r>
            <a:rPr lang="en-US">
              <a:latin typeface="Calibri"/>
            </a:rPr>
            <a:t>Support for grants and partnerships</a:t>
          </a:r>
          <a:endParaRPr lang="en-US"/>
        </a:p>
      </dgm:t>
    </dgm:pt>
    <dgm:pt modelId="{770BE9D5-B846-4BDC-8E24-E7283383C3FF}" type="parTrans" cxnId="{A32F785E-284A-434B-9E8D-806D1F47E5E5}">
      <dgm:prSet/>
      <dgm:spPr/>
      <dgm:t>
        <a:bodyPr/>
        <a:lstStyle/>
        <a:p>
          <a:endParaRPr lang="en-US"/>
        </a:p>
      </dgm:t>
    </dgm:pt>
    <dgm:pt modelId="{3DB7E541-B5DA-41F7-8EB8-61E9F5224DBD}" type="sibTrans" cxnId="{A32F785E-284A-434B-9E8D-806D1F47E5E5}">
      <dgm:prSet/>
      <dgm:spPr/>
      <dgm:t>
        <a:bodyPr/>
        <a:lstStyle/>
        <a:p>
          <a:endParaRPr lang="en-US"/>
        </a:p>
      </dgm:t>
    </dgm:pt>
    <dgm:pt modelId="{F86C84A1-FA22-4E12-8AE1-FBE1236E6A3B}" type="pres">
      <dgm:prSet presAssocID="{C2C684D9-C817-435C-911A-74D18B058D7E}" presName="Name0" presStyleCnt="0">
        <dgm:presLayoutVars>
          <dgm:dir/>
          <dgm:animLvl val="lvl"/>
          <dgm:resizeHandles val="exact"/>
        </dgm:presLayoutVars>
      </dgm:prSet>
      <dgm:spPr/>
    </dgm:pt>
    <dgm:pt modelId="{D73E336F-78E2-4847-A5B7-E6832AC25727}" type="pres">
      <dgm:prSet presAssocID="{623BF17D-03D0-4C82-B860-A38EC518B192}" presName="composite" presStyleCnt="0"/>
      <dgm:spPr/>
    </dgm:pt>
    <dgm:pt modelId="{7CAB6892-7441-4976-9067-0BB181624D3A}" type="pres">
      <dgm:prSet presAssocID="{623BF17D-03D0-4C82-B860-A38EC518B192}" presName="parTx" presStyleLbl="alignNode1" presStyleIdx="0" presStyleCnt="3">
        <dgm:presLayoutVars>
          <dgm:chMax val="0"/>
          <dgm:chPref val="0"/>
          <dgm:bulletEnabled val="1"/>
        </dgm:presLayoutVars>
      </dgm:prSet>
      <dgm:spPr/>
    </dgm:pt>
    <dgm:pt modelId="{244D2899-3136-41C8-9662-EA9911E8C76F}" type="pres">
      <dgm:prSet presAssocID="{623BF17D-03D0-4C82-B860-A38EC518B192}" presName="desTx" presStyleLbl="alignAccFollowNode1" presStyleIdx="0" presStyleCnt="3">
        <dgm:presLayoutVars>
          <dgm:bulletEnabled val="1"/>
        </dgm:presLayoutVars>
      </dgm:prSet>
      <dgm:spPr/>
    </dgm:pt>
    <dgm:pt modelId="{6DA4385B-8DA3-46F1-A39F-AB95866A834B}" type="pres">
      <dgm:prSet presAssocID="{2824D76E-215F-4250-8C87-889BC50974AE}" presName="space" presStyleCnt="0"/>
      <dgm:spPr/>
    </dgm:pt>
    <dgm:pt modelId="{5A1B3950-B80E-41E6-903D-BBAE559F476C}" type="pres">
      <dgm:prSet presAssocID="{F38B3A8C-07B1-43BC-A3F8-B06FCE586224}" presName="composite" presStyleCnt="0"/>
      <dgm:spPr/>
    </dgm:pt>
    <dgm:pt modelId="{B1DF0E94-2756-4870-BC89-78C8ECB94B82}" type="pres">
      <dgm:prSet presAssocID="{F38B3A8C-07B1-43BC-A3F8-B06FCE586224}" presName="parTx" presStyleLbl="alignNode1" presStyleIdx="1" presStyleCnt="3">
        <dgm:presLayoutVars>
          <dgm:chMax val="0"/>
          <dgm:chPref val="0"/>
          <dgm:bulletEnabled val="1"/>
        </dgm:presLayoutVars>
      </dgm:prSet>
      <dgm:spPr/>
    </dgm:pt>
    <dgm:pt modelId="{219F6D88-7C04-49A7-8064-8E08ACDF8E15}" type="pres">
      <dgm:prSet presAssocID="{F38B3A8C-07B1-43BC-A3F8-B06FCE586224}" presName="desTx" presStyleLbl="alignAccFollowNode1" presStyleIdx="1" presStyleCnt="3">
        <dgm:presLayoutVars>
          <dgm:bulletEnabled val="1"/>
        </dgm:presLayoutVars>
      </dgm:prSet>
      <dgm:spPr/>
    </dgm:pt>
    <dgm:pt modelId="{CB6CA396-5B82-4040-99E5-B7C98C89658D}" type="pres">
      <dgm:prSet presAssocID="{3072E258-A1A4-459E-B331-F87140845836}" presName="space" presStyleCnt="0"/>
      <dgm:spPr/>
    </dgm:pt>
    <dgm:pt modelId="{8C2EB113-550C-4065-B868-BC475238A171}" type="pres">
      <dgm:prSet presAssocID="{8436FB38-5734-469F-A809-7F0BFB26E65E}" presName="composite" presStyleCnt="0"/>
      <dgm:spPr/>
    </dgm:pt>
    <dgm:pt modelId="{5DEBC5C2-72C5-4F61-B1F9-9C6D026AD6EF}" type="pres">
      <dgm:prSet presAssocID="{8436FB38-5734-469F-A809-7F0BFB26E65E}" presName="parTx" presStyleLbl="alignNode1" presStyleIdx="2" presStyleCnt="3">
        <dgm:presLayoutVars>
          <dgm:chMax val="0"/>
          <dgm:chPref val="0"/>
          <dgm:bulletEnabled val="1"/>
        </dgm:presLayoutVars>
      </dgm:prSet>
      <dgm:spPr/>
    </dgm:pt>
    <dgm:pt modelId="{1FD15342-D601-4DD6-AAA6-098113311534}" type="pres">
      <dgm:prSet presAssocID="{8436FB38-5734-469F-A809-7F0BFB26E65E}" presName="desTx" presStyleLbl="alignAccFollowNode1" presStyleIdx="2" presStyleCnt="3">
        <dgm:presLayoutVars>
          <dgm:bulletEnabled val="1"/>
        </dgm:presLayoutVars>
      </dgm:prSet>
      <dgm:spPr/>
    </dgm:pt>
  </dgm:ptLst>
  <dgm:cxnLst>
    <dgm:cxn modelId="{EE5A660B-141E-4ACD-B8EB-CAF04F863866}" srcId="{623BF17D-03D0-4C82-B860-A38EC518B192}" destId="{297190EB-35A9-41E1-95B0-D735A1AF17B7}" srcOrd="1" destOrd="0" parTransId="{97528563-C161-43FA-840D-1743C0FBEAEA}" sibTransId="{1A5908ED-067B-4554-8CBB-FC15644A44FF}"/>
    <dgm:cxn modelId="{FD89BB19-0948-4586-A84C-54F3F451D2D1}" type="presOf" srcId="{F38B3A8C-07B1-43BC-A3F8-B06FCE586224}" destId="{B1DF0E94-2756-4870-BC89-78C8ECB94B82}" srcOrd="0" destOrd="0" presId="urn:microsoft.com/office/officeart/2005/8/layout/hList1"/>
    <dgm:cxn modelId="{79162922-DB8B-4559-864C-84EB74ED80EF}" srcId="{F38B3A8C-07B1-43BC-A3F8-B06FCE586224}" destId="{2610600C-AFB5-4A09-8B18-D0DC7B41E1BE}" srcOrd="1" destOrd="0" parTransId="{F45E3968-3166-4CD5-92D0-E54B0CD6DB3A}" sibTransId="{71211F2A-3198-440F-8E88-9B5287E9637C}"/>
    <dgm:cxn modelId="{1F5BED31-53E2-4AFE-80D7-A2C94147D78C}" type="presOf" srcId="{8436FB38-5734-469F-A809-7F0BFB26E65E}" destId="{5DEBC5C2-72C5-4F61-B1F9-9C6D026AD6EF}" srcOrd="0" destOrd="0" presId="urn:microsoft.com/office/officeart/2005/8/layout/hList1"/>
    <dgm:cxn modelId="{BE7E7140-00D5-4A6E-A866-2E6E6E122C9C}" type="presOf" srcId="{C2C684D9-C817-435C-911A-74D18B058D7E}" destId="{F86C84A1-FA22-4E12-8AE1-FBE1236E6A3B}" srcOrd="0" destOrd="0" presId="urn:microsoft.com/office/officeart/2005/8/layout/hList1"/>
    <dgm:cxn modelId="{A32F785E-284A-434B-9E8D-806D1F47E5E5}" srcId="{8436FB38-5734-469F-A809-7F0BFB26E65E}" destId="{917CB7A0-6396-4561-A3AD-D532BC88FD6A}" srcOrd="1" destOrd="0" parTransId="{770BE9D5-B846-4BDC-8E24-E7283383C3FF}" sibTransId="{3DB7E541-B5DA-41F7-8EB8-61E9F5224DBD}"/>
    <dgm:cxn modelId="{47B6034C-E189-463C-96F1-70DD1E5FB512}" type="presOf" srcId="{917CB7A0-6396-4561-A3AD-D532BC88FD6A}" destId="{1FD15342-D601-4DD6-AAA6-098113311534}" srcOrd="0" destOrd="1" presId="urn:microsoft.com/office/officeart/2005/8/layout/hList1"/>
    <dgm:cxn modelId="{8B744173-4022-49CD-A030-4ED3566C2BB6}" type="presOf" srcId="{8E6028F2-F616-4181-8E25-5345FDF93F6F}" destId="{219F6D88-7C04-49A7-8064-8E08ACDF8E15}" srcOrd="0" destOrd="0" presId="urn:microsoft.com/office/officeart/2005/8/layout/hList1"/>
    <dgm:cxn modelId="{13E64E56-07AD-48DB-82A7-418C8329A2DF}" srcId="{C2C684D9-C817-435C-911A-74D18B058D7E}" destId="{623BF17D-03D0-4C82-B860-A38EC518B192}" srcOrd="0" destOrd="0" parTransId="{E7F20954-D0B4-4C30-91B9-ACEF37124316}" sibTransId="{2824D76E-215F-4250-8C87-889BC50974AE}"/>
    <dgm:cxn modelId="{7081CE5A-D0DF-4B04-82E8-65A6DCC534F8}" type="presOf" srcId="{2610600C-AFB5-4A09-8B18-D0DC7B41E1BE}" destId="{219F6D88-7C04-49A7-8064-8E08ACDF8E15}" srcOrd="0" destOrd="1" presId="urn:microsoft.com/office/officeart/2005/8/layout/hList1"/>
    <dgm:cxn modelId="{A64D1897-F624-43FC-A326-0FE98F9340FD}" srcId="{F38B3A8C-07B1-43BC-A3F8-B06FCE586224}" destId="{8E6028F2-F616-4181-8E25-5345FDF93F6F}" srcOrd="0" destOrd="0" parTransId="{B92122F6-13B9-45FB-BA31-E89199E7E172}" sibTransId="{E7E4651A-026E-4356-8DEB-65B3B38F49B1}"/>
    <dgm:cxn modelId="{4A6781A3-023F-416A-8409-E731BC09FE42}" srcId="{C2C684D9-C817-435C-911A-74D18B058D7E}" destId="{8436FB38-5734-469F-A809-7F0BFB26E65E}" srcOrd="2" destOrd="0" parTransId="{A50B3E44-5633-4422-BBC6-FD9B61AAF0FE}" sibTransId="{339FF30D-179C-4223-8BDE-A7865E934FAD}"/>
    <dgm:cxn modelId="{4054E7A4-D7C6-4A63-9850-41BE39946243}" type="presOf" srcId="{623BF17D-03D0-4C82-B860-A38EC518B192}" destId="{7CAB6892-7441-4976-9067-0BB181624D3A}" srcOrd="0" destOrd="0" presId="urn:microsoft.com/office/officeart/2005/8/layout/hList1"/>
    <dgm:cxn modelId="{371335B0-7E73-4518-91B4-D85CAEF502F7}" srcId="{623BF17D-03D0-4C82-B860-A38EC518B192}" destId="{0FA2D4A5-7C64-425F-B986-0F8BB403D07F}" srcOrd="0" destOrd="0" parTransId="{67849A1E-8EFD-4761-AFF3-1257738D8E0D}" sibTransId="{95416A78-1A67-43FB-BE33-4EE0875B2140}"/>
    <dgm:cxn modelId="{28155BB6-215C-4F95-B52D-EAFF3E60BF1D}" type="presOf" srcId="{297190EB-35A9-41E1-95B0-D735A1AF17B7}" destId="{244D2899-3136-41C8-9662-EA9911E8C76F}" srcOrd="0" destOrd="1" presId="urn:microsoft.com/office/officeart/2005/8/layout/hList1"/>
    <dgm:cxn modelId="{73E433DC-C5D1-4B41-835A-2B882F84D12B}" type="presOf" srcId="{29D790BF-CFAD-4C76-B441-60D7DB807916}" destId="{1FD15342-D601-4DD6-AAA6-098113311534}" srcOrd="0" destOrd="0" presId="urn:microsoft.com/office/officeart/2005/8/layout/hList1"/>
    <dgm:cxn modelId="{C1A5EAEB-EB87-432C-AD24-E0348A0F3BCE}" type="presOf" srcId="{0FA2D4A5-7C64-425F-B986-0F8BB403D07F}" destId="{244D2899-3136-41C8-9662-EA9911E8C76F}" srcOrd="0" destOrd="0" presId="urn:microsoft.com/office/officeart/2005/8/layout/hList1"/>
    <dgm:cxn modelId="{8490BCFD-4875-4E46-9B29-45C69F6CA074}" srcId="{8436FB38-5734-469F-A809-7F0BFB26E65E}" destId="{29D790BF-CFAD-4C76-B441-60D7DB807916}" srcOrd="0" destOrd="0" parTransId="{068246C1-6BA0-4526-B827-558080FE6452}" sibTransId="{4A5EEFB3-249D-4439-BA3B-61F990BDCE4C}"/>
    <dgm:cxn modelId="{3EB3D7FD-FDD7-4C54-861F-2761BBA95661}" srcId="{C2C684D9-C817-435C-911A-74D18B058D7E}" destId="{F38B3A8C-07B1-43BC-A3F8-B06FCE586224}" srcOrd="1" destOrd="0" parTransId="{34865EC3-F624-4B16-9335-C7661675EA1F}" sibTransId="{3072E258-A1A4-459E-B331-F87140845836}"/>
    <dgm:cxn modelId="{434651AC-7301-4B22-88AA-8D1B0D1A05B0}" type="presParOf" srcId="{F86C84A1-FA22-4E12-8AE1-FBE1236E6A3B}" destId="{D73E336F-78E2-4847-A5B7-E6832AC25727}" srcOrd="0" destOrd="0" presId="urn:microsoft.com/office/officeart/2005/8/layout/hList1"/>
    <dgm:cxn modelId="{7AF2450F-2FC9-4681-96D7-1B23A8D4CF50}" type="presParOf" srcId="{D73E336F-78E2-4847-A5B7-E6832AC25727}" destId="{7CAB6892-7441-4976-9067-0BB181624D3A}" srcOrd="0" destOrd="0" presId="urn:microsoft.com/office/officeart/2005/8/layout/hList1"/>
    <dgm:cxn modelId="{1CC145F6-BB25-4EE9-BA1E-45280F21F4AB}" type="presParOf" srcId="{D73E336F-78E2-4847-A5B7-E6832AC25727}" destId="{244D2899-3136-41C8-9662-EA9911E8C76F}" srcOrd="1" destOrd="0" presId="urn:microsoft.com/office/officeart/2005/8/layout/hList1"/>
    <dgm:cxn modelId="{6F14BE20-E969-4D1A-B51F-D079CF029F92}" type="presParOf" srcId="{F86C84A1-FA22-4E12-8AE1-FBE1236E6A3B}" destId="{6DA4385B-8DA3-46F1-A39F-AB95866A834B}" srcOrd="1" destOrd="0" presId="urn:microsoft.com/office/officeart/2005/8/layout/hList1"/>
    <dgm:cxn modelId="{F67F1378-12D6-4E8E-89A9-08372E82EA29}" type="presParOf" srcId="{F86C84A1-FA22-4E12-8AE1-FBE1236E6A3B}" destId="{5A1B3950-B80E-41E6-903D-BBAE559F476C}" srcOrd="2" destOrd="0" presId="urn:microsoft.com/office/officeart/2005/8/layout/hList1"/>
    <dgm:cxn modelId="{6F8D5A16-2827-45F4-A667-4D519B83A70F}" type="presParOf" srcId="{5A1B3950-B80E-41E6-903D-BBAE559F476C}" destId="{B1DF0E94-2756-4870-BC89-78C8ECB94B82}" srcOrd="0" destOrd="0" presId="urn:microsoft.com/office/officeart/2005/8/layout/hList1"/>
    <dgm:cxn modelId="{890AD59F-3F0B-4403-9EDF-C2178A63A1F4}" type="presParOf" srcId="{5A1B3950-B80E-41E6-903D-BBAE559F476C}" destId="{219F6D88-7C04-49A7-8064-8E08ACDF8E15}" srcOrd="1" destOrd="0" presId="urn:microsoft.com/office/officeart/2005/8/layout/hList1"/>
    <dgm:cxn modelId="{B76F27AB-C48C-4FC6-92DA-3E7AB066F4DC}" type="presParOf" srcId="{F86C84A1-FA22-4E12-8AE1-FBE1236E6A3B}" destId="{CB6CA396-5B82-4040-99E5-B7C98C89658D}" srcOrd="3" destOrd="0" presId="urn:microsoft.com/office/officeart/2005/8/layout/hList1"/>
    <dgm:cxn modelId="{20D83B24-EE3C-4687-8CE7-821ADE832A65}" type="presParOf" srcId="{F86C84A1-FA22-4E12-8AE1-FBE1236E6A3B}" destId="{8C2EB113-550C-4065-B868-BC475238A171}" srcOrd="4" destOrd="0" presId="urn:microsoft.com/office/officeart/2005/8/layout/hList1"/>
    <dgm:cxn modelId="{86CE81BB-04EC-46B7-B6F6-A68A9CA4A67B}" type="presParOf" srcId="{8C2EB113-550C-4065-B868-BC475238A171}" destId="{5DEBC5C2-72C5-4F61-B1F9-9C6D026AD6EF}" srcOrd="0" destOrd="0" presId="urn:microsoft.com/office/officeart/2005/8/layout/hList1"/>
    <dgm:cxn modelId="{A92821E4-1958-4CB3-8DF0-179FC4D2F103}" type="presParOf" srcId="{8C2EB113-550C-4065-B868-BC475238A171}" destId="{1FD15342-D601-4DD6-AAA6-09811331153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6DB21-4616-4CDA-8787-324CF90231F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061AF-7A21-4043-9EFC-43C0B33ACDAF}">
      <dgm:prSet phldrT="[Text]" phldr="0"/>
      <dgm:spPr/>
      <dgm:t>
        <a:bodyPr/>
        <a:lstStyle/>
        <a:p>
          <a:pPr rtl="0"/>
          <a:r>
            <a:rPr lang="en-US">
              <a:latin typeface="Calibri"/>
            </a:rPr>
            <a:t>Increasing Revenues</a:t>
          </a:r>
          <a:endParaRPr lang="en-US"/>
        </a:p>
      </dgm:t>
    </dgm:pt>
    <dgm:pt modelId="{4B42C67D-AA91-4183-922F-EA55F09875E7}" type="parTrans" cxnId="{AFC98BA6-31BC-4C2E-A34F-EBFD50DEF033}">
      <dgm:prSet/>
      <dgm:spPr/>
      <dgm:t>
        <a:bodyPr/>
        <a:lstStyle/>
        <a:p>
          <a:endParaRPr lang="en-US"/>
        </a:p>
      </dgm:t>
    </dgm:pt>
    <dgm:pt modelId="{3C9C57B5-6AAC-4CBD-A8CA-AA24084A72E0}" type="sibTrans" cxnId="{AFC98BA6-31BC-4C2E-A34F-EBFD50DEF033}">
      <dgm:prSet/>
      <dgm:spPr/>
      <dgm:t>
        <a:bodyPr/>
        <a:lstStyle/>
        <a:p>
          <a:endParaRPr lang="en-US"/>
        </a:p>
      </dgm:t>
    </dgm:pt>
    <dgm:pt modelId="{10830085-99E1-4B7E-9335-D64222A178D9}">
      <dgm:prSet phldrT="[Text]" phldr="0"/>
      <dgm:spPr/>
      <dgm:t>
        <a:bodyPr/>
        <a:lstStyle/>
        <a:p>
          <a:pPr rtl="0"/>
          <a:r>
            <a:rPr lang="en-US">
              <a:latin typeface="Calibri"/>
            </a:rPr>
            <a:t>Reducing Expenditures</a:t>
          </a:r>
          <a:endParaRPr lang="en-US"/>
        </a:p>
      </dgm:t>
    </dgm:pt>
    <dgm:pt modelId="{28CE304E-3792-4F15-882D-55699EDDBA6F}" type="parTrans" cxnId="{02F9C0B7-1F4D-43FB-91A8-B1EB066C4D04}">
      <dgm:prSet/>
      <dgm:spPr/>
      <dgm:t>
        <a:bodyPr/>
        <a:lstStyle/>
        <a:p>
          <a:endParaRPr lang="en-US"/>
        </a:p>
      </dgm:t>
    </dgm:pt>
    <dgm:pt modelId="{CC656AB7-FC16-44A1-964E-A7BE7E6F2A7D}" type="sibTrans" cxnId="{02F9C0B7-1F4D-43FB-91A8-B1EB066C4D04}">
      <dgm:prSet/>
      <dgm:spPr/>
      <dgm:t>
        <a:bodyPr/>
        <a:lstStyle/>
        <a:p>
          <a:endParaRPr lang="en-US"/>
        </a:p>
      </dgm:t>
    </dgm:pt>
    <dgm:pt modelId="{A9047F1F-3B86-45B5-91A1-4C7141992A83}">
      <dgm:prSet phldrT="[Text]" phldr="0"/>
      <dgm:spPr/>
      <dgm:t>
        <a:bodyPr/>
        <a:lstStyle/>
        <a:p>
          <a:pPr rtl="0"/>
          <a:r>
            <a:rPr lang="en-US">
              <a:latin typeface="Calibri"/>
            </a:rPr>
            <a:t>Strengthening Budget Systems</a:t>
          </a:r>
          <a:endParaRPr lang="en-US"/>
        </a:p>
      </dgm:t>
    </dgm:pt>
    <dgm:pt modelId="{39817FED-538E-4E5B-8128-4FE1192B741C}" type="parTrans" cxnId="{D5A539AD-B5FC-4958-9AAA-7886D6F98553}">
      <dgm:prSet/>
      <dgm:spPr/>
      <dgm:t>
        <a:bodyPr/>
        <a:lstStyle/>
        <a:p>
          <a:endParaRPr lang="en-US"/>
        </a:p>
      </dgm:t>
    </dgm:pt>
    <dgm:pt modelId="{6CDE1638-C0AF-4A3E-B0B6-BF894C75C924}" type="sibTrans" cxnId="{D5A539AD-B5FC-4958-9AAA-7886D6F98553}">
      <dgm:prSet/>
      <dgm:spPr/>
      <dgm:t>
        <a:bodyPr/>
        <a:lstStyle/>
        <a:p>
          <a:endParaRPr lang="en-US"/>
        </a:p>
      </dgm:t>
    </dgm:pt>
    <dgm:pt modelId="{1647334A-7AA0-4101-A9BD-B98CCE5B5CB3}">
      <dgm:prSet phldr="0"/>
      <dgm:spPr/>
      <dgm:t>
        <a:bodyPr/>
        <a:lstStyle/>
        <a:p>
          <a:pPr rtl="0"/>
          <a:r>
            <a:rPr lang="en-US">
              <a:latin typeface="Calibri"/>
            </a:rPr>
            <a:t>Explore </a:t>
          </a:r>
          <a:r>
            <a:rPr lang="en-US" err="1">
              <a:latin typeface="Calibri"/>
            </a:rPr>
            <a:t>CTCLink</a:t>
          </a:r>
          <a:r>
            <a:rPr lang="en-US">
              <a:latin typeface="Calibri"/>
            </a:rPr>
            <a:t> based fees and other lab fees</a:t>
          </a:r>
        </a:p>
      </dgm:t>
    </dgm:pt>
    <dgm:pt modelId="{B10BB7F0-DFC9-454F-825C-9608E466213D}" type="parTrans" cxnId="{ADD216E4-16ED-4931-A504-C1FC15AAC7E6}">
      <dgm:prSet/>
      <dgm:spPr/>
    </dgm:pt>
    <dgm:pt modelId="{36888CC1-2027-4A79-874C-6362B8253DB3}" type="sibTrans" cxnId="{ADD216E4-16ED-4931-A504-C1FC15AAC7E6}">
      <dgm:prSet/>
      <dgm:spPr/>
    </dgm:pt>
    <dgm:pt modelId="{ADFCEBE0-23C9-4966-AD4D-B9FEEF68DFAC}">
      <dgm:prSet phldr="0"/>
      <dgm:spPr/>
      <dgm:t>
        <a:bodyPr/>
        <a:lstStyle/>
        <a:p>
          <a:pPr rtl="0"/>
          <a:r>
            <a:rPr lang="en-US">
              <a:latin typeface="Calibri"/>
            </a:rPr>
            <a:t>Expand partnerships</a:t>
          </a:r>
        </a:p>
      </dgm:t>
    </dgm:pt>
    <dgm:pt modelId="{6BC412C1-6D82-4881-B704-9EB2B51D09F9}" type="parTrans" cxnId="{76293B7A-9A41-4EF9-9489-C0D8126F6E86}">
      <dgm:prSet/>
      <dgm:spPr/>
    </dgm:pt>
    <dgm:pt modelId="{758E103D-D38D-4846-89C8-80E3EAFFCA62}" type="sibTrans" cxnId="{76293B7A-9A41-4EF9-9489-C0D8126F6E86}">
      <dgm:prSet/>
      <dgm:spPr/>
    </dgm:pt>
    <dgm:pt modelId="{91856035-D0B6-48F5-9D96-EA7437F5B2C1}">
      <dgm:prSet phldr="0"/>
      <dgm:spPr/>
      <dgm:t>
        <a:bodyPr/>
        <a:lstStyle/>
        <a:p>
          <a:pPr rtl="0"/>
          <a:r>
            <a:rPr lang="en-US">
              <a:latin typeface="Calibri"/>
            </a:rPr>
            <a:t>Monetized Assets</a:t>
          </a:r>
        </a:p>
      </dgm:t>
    </dgm:pt>
    <dgm:pt modelId="{DA4BB835-FD9F-405C-8E4A-8B3929FC151F}" type="parTrans" cxnId="{58DDE5EA-7BBA-4E44-A75F-F1E845BF15F5}">
      <dgm:prSet/>
      <dgm:spPr/>
    </dgm:pt>
    <dgm:pt modelId="{A2D76A0B-ADFA-4646-8921-CA3AF4FDD248}" type="sibTrans" cxnId="{58DDE5EA-7BBA-4E44-A75F-F1E845BF15F5}">
      <dgm:prSet/>
      <dgm:spPr/>
    </dgm:pt>
    <dgm:pt modelId="{45ABF073-29AB-40EA-A046-89A77342DD3B}">
      <dgm:prSet phldr="0"/>
      <dgm:spPr/>
      <dgm:t>
        <a:bodyPr/>
        <a:lstStyle/>
        <a:p>
          <a:pPr rtl="0"/>
          <a:r>
            <a:rPr lang="en-US">
              <a:latin typeface="Calibri"/>
            </a:rPr>
            <a:t>Staffing plan review</a:t>
          </a:r>
        </a:p>
      </dgm:t>
    </dgm:pt>
    <dgm:pt modelId="{55A49462-70BD-4965-A219-6BBE24A3ABFF}" type="parTrans" cxnId="{91B7AA14-616E-4951-B787-47F2034F186B}">
      <dgm:prSet/>
      <dgm:spPr/>
    </dgm:pt>
    <dgm:pt modelId="{B309037A-039F-41B2-B1C8-BC37695971FE}" type="sibTrans" cxnId="{91B7AA14-616E-4951-B787-47F2034F186B}">
      <dgm:prSet/>
      <dgm:spPr/>
    </dgm:pt>
    <dgm:pt modelId="{005EC8CB-79F0-4074-A22C-9E649711F40A}">
      <dgm:prSet phldr="0"/>
      <dgm:spPr/>
      <dgm:t>
        <a:bodyPr/>
        <a:lstStyle/>
        <a:p>
          <a:pPr rtl="0"/>
          <a:r>
            <a:rPr lang="en-US">
              <a:latin typeface="Calibri"/>
            </a:rPr>
            <a:t>Program &amp; Services review</a:t>
          </a:r>
          <a:endParaRPr lang="en-US"/>
        </a:p>
      </dgm:t>
    </dgm:pt>
    <dgm:pt modelId="{E2474A97-6341-4B59-86A1-FC95579E4F69}" type="parTrans" cxnId="{015A0D6A-4392-47F3-BA11-5629B000D799}">
      <dgm:prSet/>
      <dgm:spPr/>
    </dgm:pt>
    <dgm:pt modelId="{57FC8668-C14C-461E-9024-2B7A34CA7AF3}" type="sibTrans" cxnId="{015A0D6A-4392-47F3-BA11-5629B000D799}">
      <dgm:prSet/>
      <dgm:spPr/>
    </dgm:pt>
    <dgm:pt modelId="{F3481902-BBD3-41B7-BDDF-B7E3F820E8F5}">
      <dgm:prSet phldr="0"/>
      <dgm:spPr/>
      <dgm:t>
        <a:bodyPr/>
        <a:lstStyle/>
        <a:p>
          <a:pPr rtl="0"/>
          <a:r>
            <a:rPr lang="en-US">
              <a:latin typeface="Calibri"/>
            </a:rPr>
            <a:t>Reduce Operating cost, including maximizing use of facility spaces</a:t>
          </a:r>
        </a:p>
      </dgm:t>
    </dgm:pt>
    <dgm:pt modelId="{8AD83FF9-3475-479E-B5F0-D6D1831487BB}" type="parTrans" cxnId="{4AE28734-2B34-42C0-9054-17CC158663F4}">
      <dgm:prSet/>
      <dgm:spPr/>
    </dgm:pt>
    <dgm:pt modelId="{8CFBDBD0-EA38-4FCD-9F61-FCAC9C0CE60C}" type="sibTrans" cxnId="{4AE28734-2B34-42C0-9054-17CC158663F4}">
      <dgm:prSet/>
      <dgm:spPr/>
    </dgm:pt>
    <dgm:pt modelId="{1076D36E-8398-4B52-825E-4C32E1903DE5}">
      <dgm:prSet phldr="0"/>
      <dgm:spPr/>
      <dgm:t>
        <a:bodyPr/>
        <a:lstStyle/>
        <a:p>
          <a:pPr rtl="0"/>
          <a:r>
            <a:rPr lang="en-US">
              <a:latin typeface="Calibri"/>
            </a:rPr>
            <a:t>Review cost reimbursables </a:t>
          </a:r>
        </a:p>
      </dgm:t>
    </dgm:pt>
    <dgm:pt modelId="{036E28C0-E9AB-4F79-A801-33DBE3A2DA4B}" type="parTrans" cxnId="{57D20040-A1CD-404A-98A9-A71BB0D8AB72}">
      <dgm:prSet/>
      <dgm:spPr/>
    </dgm:pt>
    <dgm:pt modelId="{196C9C22-5666-4360-BE49-1E92A3F4FAD9}" type="sibTrans" cxnId="{57D20040-A1CD-404A-98A9-A71BB0D8AB72}">
      <dgm:prSet/>
      <dgm:spPr/>
    </dgm:pt>
    <dgm:pt modelId="{F13971C2-ADB6-476A-B44E-594128B9672B}">
      <dgm:prSet phldr="0"/>
      <dgm:spPr/>
      <dgm:t>
        <a:bodyPr/>
        <a:lstStyle/>
        <a:p>
          <a:pPr rtl="0"/>
          <a:r>
            <a:rPr lang="en-US">
              <a:latin typeface="Calibri"/>
            </a:rPr>
            <a:t>Set up check n balances and audit trail to financial reporting</a:t>
          </a:r>
          <a:endParaRPr lang="en-US"/>
        </a:p>
      </dgm:t>
    </dgm:pt>
    <dgm:pt modelId="{47B4A11B-91DA-4F92-A22D-9DCF6794EE2C}" type="parTrans" cxnId="{BCB8B322-96C1-4657-B3A3-2B08E9989D04}">
      <dgm:prSet/>
      <dgm:spPr/>
    </dgm:pt>
    <dgm:pt modelId="{E5F96C99-0272-4241-A8A2-0ABA1D646AA0}" type="sibTrans" cxnId="{BCB8B322-96C1-4657-B3A3-2B08E9989D04}">
      <dgm:prSet/>
      <dgm:spPr/>
    </dgm:pt>
    <dgm:pt modelId="{AF3FAA1E-C8BB-468D-B0F7-435D9CF9C782}">
      <dgm:prSet phldr="0"/>
      <dgm:spPr/>
      <dgm:t>
        <a:bodyPr/>
        <a:lstStyle/>
        <a:p>
          <a:pPr rtl="0"/>
          <a:r>
            <a:rPr lang="en-US">
              <a:latin typeface="Calibri"/>
            </a:rPr>
            <a:t>Financial Modeling for tuition and costs</a:t>
          </a:r>
        </a:p>
      </dgm:t>
    </dgm:pt>
    <dgm:pt modelId="{1CEE9EED-5CDB-43AF-93EA-27A8AD0505FC}" type="parTrans" cxnId="{055C98E1-388B-45A0-96BF-4740DBB8DEBF}">
      <dgm:prSet/>
      <dgm:spPr/>
    </dgm:pt>
    <dgm:pt modelId="{AD477F7E-A2B3-46E0-B766-A16DCF792A8E}" type="sibTrans" cxnId="{055C98E1-388B-45A0-96BF-4740DBB8DEBF}">
      <dgm:prSet/>
      <dgm:spPr/>
    </dgm:pt>
    <dgm:pt modelId="{DBA54B67-AC89-4D35-B24D-85EA11D6EA2E}">
      <dgm:prSet phldr="0"/>
      <dgm:spPr/>
      <dgm:t>
        <a:bodyPr/>
        <a:lstStyle/>
        <a:p>
          <a:pPr rtl="0"/>
          <a:r>
            <a:rPr lang="en-US">
              <a:latin typeface="Calibri"/>
            </a:rPr>
            <a:t>Predictable model to cover Core District services</a:t>
          </a:r>
        </a:p>
      </dgm:t>
    </dgm:pt>
    <dgm:pt modelId="{B9A9C344-965F-4287-B9A5-2425701986E3}" type="parTrans" cxnId="{E374D3C2-7112-4681-871C-72E4F166EA76}">
      <dgm:prSet/>
      <dgm:spPr/>
    </dgm:pt>
    <dgm:pt modelId="{1E2A65B2-9988-4332-8166-E6D6892B3414}" type="sibTrans" cxnId="{E374D3C2-7112-4681-871C-72E4F166EA76}">
      <dgm:prSet/>
      <dgm:spPr/>
    </dgm:pt>
    <dgm:pt modelId="{2C64EDC7-DF3D-4AFF-872F-72117F2CEF88}">
      <dgm:prSet phldr="0"/>
      <dgm:spPr/>
      <dgm:t>
        <a:bodyPr/>
        <a:lstStyle/>
        <a:p>
          <a:pPr rtl="0"/>
          <a:r>
            <a:rPr lang="en-US">
              <a:latin typeface="Calibri"/>
            </a:rPr>
            <a:t>Se policy reserves for contingency, capital and contingency</a:t>
          </a:r>
        </a:p>
      </dgm:t>
    </dgm:pt>
    <dgm:pt modelId="{4B5333FC-FE47-4907-B86A-39B5F6770F3A}" type="parTrans" cxnId="{B6ADCAF5-B096-4466-8918-DC6899AFC0B5}">
      <dgm:prSet/>
      <dgm:spPr/>
    </dgm:pt>
    <dgm:pt modelId="{DC90FE4B-76F9-441E-B4AE-EF1ED7C9E165}" type="sibTrans" cxnId="{B6ADCAF5-B096-4466-8918-DC6899AFC0B5}">
      <dgm:prSet/>
      <dgm:spPr/>
    </dgm:pt>
    <dgm:pt modelId="{E006DEF8-C758-4044-A01B-1A4250A4EA9E}">
      <dgm:prSet phldr="0"/>
      <dgm:spPr/>
      <dgm:t>
        <a:bodyPr/>
        <a:lstStyle/>
        <a:p>
          <a:pPr rtl="0"/>
          <a:r>
            <a:rPr lang="en-US">
              <a:latin typeface="Calibri"/>
            </a:rPr>
            <a:t>Predictable monitoring of budget versus actual reports for all funds</a:t>
          </a:r>
        </a:p>
      </dgm:t>
    </dgm:pt>
    <dgm:pt modelId="{39D0AB8F-5063-40F5-9E55-C6C93115D665}" type="parTrans" cxnId="{B2E0973B-125B-44A1-81F4-D277AD82BFF9}">
      <dgm:prSet/>
      <dgm:spPr/>
    </dgm:pt>
    <dgm:pt modelId="{9DAA2C22-B821-44E9-B523-5B5D45DB695B}" type="sibTrans" cxnId="{B2E0973B-125B-44A1-81F4-D277AD82BFF9}">
      <dgm:prSet/>
      <dgm:spPr/>
    </dgm:pt>
    <dgm:pt modelId="{95ADD6D0-C8CE-4216-BCF0-EAE4A103D5C2}" type="pres">
      <dgm:prSet presAssocID="{32A6DB21-4616-4CDA-8787-324CF90231FE}" presName="Name0" presStyleCnt="0">
        <dgm:presLayoutVars>
          <dgm:dir/>
          <dgm:animLvl val="lvl"/>
          <dgm:resizeHandles val="exact"/>
        </dgm:presLayoutVars>
      </dgm:prSet>
      <dgm:spPr/>
    </dgm:pt>
    <dgm:pt modelId="{CD6BE5D0-FBF9-472F-8FEB-682A9DE76208}" type="pres">
      <dgm:prSet presAssocID="{139061AF-7A21-4043-9EFC-43C0B33ACDAF}" presName="composite" presStyleCnt="0"/>
      <dgm:spPr/>
    </dgm:pt>
    <dgm:pt modelId="{A1ECBA1B-3F22-4C56-8D63-3C0DF399D5C7}" type="pres">
      <dgm:prSet presAssocID="{139061AF-7A21-4043-9EFC-43C0B33ACDAF}" presName="parTx" presStyleLbl="alignNode1" presStyleIdx="0" presStyleCnt="3">
        <dgm:presLayoutVars>
          <dgm:chMax val="0"/>
          <dgm:chPref val="0"/>
          <dgm:bulletEnabled val="1"/>
        </dgm:presLayoutVars>
      </dgm:prSet>
      <dgm:spPr/>
    </dgm:pt>
    <dgm:pt modelId="{9B731BF4-B24B-4CA3-B4D0-2B6422E8B63D}" type="pres">
      <dgm:prSet presAssocID="{139061AF-7A21-4043-9EFC-43C0B33ACDAF}" presName="desTx" presStyleLbl="alignAccFollowNode1" presStyleIdx="0" presStyleCnt="3">
        <dgm:presLayoutVars>
          <dgm:bulletEnabled val="1"/>
        </dgm:presLayoutVars>
      </dgm:prSet>
      <dgm:spPr/>
    </dgm:pt>
    <dgm:pt modelId="{0579BF40-DA43-495F-BF65-C31EF09076F2}" type="pres">
      <dgm:prSet presAssocID="{3C9C57B5-6AAC-4CBD-A8CA-AA24084A72E0}" presName="space" presStyleCnt="0"/>
      <dgm:spPr/>
    </dgm:pt>
    <dgm:pt modelId="{654366C6-845A-4DBE-8263-D5B008DC889C}" type="pres">
      <dgm:prSet presAssocID="{10830085-99E1-4B7E-9335-D64222A178D9}" presName="composite" presStyleCnt="0"/>
      <dgm:spPr/>
    </dgm:pt>
    <dgm:pt modelId="{0659AECC-4233-423A-85B2-BB5F71425E02}" type="pres">
      <dgm:prSet presAssocID="{10830085-99E1-4B7E-9335-D64222A178D9}" presName="parTx" presStyleLbl="alignNode1" presStyleIdx="1" presStyleCnt="3">
        <dgm:presLayoutVars>
          <dgm:chMax val="0"/>
          <dgm:chPref val="0"/>
          <dgm:bulletEnabled val="1"/>
        </dgm:presLayoutVars>
      </dgm:prSet>
      <dgm:spPr/>
    </dgm:pt>
    <dgm:pt modelId="{2C3A9D7C-B236-40A4-82E6-C0C8925099B6}" type="pres">
      <dgm:prSet presAssocID="{10830085-99E1-4B7E-9335-D64222A178D9}" presName="desTx" presStyleLbl="alignAccFollowNode1" presStyleIdx="1" presStyleCnt="3">
        <dgm:presLayoutVars>
          <dgm:bulletEnabled val="1"/>
        </dgm:presLayoutVars>
      </dgm:prSet>
      <dgm:spPr/>
    </dgm:pt>
    <dgm:pt modelId="{99243C72-231A-4E49-830B-25D1C495B176}" type="pres">
      <dgm:prSet presAssocID="{CC656AB7-FC16-44A1-964E-A7BE7E6F2A7D}" presName="space" presStyleCnt="0"/>
      <dgm:spPr/>
    </dgm:pt>
    <dgm:pt modelId="{284AEAFF-52E1-428C-9682-73B7B30960F0}" type="pres">
      <dgm:prSet presAssocID="{A9047F1F-3B86-45B5-91A1-4C7141992A83}" presName="composite" presStyleCnt="0"/>
      <dgm:spPr/>
    </dgm:pt>
    <dgm:pt modelId="{799CE206-1CE6-44F9-A4FA-1B414030030D}" type="pres">
      <dgm:prSet presAssocID="{A9047F1F-3B86-45B5-91A1-4C7141992A83}" presName="parTx" presStyleLbl="alignNode1" presStyleIdx="2" presStyleCnt="3">
        <dgm:presLayoutVars>
          <dgm:chMax val="0"/>
          <dgm:chPref val="0"/>
          <dgm:bulletEnabled val="1"/>
        </dgm:presLayoutVars>
      </dgm:prSet>
      <dgm:spPr/>
    </dgm:pt>
    <dgm:pt modelId="{E1A182F7-5090-4EEC-A300-4E9ABBC903DE}" type="pres">
      <dgm:prSet presAssocID="{A9047F1F-3B86-45B5-91A1-4C7141992A83}" presName="desTx" presStyleLbl="alignAccFollowNode1" presStyleIdx="2" presStyleCnt="3">
        <dgm:presLayoutVars>
          <dgm:bulletEnabled val="1"/>
        </dgm:presLayoutVars>
      </dgm:prSet>
      <dgm:spPr/>
    </dgm:pt>
  </dgm:ptLst>
  <dgm:cxnLst>
    <dgm:cxn modelId="{91B7AA14-616E-4951-B787-47F2034F186B}" srcId="{10830085-99E1-4B7E-9335-D64222A178D9}" destId="{45ABF073-29AB-40EA-A046-89A77342DD3B}" srcOrd="0" destOrd="0" parTransId="{55A49462-70BD-4965-A219-6BBE24A3ABFF}" sibTransId="{B309037A-039F-41B2-B1C8-BC37695971FE}"/>
    <dgm:cxn modelId="{68A8D71F-9D61-4D79-9816-D65B6234D4E1}" type="presOf" srcId="{005EC8CB-79F0-4074-A22C-9E649711F40A}" destId="{2C3A9D7C-B236-40A4-82E6-C0C8925099B6}" srcOrd="0" destOrd="1" presId="urn:microsoft.com/office/officeart/2005/8/layout/hList1"/>
    <dgm:cxn modelId="{BCB8B322-96C1-4657-B3A3-2B08E9989D04}" srcId="{A9047F1F-3B86-45B5-91A1-4C7141992A83}" destId="{F13971C2-ADB6-476A-B44E-594128B9672B}" srcOrd="0" destOrd="0" parTransId="{47B4A11B-91DA-4F92-A22D-9DCF6794EE2C}" sibTransId="{E5F96C99-0272-4241-A8A2-0ABA1D646AA0}"/>
    <dgm:cxn modelId="{4AE28734-2B34-42C0-9054-17CC158663F4}" srcId="{10830085-99E1-4B7E-9335-D64222A178D9}" destId="{F3481902-BBD3-41B7-BDDF-B7E3F820E8F5}" srcOrd="2" destOrd="0" parTransId="{8AD83FF9-3475-479E-B5F0-D6D1831487BB}" sibTransId="{8CFBDBD0-EA38-4FCD-9F61-FCAC9C0CE60C}"/>
    <dgm:cxn modelId="{AAA7B537-B68A-46FC-B107-6A80E5FDC6E7}" type="presOf" srcId="{F3481902-BBD3-41B7-BDDF-B7E3F820E8F5}" destId="{2C3A9D7C-B236-40A4-82E6-C0C8925099B6}" srcOrd="0" destOrd="2" presId="urn:microsoft.com/office/officeart/2005/8/layout/hList1"/>
    <dgm:cxn modelId="{D4339438-FB32-41A0-B5F9-C1474925C0F6}" type="presOf" srcId="{10830085-99E1-4B7E-9335-D64222A178D9}" destId="{0659AECC-4233-423A-85B2-BB5F71425E02}" srcOrd="0" destOrd="0" presId="urn:microsoft.com/office/officeart/2005/8/layout/hList1"/>
    <dgm:cxn modelId="{B2E0973B-125B-44A1-81F4-D277AD82BFF9}" srcId="{A9047F1F-3B86-45B5-91A1-4C7141992A83}" destId="{E006DEF8-C758-4044-A01B-1A4250A4EA9E}" srcOrd="1" destOrd="0" parTransId="{39D0AB8F-5063-40F5-9E55-C6C93115D665}" sibTransId="{9DAA2C22-B821-44E9-B523-5B5D45DB695B}"/>
    <dgm:cxn modelId="{57D20040-A1CD-404A-98A9-A71BB0D8AB72}" srcId="{139061AF-7A21-4043-9EFC-43C0B33ACDAF}" destId="{1076D36E-8398-4B52-825E-4C32E1903DE5}" srcOrd="3" destOrd="0" parTransId="{036E28C0-E9AB-4F79-A801-33DBE3A2DA4B}" sibTransId="{196C9C22-5666-4360-BE49-1E92A3F4FAD9}"/>
    <dgm:cxn modelId="{7888D75B-8AB2-4080-AF41-A1D7B28587F2}" type="presOf" srcId="{A9047F1F-3B86-45B5-91A1-4C7141992A83}" destId="{799CE206-1CE6-44F9-A4FA-1B414030030D}" srcOrd="0" destOrd="0" presId="urn:microsoft.com/office/officeart/2005/8/layout/hList1"/>
    <dgm:cxn modelId="{3B1E1B60-A06D-4A9A-BFD6-D94D8D38999F}" type="presOf" srcId="{AF3FAA1E-C8BB-468D-B0F7-435D9CF9C782}" destId="{E1A182F7-5090-4EEC-A300-4E9ABBC903DE}" srcOrd="0" destOrd="2" presId="urn:microsoft.com/office/officeart/2005/8/layout/hList1"/>
    <dgm:cxn modelId="{A2030E41-1514-4EC1-B26B-97C38D600A6E}" type="presOf" srcId="{1647334A-7AA0-4101-A9BD-B98CCE5B5CB3}" destId="{9B731BF4-B24B-4CA3-B4D0-2B6422E8B63D}" srcOrd="0" destOrd="0" presId="urn:microsoft.com/office/officeart/2005/8/layout/hList1"/>
    <dgm:cxn modelId="{015A0D6A-4392-47F3-BA11-5629B000D799}" srcId="{10830085-99E1-4B7E-9335-D64222A178D9}" destId="{005EC8CB-79F0-4074-A22C-9E649711F40A}" srcOrd="1" destOrd="0" parTransId="{E2474A97-6341-4B59-86A1-FC95579E4F69}" sibTransId="{57FC8668-C14C-461E-9024-2B7A34CA7AF3}"/>
    <dgm:cxn modelId="{4D7C464B-8221-41A6-BA7B-27A79FCA8F66}" type="presOf" srcId="{45ABF073-29AB-40EA-A046-89A77342DD3B}" destId="{2C3A9D7C-B236-40A4-82E6-C0C8925099B6}" srcOrd="0" destOrd="0" presId="urn:microsoft.com/office/officeart/2005/8/layout/hList1"/>
    <dgm:cxn modelId="{0F57D771-3AC8-4DB8-91B9-5F60ECB7B8C7}" type="presOf" srcId="{1076D36E-8398-4B52-825E-4C32E1903DE5}" destId="{9B731BF4-B24B-4CA3-B4D0-2B6422E8B63D}" srcOrd="0" destOrd="3" presId="urn:microsoft.com/office/officeart/2005/8/layout/hList1"/>
    <dgm:cxn modelId="{9A362653-1525-428B-958D-106D82F34987}" type="presOf" srcId="{DBA54B67-AC89-4D35-B24D-85EA11D6EA2E}" destId="{E1A182F7-5090-4EEC-A300-4E9ABBC903DE}" srcOrd="0" destOrd="3" presId="urn:microsoft.com/office/officeart/2005/8/layout/hList1"/>
    <dgm:cxn modelId="{76293B7A-9A41-4EF9-9489-C0D8126F6E86}" srcId="{139061AF-7A21-4043-9EFC-43C0B33ACDAF}" destId="{ADFCEBE0-23C9-4966-AD4D-B9FEEF68DFAC}" srcOrd="1" destOrd="0" parTransId="{6BC412C1-6D82-4881-B704-9EB2B51D09F9}" sibTransId="{758E103D-D38D-4846-89C8-80E3EAFFCA62}"/>
    <dgm:cxn modelId="{5FAE898A-F608-4C8D-97DF-EB23CA942CE2}" type="presOf" srcId="{E006DEF8-C758-4044-A01B-1A4250A4EA9E}" destId="{E1A182F7-5090-4EEC-A300-4E9ABBC903DE}" srcOrd="0" destOrd="1" presId="urn:microsoft.com/office/officeart/2005/8/layout/hList1"/>
    <dgm:cxn modelId="{DBB80D9D-A641-4DA8-ABAF-6C2E051CBA41}" type="presOf" srcId="{139061AF-7A21-4043-9EFC-43C0B33ACDAF}" destId="{A1ECBA1B-3F22-4C56-8D63-3C0DF399D5C7}" srcOrd="0" destOrd="0" presId="urn:microsoft.com/office/officeart/2005/8/layout/hList1"/>
    <dgm:cxn modelId="{AFC98BA6-31BC-4C2E-A34F-EBFD50DEF033}" srcId="{32A6DB21-4616-4CDA-8787-324CF90231FE}" destId="{139061AF-7A21-4043-9EFC-43C0B33ACDAF}" srcOrd="0" destOrd="0" parTransId="{4B42C67D-AA91-4183-922F-EA55F09875E7}" sibTransId="{3C9C57B5-6AAC-4CBD-A8CA-AA24084A72E0}"/>
    <dgm:cxn modelId="{D5A539AD-B5FC-4958-9AAA-7886D6F98553}" srcId="{32A6DB21-4616-4CDA-8787-324CF90231FE}" destId="{A9047F1F-3B86-45B5-91A1-4C7141992A83}" srcOrd="2" destOrd="0" parTransId="{39817FED-538E-4E5B-8128-4FE1192B741C}" sibTransId="{6CDE1638-C0AF-4A3E-B0B6-BF894C75C924}"/>
    <dgm:cxn modelId="{302419B2-EC16-48BA-B4A9-747D41D38B23}" type="presOf" srcId="{91856035-D0B6-48F5-9D96-EA7437F5B2C1}" destId="{9B731BF4-B24B-4CA3-B4D0-2B6422E8B63D}" srcOrd="0" destOrd="2" presId="urn:microsoft.com/office/officeart/2005/8/layout/hList1"/>
    <dgm:cxn modelId="{02F9C0B7-1F4D-43FB-91A8-B1EB066C4D04}" srcId="{32A6DB21-4616-4CDA-8787-324CF90231FE}" destId="{10830085-99E1-4B7E-9335-D64222A178D9}" srcOrd="1" destOrd="0" parTransId="{28CE304E-3792-4F15-882D-55699EDDBA6F}" sibTransId="{CC656AB7-FC16-44A1-964E-A7BE7E6F2A7D}"/>
    <dgm:cxn modelId="{E374D3C2-7112-4681-871C-72E4F166EA76}" srcId="{A9047F1F-3B86-45B5-91A1-4C7141992A83}" destId="{DBA54B67-AC89-4D35-B24D-85EA11D6EA2E}" srcOrd="3" destOrd="0" parTransId="{B9A9C344-965F-4287-B9A5-2425701986E3}" sibTransId="{1E2A65B2-9988-4332-8166-E6D6892B3414}"/>
    <dgm:cxn modelId="{8392A4CC-0F81-4CE8-B0EB-3A9F08BF8C82}" type="presOf" srcId="{2C64EDC7-DF3D-4AFF-872F-72117F2CEF88}" destId="{E1A182F7-5090-4EEC-A300-4E9ABBC903DE}" srcOrd="0" destOrd="4" presId="urn:microsoft.com/office/officeart/2005/8/layout/hList1"/>
    <dgm:cxn modelId="{C1CE3AD8-A57A-4154-918F-A394CFC679D5}" type="presOf" srcId="{32A6DB21-4616-4CDA-8787-324CF90231FE}" destId="{95ADD6D0-C8CE-4216-BCF0-EAE4A103D5C2}" srcOrd="0" destOrd="0" presId="urn:microsoft.com/office/officeart/2005/8/layout/hList1"/>
    <dgm:cxn modelId="{472B65D9-EB9A-40B1-B6C4-FB2FEF2B3300}" type="presOf" srcId="{ADFCEBE0-23C9-4966-AD4D-B9FEEF68DFAC}" destId="{9B731BF4-B24B-4CA3-B4D0-2B6422E8B63D}" srcOrd="0" destOrd="1" presId="urn:microsoft.com/office/officeart/2005/8/layout/hList1"/>
    <dgm:cxn modelId="{055C98E1-388B-45A0-96BF-4740DBB8DEBF}" srcId="{A9047F1F-3B86-45B5-91A1-4C7141992A83}" destId="{AF3FAA1E-C8BB-468D-B0F7-435D9CF9C782}" srcOrd="2" destOrd="0" parTransId="{1CEE9EED-5CDB-43AF-93EA-27A8AD0505FC}" sibTransId="{AD477F7E-A2B3-46E0-B766-A16DCF792A8E}"/>
    <dgm:cxn modelId="{ADD216E4-16ED-4931-A504-C1FC15AAC7E6}" srcId="{139061AF-7A21-4043-9EFC-43C0B33ACDAF}" destId="{1647334A-7AA0-4101-A9BD-B98CCE5B5CB3}" srcOrd="0" destOrd="0" parTransId="{B10BB7F0-DFC9-454F-825C-9608E466213D}" sibTransId="{36888CC1-2027-4A79-874C-6362B8253DB3}"/>
    <dgm:cxn modelId="{58DDE5EA-7BBA-4E44-A75F-F1E845BF15F5}" srcId="{139061AF-7A21-4043-9EFC-43C0B33ACDAF}" destId="{91856035-D0B6-48F5-9D96-EA7437F5B2C1}" srcOrd="2" destOrd="0" parTransId="{DA4BB835-FD9F-405C-8E4A-8B3929FC151F}" sibTransId="{A2D76A0B-ADFA-4646-8921-CA3AF4FDD248}"/>
    <dgm:cxn modelId="{B6ADCAF5-B096-4466-8918-DC6899AFC0B5}" srcId="{A9047F1F-3B86-45B5-91A1-4C7141992A83}" destId="{2C64EDC7-DF3D-4AFF-872F-72117F2CEF88}" srcOrd="4" destOrd="0" parTransId="{4B5333FC-FE47-4907-B86A-39B5F6770F3A}" sibTransId="{DC90FE4B-76F9-441E-B4AE-EF1ED7C9E165}"/>
    <dgm:cxn modelId="{680E59FE-C3A9-4EDD-B7FB-8FC43B2695E6}" type="presOf" srcId="{F13971C2-ADB6-476A-B44E-594128B9672B}" destId="{E1A182F7-5090-4EEC-A300-4E9ABBC903DE}" srcOrd="0" destOrd="0" presId="urn:microsoft.com/office/officeart/2005/8/layout/hList1"/>
    <dgm:cxn modelId="{253EB883-78D4-4025-93B7-39AE975E6942}" type="presParOf" srcId="{95ADD6D0-C8CE-4216-BCF0-EAE4A103D5C2}" destId="{CD6BE5D0-FBF9-472F-8FEB-682A9DE76208}" srcOrd="0" destOrd="0" presId="urn:microsoft.com/office/officeart/2005/8/layout/hList1"/>
    <dgm:cxn modelId="{93240875-54AB-42B4-A335-680423A60957}" type="presParOf" srcId="{CD6BE5D0-FBF9-472F-8FEB-682A9DE76208}" destId="{A1ECBA1B-3F22-4C56-8D63-3C0DF399D5C7}" srcOrd="0" destOrd="0" presId="urn:microsoft.com/office/officeart/2005/8/layout/hList1"/>
    <dgm:cxn modelId="{F3D3C2B2-A8BD-4087-838B-7E4E454AD350}" type="presParOf" srcId="{CD6BE5D0-FBF9-472F-8FEB-682A9DE76208}" destId="{9B731BF4-B24B-4CA3-B4D0-2B6422E8B63D}" srcOrd="1" destOrd="0" presId="urn:microsoft.com/office/officeart/2005/8/layout/hList1"/>
    <dgm:cxn modelId="{1976875E-AA93-43F2-8B93-8B406843B1F9}" type="presParOf" srcId="{95ADD6D0-C8CE-4216-BCF0-EAE4A103D5C2}" destId="{0579BF40-DA43-495F-BF65-C31EF09076F2}" srcOrd="1" destOrd="0" presId="urn:microsoft.com/office/officeart/2005/8/layout/hList1"/>
    <dgm:cxn modelId="{0802FDB0-EA03-412B-A9C9-8F2DB2B9F589}" type="presParOf" srcId="{95ADD6D0-C8CE-4216-BCF0-EAE4A103D5C2}" destId="{654366C6-845A-4DBE-8263-D5B008DC889C}" srcOrd="2" destOrd="0" presId="urn:microsoft.com/office/officeart/2005/8/layout/hList1"/>
    <dgm:cxn modelId="{D124E123-CF7D-487D-9096-5B0EBCA86A43}" type="presParOf" srcId="{654366C6-845A-4DBE-8263-D5B008DC889C}" destId="{0659AECC-4233-423A-85B2-BB5F71425E02}" srcOrd="0" destOrd="0" presId="urn:microsoft.com/office/officeart/2005/8/layout/hList1"/>
    <dgm:cxn modelId="{BD2611A9-90A7-43F0-B4A1-4258172F2507}" type="presParOf" srcId="{654366C6-845A-4DBE-8263-D5B008DC889C}" destId="{2C3A9D7C-B236-40A4-82E6-C0C8925099B6}" srcOrd="1" destOrd="0" presId="urn:microsoft.com/office/officeart/2005/8/layout/hList1"/>
    <dgm:cxn modelId="{DF7C5574-DD14-4146-9953-18CC7C06F1B2}" type="presParOf" srcId="{95ADD6D0-C8CE-4216-BCF0-EAE4A103D5C2}" destId="{99243C72-231A-4E49-830B-25D1C495B176}" srcOrd="3" destOrd="0" presId="urn:microsoft.com/office/officeart/2005/8/layout/hList1"/>
    <dgm:cxn modelId="{D7C2689F-9353-477F-9821-7DAA0F3CE647}" type="presParOf" srcId="{95ADD6D0-C8CE-4216-BCF0-EAE4A103D5C2}" destId="{284AEAFF-52E1-428C-9682-73B7B30960F0}" srcOrd="4" destOrd="0" presId="urn:microsoft.com/office/officeart/2005/8/layout/hList1"/>
    <dgm:cxn modelId="{AFC75A91-AAC7-4B2D-A227-0AE153C3035C}" type="presParOf" srcId="{284AEAFF-52E1-428C-9682-73B7B30960F0}" destId="{799CE206-1CE6-44F9-A4FA-1B414030030D}" srcOrd="0" destOrd="0" presId="urn:microsoft.com/office/officeart/2005/8/layout/hList1"/>
    <dgm:cxn modelId="{3767C996-714E-4217-9D3E-470F119DE803}" type="presParOf" srcId="{284AEAFF-52E1-428C-9682-73B7B30960F0}" destId="{E1A182F7-5090-4EEC-A300-4E9ABBC903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B6892-7441-4976-9067-0BB181624D3A}">
      <dsp:nvSpPr>
        <dsp:cNvPr id="0" name=""/>
        <dsp:cNvSpPr/>
      </dsp:nvSpPr>
      <dsp:spPr>
        <a:xfrm>
          <a:off x="2286" y="41206"/>
          <a:ext cx="2228849" cy="6152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Live within our Means</a:t>
          </a:r>
          <a:endParaRPr lang="en-US" sz="1700" kern="1200"/>
        </a:p>
      </dsp:txBody>
      <dsp:txXfrm>
        <a:off x="2286" y="41206"/>
        <a:ext cx="2228849" cy="615206"/>
      </dsp:txXfrm>
    </dsp:sp>
    <dsp:sp modelId="{244D2899-3136-41C8-9662-EA9911E8C76F}">
      <dsp:nvSpPr>
        <dsp:cNvPr id="0" name=""/>
        <dsp:cNvSpPr/>
      </dsp:nvSpPr>
      <dsp:spPr>
        <a:xfrm>
          <a:off x="2286" y="656413"/>
          <a:ext cx="2228849" cy="24265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a:rPr>
            <a:t>Approved a balanced spending plans for all funds</a:t>
          </a:r>
          <a:endParaRPr lang="en-US" sz="1700" kern="1200"/>
        </a:p>
        <a:p>
          <a:pPr marL="171450" lvl="1" indent="-171450" algn="l" defTabSz="755650" rtl="0">
            <a:lnSpc>
              <a:spcPct val="90000"/>
            </a:lnSpc>
            <a:spcBef>
              <a:spcPct val="0"/>
            </a:spcBef>
            <a:spcAft>
              <a:spcPct val="15000"/>
            </a:spcAft>
            <a:buChar char="•"/>
          </a:pPr>
          <a:r>
            <a:rPr lang="en-US" sz="1700" kern="1200">
              <a:latin typeface="Calibri"/>
            </a:rPr>
            <a:t>Monitor spending plan through periodic budget versus actual reports to update budget assumptions</a:t>
          </a:r>
        </a:p>
      </dsp:txBody>
      <dsp:txXfrm>
        <a:off x="2286" y="656413"/>
        <a:ext cx="2228849" cy="2426580"/>
      </dsp:txXfrm>
    </dsp:sp>
    <dsp:sp modelId="{B1DF0E94-2756-4870-BC89-78C8ECB94B82}">
      <dsp:nvSpPr>
        <dsp:cNvPr id="0" name=""/>
        <dsp:cNvSpPr/>
      </dsp:nvSpPr>
      <dsp:spPr>
        <a:xfrm>
          <a:off x="2543175" y="41206"/>
          <a:ext cx="2228849" cy="6152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Maintain Prudent Level of Reserves</a:t>
          </a:r>
          <a:endParaRPr lang="en-US" sz="1700" kern="1200"/>
        </a:p>
      </dsp:txBody>
      <dsp:txXfrm>
        <a:off x="2543175" y="41206"/>
        <a:ext cx="2228849" cy="615206"/>
      </dsp:txXfrm>
    </dsp:sp>
    <dsp:sp modelId="{219F6D88-7C04-49A7-8064-8E08ACDF8E15}">
      <dsp:nvSpPr>
        <dsp:cNvPr id="0" name=""/>
        <dsp:cNvSpPr/>
      </dsp:nvSpPr>
      <dsp:spPr>
        <a:xfrm>
          <a:off x="2543175" y="656413"/>
          <a:ext cx="2228849" cy="24265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a:rPr>
            <a:t>Set up contingency, operating, &amp; capital reserves</a:t>
          </a:r>
          <a:endParaRPr lang="en-US" sz="1700" kern="1200"/>
        </a:p>
        <a:p>
          <a:pPr marL="171450" lvl="1" indent="-171450" algn="l" defTabSz="755650" rtl="0">
            <a:lnSpc>
              <a:spcPct val="90000"/>
            </a:lnSpc>
            <a:spcBef>
              <a:spcPct val="0"/>
            </a:spcBef>
            <a:spcAft>
              <a:spcPct val="15000"/>
            </a:spcAft>
            <a:buChar char="•"/>
          </a:pPr>
          <a:r>
            <a:rPr lang="en-US" sz="1700" kern="1200">
              <a:latin typeface="Calibri"/>
            </a:rPr>
            <a:t>Approved reserve plans, including ways to replenish fund if funds are used or targets are not met</a:t>
          </a:r>
          <a:endParaRPr lang="en-US" sz="1700" kern="1200"/>
        </a:p>
      </dsp:txBody>
      <dsp:txXfrm>
        <a:off x="2543175" y="656413"/>
        <a:ext cx="2228849" cy="2426580"/>
      </dsp:txXfrm>
    </dsp:sp>
    <dsp:sp modelId="{5DEBC5C2-72C5-4F61-B1F9-9C6D026AD6EF}">
      <dsp:nvSpPr>
        <dsp:cNvPr id="0" name=""/>
        <dsp:cNvSpPr/>
      </dsp:nvSpPr>
      <dsp:spPr>
        <a:xfrm>
          <a:off x="5084063" y="41206"/>
          <a:ext cx="2228849" cy="6152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Invest in the Future</a:t>
          </a:r>
          <a:endParaRPr lang="en-US" sz="1700" kern="1200"/>
        </a:p>
      </dsp:txBody>
      <dsp:txXfrm>
        <a:off x="5084063" y="41206"/>
        <a:ext cx="2228849" cy="615206"/>
      </dsp:txXfrm>
    </dsp:sp>
    <dsp:sp modelId="{1FD15342-D601-4DD6-AAA6-098113311534}">
      <dsp:nvSpPr>
        <dsp:cNvPr id="0" name=""/>
        <dsp:cNvSpPr/>
      </dsp:nvSpPr>
      <dsp:spPr>
        <a:xfrm>
          <a:off x="5084063" y="656413"/>
          <a:ext cx="2228849" cy="24265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a:rPr>
            <a:t>Support for foundation workplans</a:t>
          </a:r>
          <a:endParaRPr lang="en-US" sz="1700" kern="1200"/>
        </a:p>
        <a:p>
          <a:pPr marL="171450" lvl="1" indent="-171450" algn="l" defTabSz="755650" rtl="0">
            <a:lnSpc>
              <a:spcPct val="90000"/>
            </a:lnSpc>
            <a:spcBef>
              <a:spcPct val="0"/>
            </a:spcBef>
            <a:spcAft>
              <a:spcPct val="15000"/>
            </a:spcAft>
            <a:buChar char="•"/>
          </a:pPr>
          <a:r>
            <a:rPr lang="en-US" sz="1700" kern="1200">
              <a:latin typeface="Calibri"/>
            </a:rPr>
            <a:t>Support for grants and partnerships</a:t>
          </a:r>
          <a:endParaRPr lang="en-US" sz="1700" kern="1200"/>
        </a:p>
      </dsp:txBody>
      <dsp:txXfrm>
        <a:off x="5084063" y="656413"/>
        <a:ext cx="2228849" cy="242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CBA1B-3F22-4C56-8D63-3C0DF399D5C7}">
      <dsp:nvSpPr>
        <dsp:cNvPr id="0" name=""/>
        <dsp:cNvSpPr/>
      </dsp:nvSpPr>
      <dsp:spPr>
        <a:xfrm>
          <a:off x="2721" y="60765"/>
          <a:ext cx="2653842"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Increasing Revenues</a:t>
          </a:r>
          <a:endParaRPr lang="en-US" sz="1500" kern="1200"/>
        </a:p>
      </dsp:txBody>
      <dsp:txXfrm>
        <a:off x="2721" y="60765"/>
        <a:ext cx="2653842" cy="432000"/>
      </dsp:txXfrm>
    </dsp:sp>
    <dsp:sp modelId="{9B731BF4-B24B-4CA3-B4D0-2B6422E8B63D}">
      <dsp:nvSpPr>
        <dsp:cNvPr id="0" name=""/>
        <dsp:cNvSpPr/>
      </dsp:nvSpPr>
      <dsp:spPr>
        <a:xfrm>
          <a:off x="2721" y="492765"/>
          <a:ext cx="2653842" cy="3142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a:rPr>
            <a:t>Explore </a:t>
          </a:r>
          <a:r>
            <a:rPr lang="en-US" sz="1500" kern="1200" err="1">
              <a:latin typeface="Calibri"/>
            </a:rPr>
            <a:t>CTCLink</a:t>
          </a:r>
          <a:r>
            <a:rPr lang="en-US" sz="1500" kern="1200">
              <a:latin typeface="Calibri"/>
            </a:rPr>
            <a:t> based fees and other lab fees</a:t>
          </a:r>
        </a:p>
        <a:p>
          <a:pPr marL="114300" lvl="1" indent="-114300" algn="l" defTabSz="666750" rtl="0">
            <a:lnSpc>
              <a:spcPct val="90000"/>
            </a:lnSpc>
            <a:spcBef>
              <a:spcPct val="0"/>
            </a:spcBef>
            <a:spcAft>
              <a:spcPct val="15000"/>
            </a:spcAft>
            <a:buChar char="•"/>
          </a:pPr>
          <a:r>
            <a:rPr lang="en-US" sz="1500" kern="1200">
              <a:latin typeface="Calibri"/>
            </a:rPr>
            <a:t>Expand partnerships</a:t>
          </a:r>
        </a:p>
        <a:p>
          <a:pPr marL="114300" lvl="1" indent="-114300" algn="l" defTabSz="666750" rtl="0">
            <a:lnSpc>
              <a:spcPct val="90000"/>
            </a:lnSpc>
            <a:spcBef>
              <a:spcPct val="0"/>
            </a:spcBef>
            <a:spcAft>
              <a:spcPct val="15000"/>
            </a:spcAft>
            <a:buChar char="•"/>
          </a:pPr>
          <a:r>
            <a:rPr lang="en-US" sz="1500" kern="1200">
              <a:latin typeface="Calibri"/>
            </a:rPr>
            <a:t>Monetized Assets</a:t>
          </a:r>
        </a:p>
        <a:p>
          <a:pPr marL="114300" lvl="1" indent="-114300" algn="l" defTabSz="666750" rtl="0">
            <a:lnSpc>
              <a:spcPct val="90000"/>
            </a:lnSpc>
            <a:spcBef>
              <a:spcPct val="0"/>
            </a:spcBef>
            <a:spcAft>
              <a:spcPct val="15000"/>
            </a:spcAft>
            <a:buChar char="•"/>
          </a:pPr>
          <a:r>
            <a:rPr lang="en-US" sz="1500" kern="1200">
              <a:latin typeface="Calibri"/>
            </a:rPr>
            <a:t>Review cost reimbursables </a:t>
          </a:r>
        </a:p>
      </dsp:txBody>
      <dsp:txXfrm>
        <a:off x="2721" y="492765"/>
        <a:ext cx="2653842" cy="3142167"/>
      </dsp:txXfrm>
    </dsp:sp>
    <dsp:sp modelId="{0659AECC-4233-423A-85B2-BB5F71425E02}">
      <dsp:nvSpPr>
        <dsp:cNvPr id="0" name=""/>
        <dsp:cNvSpPr/>
      </dsp:nvSpPr>
      <dsp:spPr>
        <a:xfrm>
          <a:off x="3028102" y="60765"/>
          <a:ext cx="2653842"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Reducing Expenditures</a:t>
          </a:r>
          <a:endParaRPr lang="en-US" sz="1500" kern="1200"/>
        </a:p>
      </dsp:txBody>
      <dsp:txXfrm>
        <a:off x="3028102" y="60765"/>
        <a:ext cx="2653842" cy="432000"/>
      </dsp:txXfrm>
    </dsp:sp>
    <dsp:sp modelId="{2C3A9D7C-B236-40A4-82E6-C0C8925099B6}">
      <dsp:nvSpPr>
        <dsp:cNvPr id="0" name=""/>
        <dsp:cNvSpPr/>
      </dsp:nvSpPr>
      <dsp:spPr>
        <a:xfrm>
          <a:off x="3028102" y="492765"/>
          <a:ext cx="2653842" cy="3142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a:rPr>
            <a:t>Staffing plan review</a:t>
          </a:r>
        </a:p>
        <a:p>
          <a:pPr marL="114300" lvl="1" indent="-114300" algn="l" defTabSz="666750" rtl="0">
            <a:lnSpc>
              <a:spcPct val="90000"/>
            </a:lnSpc>
            <a:spcBef>
              <a:spcPct val="0"/>
            </a:spcBef>
            <a:spcAft>
              <a:spcPct val="15000"/>
            </a:spcAft>
            <a:buChar char="•"/>
          </a:pPr>
          <a:r>
            <a:rPr lang="en-US" sz="1500" kern="1200">
              <a:latin typeface="Calibri"/>
            </a:rPr>
            <a:t>Program &amp; Services review</a:t>
          </a:r>
          <a:endParaRPr lang="en-US" sz="1500" kern="1200"/>
        </a:p>
        <a:p>
          <a:pPr marL="114300" lvl="1" indent="-114300" algn="l" defTabSz="666750" rtl="0">
            <a:lnSpc>
              <a:spcPct val="90000"/>
            </a:lnSpc>
            <a:spcBef>
              <a:spcPct val="0"/>
            </a:spcBef>
            <a:spcAft>
              <a:spcPct val="15000"/>
            </a:spcAft>
            <a:buChar char="•"/>
          </a:pPr>
          <a:r>
            <a:rPr lang="en-US" sz="1500" kern="1200">
              <a:latin typeface="Calibri"/>
            </a:rPr>
            <a:t>Reduce Operating cost, including maximizing use of facility spaces</a:t>
          </a:r>
        </a:p>
      </dsp:txBody>
      <dsp:txXfrm>
        <a:off x="3028102" y="492765"/>
        <a:ext cx="2653842" cy="3142167"/>
      </dsp:txXfrm>
    </dsp:sp>
    <dsp:sp modelId="{799CE206-1CE6-44F9-A4FA-1B414030030D}">
      <dsp:nvSpPr>
        <dsp:cNvPr id="0" name=""/>
        <dsp:cNvSpPr/>
      </dsp:nvSpPr>
      <dsp:spPr>
        <a:xfrm>
          <a:off x="6053482" y="60765"/>
          <a:ext cx="2653842"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Strengthening Budget Systems</a:t>
          </a:r>
          <a:endParaRPr lang="en-US" sz="1500" kern="1200"/>
        </a:p>
      </dsp:txBody>
      <dsp:txXfrm>
        <a:off x="6053482" y="60765"/>
        <a:ext cx="2653842" cy="432000"/>
      </dsp:txXfrm>
    </dsp:sp>
    <dsp:sp modelId="{E1A182F7-5090-4EEC-A300-4E9ABBC903DE}">
      <dsp:nvSpPr>
        <dsp:cNvPr id="0" name=""/>
        <dsp:cNvSpPr/>
      </dsp:nvSpPr>
      <dsp:spPr>
        <a:xfrm>
          <a:off x="6053482" y="492765"/>
          <a:ext cx="2653842" cy="3142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a:rPr>
            <a:t>Set up check n balances and audit trail to financial reporting</a:t>
          </a:r>
          <a:endParaRPr lang="en-US" sz="1500" kern="1200"/>
        </a:p>
        <a:p>
          <a:pPr marL="114300" lvl="1" indent="-114300" algn="l" defTabSz="666750" rtl="0">
            <a:lnSpc>
              <a:spcPct val="90000"/>
            </a:lnSpc>
            <a:spcBef>
              <a:spcPct val="0"/>
            </a:spcBef>
            <a:spcAft>
              <a:spcPct val="15000"/>
            </a:spcAft>
            <a:buChar char="•"/>
          </a:pPr>
          <a:r>
            <a:rPr lang="en-US" sz="1500" kern="1200">
              <a:latin typeface="Calibri"/>
            </a:rPr>
            <a:t>Predictable monitoring of budget versus actual reports for all funds</a:t>
          </a:r>
        </a:p>
        <a:p>
          <a:pPr marL="114300" lvl="1" indent="-114300" algn="l" defTabSz="666750" rtl="0">
            <a:lnSpc>
              <a:spcPct val="90000"/>
            </a:lnSpc>
            <a:spcBef>
              <a:spcPct val="0"/>
            </a:spcBef>
            <a:spcAft>
              <a:spcPct val="15000"/>
            </a:spcAft>
            <a:buChar char="•"/>
          </a:pPr>
          <a:r>
            <a:rPr lang="en-US" sz="1500" kern="1200">
              <a:latin typeface="Calibri"/>
            </a:rPr>
            <a:t>Financial Modeling for tuition and costs</a:t>
          </a:r>
        </a:p>
        <a:p>
          <a:pPr marL="114300" lvl="1" indent="-114300" algn="l" defTabSz="666750" rtl="0">
            <a:lnSpc>
              <a:spcPct val="90000"/>
            </a:lnSpc>
            <a:spcBef>
              <a:spcPct val="0"/>
            </a:spcBef>
            <a:spcAft>
              <a:spcPct val="15000"/>
            </a:spcAft>
            <a:buChar char="•"/>
          </a:pPr>
          <a:r>
            <a:rPr lang="en-US" sz="1500" kern="1200">
              <a:latin typeface="Calibri"/>
            </a:rPr>
            <a:t>Predictable model to cover Core District services</a:t>
          </a:r>
        </a:p>
        <a:p>
          <a:pPr marL="114300" lvl="1" indent="-114300" algn="l" defTabSz="666750" rtl="0">
            <a:lnSpc>
              <a:spcPct val="90000"/>
            </a:lnSpc>
            <a:spcBef>
              <a:spcPct val="0"/>
            </a:spcBef>
            <a:spcAft>
              <a:spcPct val="15000"/>
            </a:spcAft>
            <a:buChar char="•"/>
          </a:pPr>
          <a:r>
            <a:rPr lang="en-US" sz="1500" kern="1200">
              <a:latin typeface="Calibri"/>
            </a:rPr>
            <a:t>Se policy reserves for contingency, capital and contingency</a:t>
          </a:r>
        </a:p>
      </dsp:txBody>
      <dsp:txXfrm>
        <a:off x="6053482" y="492765"/>
        <a:ext cx="2653842" cy="314216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556F639-D120-45FE-993D-050372C1E9EF}" type="slidenum">
              <a:rPr lang="en-US"/>
              <a:pPr>
                <a:defRPr/>
              </a:pPr>
              <a:t>‹#›</a:t>
            </a:fld>
            <a:endParaRPr lang="en-US"/>
          </a:p>
        </p:txBody>
      </p:sp>
    </p:spTree>
    <p:extLst>
      <p:ext uri="{BB962C8B-B14F-4D97-AF65-F5344CB8AC3E}">
        <p14:creationId xmlns:p14="http://schemas.microsoft.com/office/powerpoint/2010/main" val="3540725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CA4D44F-DB0F-4ABC-A1A3-B080BB9257BC}" type="datetimeFigureOut">
              <a:rPr lang="en-US"/>
              <a:pPr>
                <a:defRPr/>
              </a:pPr>
              <a:t>2/24/2025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E5604AE-F173-4B68-A0D5-29796811734E}" type="slidenum">
              <a:rPr lang="en-US"/>
              <a:pPr>
                <a:defRPr/>
              </a:pPr>
              <a:t>‹#›</a:t>
            </a:fld>
            <a:endParaRPr lang="en-US"/>
          </a:p>
        </p:txBody>
      </p:sp>
    </p:spTree>
    <p:extLst>
      <p:ext uri="{BB962C8B-B14F-4D97-AF65-F5344CB8AC3E}">
        <p14:creationId xmlns:p14="http://schemas.microsoft.com/office/powerpoint/2010/main" val="196030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11AC1-5B75-42A7-9587-AE948176491D}" type="slidenum">
              <a:rPr lang="en-US" smtClean="0"/>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IMPACT of vacancies:</a:t>
            </a:r>
          </a:p>
          <a:p>
            <a:r>
              <a:rPr lang="en-US"/>
              <a:t>- Need to work to have grace and understanding with each other AS WE MOVE FORWARD</a:t>
            </a:r>
          </a:p>
          <a:p>
            <a:endParaRPr lang="en-US"/>
          </a:p>
          <a:p>
            <a:r>
              <a:rPr lang="en-US"/>
              <a:t>Better projection tools and </a:t>
            </a:r>
            <a:r>
              <a:rPr lang="en-US" err="1"/>
              <a:t>varieance</a:t>
            </a:r>
            <a:r>
              <a:rPr lang="en-US"/>
              <a:t> reports for college leaders</a:t>
            </a:r>
          </a:p>
          <a:p>
            <a:endParaRPr lang="en-US"/>
          </a:p>
          <a:p>
            <a:r>
              <a:rPr lang="en-US"/>
              <a:t>Tease the Budget Advisory Council (revision of District Council)</a:t>
            </a:r>
          </a:p>
          <a:p>
            <a:endParaRPr lang="en-US"/>
          </a:p>
          <a:p>
            <a:r>
              <a:rPr lang="en-US"/>
              <a:t>We will need to do a lot of hiring, so will be looking for people to serve on committees, share in chat if interested.</a:t>
            </a:r>
          </a:p>
        </p:txBody>
      </p:sp>
      <p:sp>
        <p:nvSpPr>
          <p:cNvPr id="4" name="Slide Number Placeholder 3"/>
          <p:cNvSpPr>
            <a:spLocks noGrp="1"/>
          </p:cNvSpPr>
          <p:nvPr>
            <p:ph type="sldNum" sz="quarter" idx="5"/>
          </p:nvPr>
        </p:nvSpPr>
        <p:spPr/>
        <p:txBody>
          <a:bodyPr/>
          <a:lstStyle/>
          <a:p>
            <a:fld id="{5BD92F96-B1A7-470B-9608-7260BD83DC72}" type="slidenum">
              <a:rPr lang="en-US" smtClean="0"/>
              <a:t>4</a:t>
            </a:fld>
            <a:endParaRPr lang="en-US"/>
          </a:p>
        </p:txBody>
      </p:sp>
    </p:spTree>
    <p:extLst>
      <p:ext uri="{BB962C8B-B14F-4D97-AF65-F5344CB8AC3E}">
        <p14:creationId xmlns:p14="http://schemas.microsoft.com/office/powerpoint/2010/main" val="127391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Suggested talking points:</a:t>
            </a:r>
          </a:p>
          <a:p>
            <a:r>
              <a:rPr lang="en-US">
                <a:cs typeface="Calibri"/>
              </a:rPr>
              <a:t>*All three colleges overestimated state tuition.  However, the colleges also received additional international and running start revenues</a:t>
            </a:r>
          </a:p>
          <a:p>
            <a:r>
              <a:rPr lang="en-US">
                <a:cs typeface="Calibri"/>
              </a:rPr>
              <a:t>*additional personnel especially for the district is implementation of staffing needed post pandemic in HR, Budget, etc.</a:t>
            </a:r>
          </a:p>
          <a:p>
            <a:endParaRPr lang="en-US">
              <a:cs typeface="Calibri"/>
            </a:endParaRPr>
          </a:p>
          <a:p>
            <a:r>
              <a:rPr lang="en-US">
                <a:cs typeface="Calibri"/>
              </a:rPr>
              <a:t>Remedies</a:t>
            </a:r>
          </a:p>
          <a:p>
            <a:r>
              <a:rPr lang="en-US">
                <a:cs typeface="Calibri"/>
              </a:rPr>
              <a:t>*The deficit will be covered by our cash reserves and despite this, we are still maintaining a healthy and prudent level of reserves.  In addition to meeting board mandated reserves, our plan continues to exceed that plus ensuring dedicated fund balances are maintained plus appropriate investment in our future.  A detailed cash balance report will be presented to the Board in Jan 2025</a:t>
            </a:r>
          </a:p>
          <a:p>
            <a:r>
              <a:rPr lang="en-US">
                <a:cs typeface="Calibri"/>
              </a:rPr>
              <a:t>*The outcome of FY 24 closing also necessitates an update to our budget assumptions for FY 2025.  In addition to updating assumptions for tuition revenues, adjustments to the state allocation like OFM error would likely result to right sizing our FY 25 budget.  We plan to bring this to the board in December 2025</a:t>
            </a:r>
          </a:p>
          <a:p>
            <a:r>
              <a:rPr lang="en-US">
                <a:cs typeface="Calibri"/>
              </a:rPr>
              <a:t>*Finally, work is underway to strengthen budgetary controls, including timely reporting and monitoring of personnel costs and other expenditures. </a:t>
            </a:r>
          </a:p>
        </p:txBody>
      </p:sp>
      <p:sp>
        <p:nvSpPr>
          <p:cNvPr id="4" name="Slide Number Placeholder 3"/>
          <p:cNvSpPr>
            <a:spLocks noGrp="1"/>
          </p:cNvSpPr>
          <p:nvPr>
            <p:ph type="sldNum" sz="quarter" idx="5"/>
          </p:nvPr>
        </p:nvSpPr>
        <p:spPr/>
        <p:txBody>
          <a:bodyPr/>
          <a:lstStyle/>
          <a:p>
            <a:pPr>
              <a:defRPr/>
            </a:pPr>
            <a:fld id="{7E5604AE-F173-4B68-A0D5-29796811734E}" type="slidenum">
              <a:rPr lang="en-US"/>
              <a:pPr>
                <a:defRPr/>
              </a:pPr>
              <a:t>10</a:t>
            </a:fld>
            <a:endParaRPr lang="en-US"/>
          </a:p>
        </p:txBody>
      </p:sp>
    </p:spTree>
    <p:extLst>
      <p:ext uri="{BB962C8B-B14F-4D97-AF65-F5344CB8AC3E}">
        <p14:creationId xmlns:p14="http://schemas.microsoft.com/office/powerpoint/2010/main" val="1170138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38F1C35-4182-46A3-B9CC-79E9453FAB58}" type="slidenum">
              <a:rPr lang="en-US" smtClean="0"/>
              <a:pPr>
                <a:defRPr/>
              </a:pPr>
              <a:t>‹#›</a:t>
            </a:fld>
            <a:endParaRPr lang="en-US"/>
          </a:p>
        </p:txBody>
      </p:sp>
      <p:sp>
        <p:nvSpPr>
          <p:cNvPr id="17" name="Rectangle 16"/>
          <p:cNvSpPr/>
          <p:nvPr userDrawn="1"/>
        </p:nvSpPr>
        <p:spPr>
          <a:xfrm>
            <a:off x="0" y="4972050"/>
            <a:ext cx="9144000" cy="191978"/>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9" name="TextBox 8"/>
          <p:cNvSpPr txBox="1"/>
          <p:nvPr userDrawn="1"/>
        </p:nvSpPr>
        <p:spPr>
          <a:xfrm>
            <a:off x="304800" y="1040204"/>
            <a:ext cx="2819400" cy="276999"/>
          </a:xfrm>
          <a:prstGeom prst="rect">
            <a:avLst/>
          </a:prstGeom>
          <a:noFill/>
        </p:spPr>
        <p:txBody>
          <a:bodyPr wrap="square" rtlCol="0">
            <a:spAutoFit/>
          </a:bodyPr>
          <a:lstStyle/>
          <a:p>
            <a:r>
              <a:rPr lang="en-US" sz="1200" b="0" i="1">
                <a:solidFill>
                  <a:schemeClr val="bg2">
                    <a:lumMod val="40000"/>
                    <a:lumOff val="60000"/>
                  </a:schemeClr>
                </a:solidFill>
                <a:latin typeface="Helvetica Neue Light"/>
                <a:cs typeface="Helvetica Neue Light"/>
              </a:rPr>
              <a:t>      </a:t>
            </a:r>
          </a:p>
        </p:txBody>
      </p:sp>
      <p:sp>
        <p:nvSpPr>
          <p:cNvPr id="11" name="Text Placeholder 2"/>
          <p:cNvSpPr>
            <a:spLocks noGrp="1"/>
          </p:cNvSpPr>
          <p:nvPr>
            <p:ph idx="1" hasCustomPrompt="1"/>
          </p:nvPr>
        </p:nvSpPr>
        <p:spPr>
          <a:xfrm>
            <a:off x="914400" y="1839581"/>
            <a:ext cx="7315200" cy="2246432"/>
          </a:xfrm>
          <a:prstGeom prst="rect">
            <a:avLst/>
          </a:prstGeom>
        </p:spPr>
        <p:txBody>
          <a:bodyPr vert="horz" lIns="0" tIns="0" rIns="0" bIns="0" rtlCol="0">
            <a:normAutofit/>
          </a:bodyPr>
          <a:lstStyle>
            <a:lvl1pPr marL="0" indent="0" algn="ctr">
              <a:buNone/>
              <a:defRPr sz="2400" b="1"/>
            </a:lvl1pPr>
          </a:lstStyle>
          <a:p>
            <a:pPr lvl="0"/>
            <a:r>
              <a:rPr lang="en-US"/>
              <a:t>Text here  </a:t>
            </a:r>
          </a:p>
        </p:txBody>
      </p:sp>
      <p:sp>
        <p:nvSpPr>
          <p:cNvPr id="10" name="Rectangle 9">
            <a:extLst>
              <a:ext uri="{FF2B5EF4-FFF2-40B4-BE49-F238E27FC236}">
                <a16:creationId xmlns:a16="http://schemas.microsoft.com/office/drawing/2014/main" id="{8C4D5069-FC51-2045-BF38-BF931C3B06F2}"/>
              </a:ext>
            </a:extLst>
          </p:cNvPr>
          <p:cNvSpPr/>
          <p:nvPr userDrawn="1"/>
        </p:nvSpPr>
        <p:spPr>
          <a:xfrm>
            <a:off x="0" y="0"/>
            <a:ext cx="9144000" cy="1143000"/>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9EBB00-78B7-4D6F-8C96-B20810B35B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10957"/>
            <a:ext cx="3099822" cy="5166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7413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22408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582930" y="342900"/>
            <a:ext cx="2996089"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3887391" y="342901"/>
            <a:ext cx="4629150" cy="4052888"/>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582930" y="1669774"/>
            <a:ext cx="2996089" cy="273196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6093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538515" y="342900"/>
            <a:ext cx="304050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538515" y="1687664"/>
            <a:ext cx="3040505" cy="271407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63231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54845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582930" y="273844"/>
            <a:ext cx="584644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3161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914400" y="883595"/>
            <a:ext cx="7315200" cy="3124200"/>
          </a:xfrm>
          <a:prstGeom prst="rect">
            <a:avLst/>
          </a:prstGeom>
        </p:spPr>
        <p:txBody>
          <a:bodyPr vert="horz" lIns="0" tIns="0" rIns="0" bIns="0" rtlCol="0">
            <a:normAutofit/>
          </a:bodyPr>
          <a:lstStyle>
            <a:lvl1pPr marL="0" indent="0" algn="ctr">
              <a:buNone/>
              <a:defRPr sz="2400" b="1"/>
            </a:lvl1pPr>
          </a:lstStyle>
          <a:p>
            <a:pPr lvl="0"/>
            <a:r>
              <a:rPr lang="en-US"/>
              <a:t>Text here</a:t>
            </a:r>
          </a:p>
        </p:txBody>
      </p:sp>
      <p:pic>
        <p:nvPicPr>
          <p:cNvPr id="10" name="Picture 9" descr="Shape&#10;&#10;Description automatically generated with medium confidence">
            <a:extLst>
              <a:ext uri="{FF2B5EF4-FFF2-40B4-BE49-F238E27FC236}">
                <a16:creationId xmlns:a16="http://schemas.microsoft.com/office/drawing/2014/main" id="{4A3E197A-9E05-C940-BC0D-3CD51DFFD1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2607" y="4339706"/>
            <a:ext cx="2684206" cy="441845"/>
          </a:xfrm>
          <a:prstGeom prst="rect">
            <a:avLst/>
          </a:prstGeom>
        </p:spPr>
      </p:pic>
      <p:sp>
        <p:nvSpPr>
          <p:cNvPr id="11" name="Rectangle 10">
            <a:extLst>
              <a:ext uri="{FF2B5EF4-FFF2-40B4-BE49-F238E27FC236}">
                <a16:creationId xmlns:a16="http://schemas.microsoft.com/office/drawing/2014/main" id="{46B70F8D-7DA7-8E48-8D4E-0108A4096E53}"/>
              </a:ext>
            </a:extLst>
          </p:cNvPr>
          <p:cNvSpPr/>
          <p:nvPr userDrawn="1"/>
        </p:nvSpPr>
        <p:spPr>
          <a:xfrm>
            <a:off x="1" y="4887530"/>
            <a:ext cx="9156807" cy="255971"/>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939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914400" y="883595"/>
            <a:ext cx="7315200" cy="3124200"/>
          </a:xfrm>
          <a:prstGeom prst="rect">
            <a:avLst/>
          </a:prstGeom>
        </p:spPr>
        <p:txBody>
          <a:bodyPr vert="horz" lIns="0" tIns="0" rIns="0" bIns="0" rtlCol="0">
            <a:normAutofit/>
          </a:bodyPr>
          <a:lstStyle>
            <a:lvl1pPr marL="0" indent="0" algn="ctr">
              <a:buNone/>
              <a:defRPr sz="2400" b="1"/>
            </a:lvl1pPr>
          </a:lstStyle>
          <a:p>
            <a:pPr lvl="0"/>
            <a:r>
              <a:rPr lang="en-US"/>
              <a:t>Text here</a:t>
            </a:r>
          </a:p>
        </p:txBody>
      </p:sp>
      <p:pic>
        <p:nvPicPr>
          <p:cNvPr id="10" name="Picture 9" descr="Shape&#10;&#10;Description automatically generated with medium confidence">
            <a:extLst>
              <a:ext uri="{FF2B5EF4-FFF2-40B4-BE49-F238E27FC236}">
                <a16:creationId xmlns:a16="http://schemas.microsoft.com/office/drawing/2014/main" id="{4A3E197A-9E05-C940-BC0D-3CD51DFFD1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2607" y="4339705"/>
            <a:ext cx="2684206" cy="441845"/>
          </a:xfrm>
          <a:prstGeom prst="rect">
            <a:avLst/>
          </a:prstGeom>
        </p:spPr>
      </p:pic>
      <p:sp>
        <p:nvSpPr>
          <p:cNvPr id="11" name="Rectangle 10">
            <a:extLst>
              <a:ext uri="{FF2B5EF4-FFF2-40B4-BE49-F238E27FC236}">
                <a16:creationId xmlns:a16="http://schemas.microsoft.com/office/drawing/2014/main" id="{46B70F8D-7DA7-8E48-8D4E-0108A4096E53}"/>
              </a:ext>
            </a:extLst>
          </p:cNvPr>
          <p:cNvSpPr/>
          <p:nvPr userDrawn="1"/>
        </p:nvSpPr>
        <p:spPr>
          <a:xfrm>
            <a:off x="0" y="4887529"/>
            <a:ext cx="9156807" cy="255971"/>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629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5520E-D34A-4A81-9E44-7D2080B3032F}"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0B73B-1119-4F3B-848E-A3FD02C24F9B}" type="slidenum">
              <a:rPr lang="en-US" smtClean="0"/>
              <a:t>‹#›</a:t>
            </a:fld>
            <a:endParaRPr lang="en-US"/>
          </a:p>
        </p:txBody>
      </p:sp>
    </p:spTree>
    <p:extLst>
      <p:ext uri="{BB962C8B-B14F-4D97-AF65-F5344CB8AC3E}">
        <p14:creationId xmlns:p14="http://schemas.microsoft.com/office/powerpoint/2010/main" val="337963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143000" y="841772"/>
            <a:ext cx="6858000" cy="1790700"/>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42685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5643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547720" y="1282304"/>
            <a:ext cx="7962868" cy="2069171"/>
          </a:xfrm>
        </p:spPr>
        <p:txBody>
          <a:bodyPr anchor="b">
            <a:normAutofit/>
          </a:bodyPr>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547720" y="3442098"/>
            <a:ext cx="796286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329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582930" y="1369219"/>
            <a:ext cx="393192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3295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582930" y="273844"/>
            <a:ext cx="7933611"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582931" y="1352927"/>
            <a:ext cx="391525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582931" y="2052797"/>
            <a:ext cx="3915251" cy="258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4629150" y="1352927"/>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4629150" y="2052797"/>
            <a:ext cx="3887391" cy="258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2/24/2025</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7869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685800"/>
            <a:ext cx="5943600" cy="422672"/>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1066800" y="1257301"/>
            <a:ext cx="7620000" cy="30861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D20EF94-C037-46C8-8EB9-545F2FE8B752}" type="datetimeFigureOut">
              <a:rPr lang="en-US" smtClean="0"/>
              <a:pPr>
                <a:defRPr/>
              </a:pPr>
              <a:t>2/24/2025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7AC0629-E892-4A38-92C6-2BDB44D3533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685800" rtl="0" eaLnBrk="1" latinLnBrk="0" hangingPunct="1">
        <a:spcBef>
          <a:spcPct val="0"/>
        </a:spcBef>
        <a:buNone/>
        <a:defRPr sz="2100" kern="1200">
          <a:solidFill>
            <a:schemeClr val="tx1"/>
          </a:solidFill>
          <a:latin typeface="+mj-lt"/>
          <a:ea typeface="+mj-ea"/>
          <a:cs typeface="+mj-cs"/>
        </a:defRPr>
      </a:lvl1pPr>
    </p:titleStyle>
    <p:bodyStyle>
      <a:lvl1pPr marL="211931" indent="-211931"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2286" y="0"/>
            <a:ext cx="9141714" cy="51435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582931" y="273844"/>
            <a:ext cx="7978139"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582931" y="1369219"/>
            <a:ext cx="7978139"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582932" y="4866201"/>
            <a:ext cx="2057400" cy="174907"/>
          </a:xfrm>
          <a:prstGeom prst="rect">
            <a:avLst/>
          </a:prstGeom>
        </p:spPr>
        <p:txBody>
          <a:bodyPr vert="horz" lIns="91440" tIns="45720" rIns="91440" bIns="45720" rtlCol="0" anchor="ctr"/>
          <a:lstStyle>
            <a:lvl1pPr algn="l">
              <a:defRPr sz="750">
                <a:solidFill>
                  <a:schemeClr val="tx1"/>
                </a:solidFill>
              </a:defRPr>
            </a:lvl1pPr>
          </a:lstStyle>
          <a:p>
            <a:fld id="{3657AA7F-BE72-4467-897E-7A302F46504F}" type="datetimeFigureOut">
              <a:rPr lang="en-US" smtClean="0"/>
              <a:pPr/>
              <a:t>2/24/2025</a:t>
            </a:fld>
            <a:endParaRPr lang="en-US"/>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3028950" y="4866201"/>
            <a:ext cx="3086100" cy="174907"/>
          </a:xfrm>
          <a:prstGeom prst="rect">
            <a:avLst/>
          </a:prstGeom>
        </p:spPr>
        <p:txBody>
          <a:bodyPr vert="horz" lIns="91440" tIns="45720" rIns="91440" bIns="45720" rtlCol="0" anchor="ctr"/>
          <a:lstStyle>
            <a:lvl1pPr algn="ctr">
              <a:defRPr sz="75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6503670" y="4866201"/>
            <a:ext cx="2057400" cy="174907"/>
          </a:xfrm>
          <a:prstGeom prst="rect">
            <a:avLst/>
          </a:prstGeom>
        </p:spPr>
        <p:txBody>
          <a:bodyPr vert="horz" lIns="91440" tIns="45720" rIns="91440" bIns="45720" rtlCol="0" anchor="ctr"/>
          <a:lstStyle>
            <a:lvl1pPr algn="r">
              <a:defRPr sz="750">
                <a:solidFill>
                  <a:schemeClr val="tx1"/>
                </a:solidFill>
              </a:defRPr>
            </a:lvl1pPr>
          </a:lstStyle>
          <a:p>
            <a:fld id="{35747434-7036-48DB-A148-6B3D8EE75CDA}" type="slidenum">
              <a:rPr lang="en-US" smtClean="0"/>
              <a:pPr/>
              <a:t>‹#›</a:t>
            </a:fld>
            <a:endParaRPr lang="en-US"/>
          </a:p>
        </p:txBody>
      </p:sp>
    </p:spTree>
    <p:extLst>
      <p:ext uri="{BB962C8B-B14F-4D97-AF65-F5344CB8AC3E}">
        <p14:creationId xmlns:p14="http://schemas.microsoft.com/office/powerpoint/2010/main" val="853138757"/>
      </p:ext>
    </p:extLst>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84" r:id="rId12"/>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AD_143653A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eattlecolleges.edu/about/policies-and-procedures/pol608?hasboth=1&amp;docID=608&amp;companionId=pro"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seattlecolleges.edu/about/policies-and-procedures/pol608?hasboth=1&amp;docID=608&amp;companionId=pro"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seattlecolleges.edu/about/policies-and-procedures/pol608?hasboth=1&amp;docID=608&amp;companionId=pro"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seattlecolleges.edu/about/policies-and-procedures/pol608?hasboth=1&amp;docID=608&amp;companionId=pro"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www.seattlecolleges.edu/about/policies-and-procedures/pol608?hasboth=1&amp;docID=608&amp;companionId=pro"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picpedia.org/credit-cards/credit-cards01.html" TargetMode="External"/><Relationship Id="rId5" Type="http://schemas.openxmlformats.org/officeDocument/2006/relationships/image" Target="../media/image13.jpeg"/><Relationship Id="rId4" Type="http://schemas.openxmlformats.org/officeDocument/2006/relationships/hyperlink" Target="https://aamjanata.com/inr-990-crore-deducted-farmers-accounts-nationwide-without-notic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00200" y="1288344"/>
            <a:ext cx="5943600" cy="2739211"/>
          </a:xfrm>
          <a:prstGeom prst="rect">
            <a:avLst/>
          </a:prstGeom>
          <a:noFill/>
        </p:spPr>
        <p:txBody>
          <a:bodyPr wrap="square" lIns="91440" tIns="45720" rIns="91440" bIns="45720" rtlCol="0" anchor="t">
            <a:spAutoFit/>
          </a:bodyPr>
          <a:lstStyle/>
          <a:p>
            <a:pPr algn="ctr"/>
            <a:r>
              <a:rPr lang="en-US" sz="2700" b="1">
                <a:latin typeface="Arial"/>
                <a:cs typeface="Arial"/>
              </a:rPr>
              <a:t>Operating Budget</a:t>
            </a:r>
            <a:endParaRPr lang="en-US"/>
          </a:p>
          <a:p>
            <a:pPr algn="ctr"/>
            <a:r>
              <a:rPr lang="en-US" sz="2700" b="1">
                <a:latin typeface="Arial"/>
                <a:cs typeface="Arial"/>
              </a:rPr>
              <a:t>Mid-Year Update</a:t>
            </a:r>
          </a:p>
          <a:p>
            <a:pPr algn="ctr"/>
            <a:r>
              <a:rPr lang="en-US" sz="2700" b="1">
                <a:latin typeface="Arial"/>
                <a:cs typeface="Arial"/>
              </a:rPr>
              <a:t>July 1, 2024 to June 30, 2025</a:t>
            </a:r>
            <a:endParaRPr lang="en-US" sz="2700" b="1">
              <a:cs typeface="Arial" charset="0"/>
            </a:endParaRPr>
          </a:p>
          <a:p>
            <a:pPr algn="ctr"/>
            <a:endParaRPr lang="en-US" sz="2700">
              <a:cs typeface="Arial" charset="0"/>
            </a:endParaRPr>
          </a:p>
          <a:p>
            <a:pPr algn="ctr"/>
            <a:r>
              <a:rPr lang="en-US" sz="1400" b="1">
                <a:latin typeface="Arial"/>
                <a:cs typeface="Arial"/>
              </a:rPr>
              <a:t>Presented to the Seattle Colleges Board of Trustees </a:t>
            </a:r>
            <a:endParaRPr lang="en-US" sz="1200">
              <a:cs typeface="Arial"/>
            </a:endParaRPr>
          </a:p>
          <a:p>
            <a:pPr algn="ctr"/>
            <a:r>
              <a:rPr lang="en-US" sz="1400" b="1">
                <a:latin typeface="Arial"/>
                <a:cs typeface="Arial"/>
              </a:rPr>
              <a:t>February, 2025</a:t>
            </a:r>
            <a:br>
              <a:rPr lang="en-US" sz="1400">
                <a:latin typeface="Arial"/>
                <a:cs typeface="Arial"/>
              </a:rPr>
            </a:br>
            <a:r>
              <a:rPr lang="en-US" sz="1200">
                <a:latin typeface="Arial"/>
                <a:cs typeface="Arial"/>
              </a:rPr>
              <a:t>Presented by: Dr. Rosie Rimando-</a:t>
            </a:r>
            <a:r>
              <a:rPr lang="en-US" sz="1200" err="1">
                <a:latin typeface="Arial"/>
                <a:cs typeface="Arial"/>
              </a:rPr>
              <a:t>Chareunsap</a:t>
            </a:r>
            <a:r>
              <a:rPr lang="en-US" sz="1200">
                <a:latin typeface="Arial"/>
                <a:cs typeface="Arial"/>
              </a:rPr>
              <a:t>, Chancellor</a:t>
            </a:r>
            <a:br>
              <a:rPr lang="en-US" sz="1200">
                <a:latin typeface="Arial"/>
                <a:cs typeface="Arial"/>
              </a:rPr>
            </a:br>
            <a:r>
              <a:rPr lang="en-US" sz="1200">
                <a:latin typeface="Arial"/>
                <a:cs typeface="Arial"/>
              </a:rPr>
              <a:t>Dr. Rachel </a:t>
            </a:r>
            <a:r>
              <a:rPr lang="en-US" sz="1200" err="1">
                <a:latin typeface="Arial"/>
                <a:cs typeface="Arial"/>
              </a:rPr>
              <a:t>Solemsaas</a:t>
            </a:r>
            <a:r>
              <a:rPr lang="en-US" sz="1200">
                <a:latin typeface="Arial"/>
                <a:cs typeface="Arial"/>
              </a:rPr>
              <a:t>, North President</a:t>
            </a:r>
            <a:br>
              <a:rPr lang="en-US" sz="1200">
                <a:latin typeface="Arial"/>
                <a:cs typeface="Arial"/>
              </a:rPr>
            </a:br>
            <a:endParaRPr lang="en-US" sz="120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663178" y="1672661"/>
            <a:ext cx="3432071" cy="3054848"/>
          </a:xfrm>
        </p:spPr>
        <p:txBody>
          <a:bodyPr vert="horz" lIns="0" tIns="0" rIns="0" bIns="0" rtlCol="0" anchor="t">
            <a:normAutofit/>
          </a:bodyPr>
          <a:lstStyle/>
          <a:p>
            <a:pPr algn="l"/>
            <a:r>
              <a:rPr lang="en-US" sz="2200">
                <a:ea typeface="+mn-lt"/>
                <a:cs typeface="+mn-lt"/>
              </a:rPr>
              <a:t>The deficit resulted from:</a:t>
            </a:r>
          </a:p>
          <a:p>
            <a:pPr marL="342900" indent="-342900" algn="l">
              <a:buChar char="•"/>
            </a:pPr>
            <a:r>
              <a:rPr lang="en-US" sz="2200" b="0">
                <a:ea typeface="+mn-lt"/>
                <a:cs typeface="+mn-lt"/>
              </a:rPr>
              <a:t>Overestimated tuition revenues</a:t>
            </a:r>
          </a:p>
          <a:p>
            <a:pPr marL="342900" indent="-342900" algn="l">
              <a:buChar char="•"/>
            </a:pPr>
            <a:r>
              <a:rPr lang="en-US" sz="2200" b="0">
                <a:ea typeface="+mn-lt"/>
                <a:cs typeface="+mn-lt"/>
              </a:rPr>
              <a:t>Implementation of post pandemic staffing plans</a:t>
            </a:r>
          </a:p>
          <a:p>
            <a:pPr marL="342900" indent="-342900" algn="l">
              <a:buChar char="•"/>
            </a:pPr>
            <a:r>
              <a:rPr lang="en-US" sz="2200" b="0">
                <a:ea typeface="+mn-lt"/>
                <a:cs typeface="+mn-lt"/>
              </a:rPr>
              <a:t>Increased expenditures in personnel (salary increases), utilities, etc.</a:t>
            </a:r>
          </a:p>
        </p:txBody>
      </p:sp>
      <p:sp>
        <p:nvSpPr>
          <p:cNvPr id="2" name="TextBox 1">
            <a:extLst>
              <a:ext uri="{FF2B5EF4-FFF2-40B4-BE49-F238E27FC236}">
                <a16:creationId xmlns:a16="http://schemas.microsoft.com/office/drawing/2014/main" id="{3FF61EAF-5DB9-7714-2C57-3AA6F7B66DD1}"/>
              </a:ext>
            </a:extLst>
          </p:cNvPr>
          <p:cNvSpPr txBox="1"/>
          <p:nvPr/>
        </p:nvSpPr>
        <p:spPr>
          <a:xfrm>
            <a:off x="278379" y="285750"/>
            <a:ext cx="8565868" cy="1000274"/>
          </a:xfrm>
          <a:prstGeom prst="rect">
            <a:avLst/>
          </a:prstGeom>
          <a:noFill/>
        </p:spPr>
        <p:txBody>
          <a:bodyPr wrap="square" lIns="91440" tIns="45720" rIns="91440" bIns="45720" rtlCol="0" anchor="t">
            <a:spAutoFit/>
          </a:bodyPr>
          <a:lstStyle/>
          <a:p>
            <a:pPr algn="ctr"/>
            <a:r>
              <a:rPr lang="en-US" sz="2700" b="1">
                <a:latin typeface="Arial"/>
                <a:cs typeface="Arial"/>
              </a:rPr>
              <a:t>FY 24 Recap</a:t>
            </a:r>
            <a:endParaRPr lang="en-US" sz="2700" b="1">
              <a:cs typeface="Arial" charset="0"/>
            </a:endParaRPr>
          </a:p>
          <a:p>
            <a:pPr algn="ctr"/>
            <a:endParaRPr lang="en-US" sz="1600">
              <a:latin typeface="Calibri"/>
              <a:ea typeface="Calibri"/>
              <a:cs typeface="Calibri"/>
            </a:endParaRPr>
          </a:p>
          <a:p>
            <a:pPr algn="ctr"/>
            <a:r>
              <a:rPr lang="en-US" sz="1600">
                <a:latin typeface="Calibri"/>
                <a:ea typeface="Calibri"/>
                <a:cs typeface="Calibri"/>
              </a:rPr>
              <a:t>Seattle Colleges District closed the FY 24 with a net deficit of</a:t>
            </a:r>
            <a:r>
              <a:rPr lang="en-US" sz="1600" b="1">
                <a:latin typeface="Calibri"/>
                <a:ea typeface="Calibri"/>
                <a:cs typeface="Calibri"/>
              </a:rPr>
              <a:t> $</a:t>
            </a:r>
            <a:r>
              <a:rPr lang="en-US" sz="1600" b="1" strike="sngStrike">
                <a:latin typeface="Calibri"/>
                <a:ea typeface="Calibri"/>
                <a:cs typeface="Calibri"/>
              </a:rPr>
              <a:t>12.5 </a:t>
            </a:r>
            <a:r>
              <a:rPr lang="en-US" sz="1600" b="1">
                <a:latin typeface="Calibri"/>
                <a:ea typeface="Calibri"/>
                <a:cs typeface="Calibri"/>
              </a:rPr>
              <a:t>16M </a:t>
            </a:r>
            <a:r>
              <a:rPr lang="en-US" sz="1600">
                <a:latin typeface="Calibri"/>
                <a:ea typeface="Calibri"/>
                <a:cs typeface="Calibri"/>
              </a:rPr>
              <a:t>or 8% of total expenditures.</a:t>
            </a:r>
            <a:endParaRPr lang="en-US" sz="1600">
              <a:cs typeface="Arial"/>
            </a:endParaRPr>
          </a:p>
        </p:txBody>
      </p:sp>
      <p:sp>
        <p:nvSpPr>
          <p:cNvPr id="5" name="Content Placeholder 2">
            <a:extLst>
              <a:ext uri="{FF2B5EF4-FFF2-40B4-BE49-F238E27FC236}">
                <a16:creationId xmlns:a16="http://schemas.microsoft.com/office/drawing/2014/main" id="{E649805C-57A3-D7E7-0E2D-31450032BB6A}"/>
              </a:ext>
            </a:extLst>
          </p:cNvPr>
          <p:cNvSpPr txBox="1">
            <a:spLocks/>
          </p:cNvSpPr>
          <p:nvPr/>
        </p:nvSpPr>
        <p:spPr>
          <a:xfrm>
            <a:off x="4572000" y="1672661"/>
            <a:ext cx="3907631" cy="2953073"/>
          </a:xfrm>
          <a:prstGeom prst="rect">
            <a:avLst/>
          </a:prstGeom>
        </p:spPr>
        <p:txBody>
          <a:bodyPr vert="horz" lIns="0" tIns="0" rIns="0" bIns="0" rtlCol="0" anchor="t">
            <a:normAutofit lnSpcReduction="10000"/>
          </a:bodyPr>
          <a:lstStyle>
            <a:lvl1pPr marL="0" indent="0" algn="ctr" defTabSz="6858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fontAlgn="auto">
              <a:spcAft>
                <a:spcPts val="0"/>
              </a:spcAft>
            </a:pPr>
            <a:r>
              <a:rPr lang="en-US" sz="2200">
                <a:ea typeface="+mn-lt"/>
                <a:cs typeface="+mn-lt"/>
              </a:rPr>
              <a:t>Remedies:</a:t>
            </a:r>
          </a:p>
          <a:p>
            <a:pPr marL="342900" indent="-342900" algn="l">
              <a:spcAft>
                <a:spcPts val="0"/>
              </a:spcAft>
              <a:buFont typeface="Arial,Sans-Serif" pitchFamily="34" charset="0"/>
              <a:buChar char="•"/>
            </a:pPr>
            <a:r>
              <a:rPr lang="en-US" sz="2000" b="0">
                <a:highlight>
                  <a:srgbClr val="FFFF00"/>
                </a:highlight>
                <a:ea typeface="+mn-lt"/>
                <a:cs typeface="+mn-lt"/>
              </a:rPr>
              <a:t>Update FY25 budget assumptions</a:t>
            </a:r>
          </a:p>
          <a:p>
            <a:pPr marL="342900" indent="-342900" algn="l">
              <a:spcAft>
                <a:spcPts val="0"/>
              </a:spcAft>
              <a:buFont typeface="Arial" pitchFamily="34" charset="0"/>
              <a:buChar char="•"/>
            </a:pPr>
            <a:r>
              <a:rPr lang="en-US" sz="2200" b="0">
                <a:ea typeface="+mn-lt"/>
                <a:cs typeface="+mn-lt"/>
              </a:rPr>
              <a:t>Strengthen budgetary controls and reporting</a:t>
            </a:r>
            <a:endParaRPr lang="en-US" sz="2000">
              <a:cs typeface="Calibri"/>
            </a:endParaRPr>
          </a:p>
          <a:p>
            <a:pPr marL="342900" indent="-342900" algn="l">
              <a:spcAft>
                <a:spcPts val="0"/>
              </a:spcAft>
              <a:buChar char="•"/>
            </a:pPr>
            <a:r>
              <a:rPr lang="en-US" sz="2200" b="0">
                <a:ea typeface="+mn-lt"/>
                <a:cs typeface="+mn-lt"/>
              </a:rPr>
              <a:t>Strengthen tuition revenue projections based on SEM approaches</a:t>
            </a:r>
          </a:p>
          <a:p>
            <a:pPr marL="342900" indent="-342900" algn="l">
              <a:spcAft>
                <a:spcPts val="0"/>
              </a:spcAft>
              <a:buChar char="•"/>
            </a:pPr>
            <a:r>
              <a:rPr lang="en-US" sz="2200" b="0">
                <a:highlight>
                  <a:srgbClr val="FFFF00"/>
                </a:highlight>
                <a:ea typeface="+mn-lt"/>
                <a:cs typeface="+mn-lt"/>
              </a:rPr>
              <a:t>Use cash reserves to cover deficit</a:t>
            </a:r>
          </a:p>
        </p:txBody>
      </p:sp>
    </p:spTree>
    <p:extLst>
      <p:ext uri="{BB962C8B-B14F-4D97-AF65-F5344CB8AC3E}">
        <p14:creationId xmlns:p14="http://schemas.microsoft.com/office/powerpoint/2010/main" val="33910467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33424B9-7775-6CD7-37AA-AAC5F3C024C0}"/>
              </a:ext>
            </a:extLst>
          </p:cNvPr>
          <p:cNvGraphicFramePr>
            <a:graphicFrameLocks noGrp="1"/>
          </p:cNvGraphicFramePr>
          <p:nvPr>
            <p:ph idx="1"/>
            <p:extLst>
              <p:ext uri="{D42A27DB-BD31-4B8C-83A1-F6EECF244321}">
                <p14:modId xmlns:p14="http://schemas.microsoft.com/office/powerpoint/2010/main" val="1924497270"/>
              </p:ext>
            </p:extLst>
          </p:nvPr>
        </p:nvGraphicFramePr>
        <p:xfrm>
          <a:off x="214312" y="228599"/>
          <a:ext cx="8730239" cy="2700800"/>
        </p:xfrm>
        <a:graphic>
          <a:graphicData uri="http://schemas.openxmlformats.org/drawingml/2006/table">
            <a:tbl>
              <a:tblPr bandRow="1">
                <a:tableStyleId>{5C22544A-7EE6-4342-B048-85BDC9FD1C3A}</a:tableStyleId>
              </a:tblPr>
              <a:tblGrid>
                <a:gridCol w="2475308">
                  <a:extLst>
                    <a:ext uri="{9D8B030D-6E8A-4147-A177-3AD203B41FA5}">
                      <a16:colId xmlns:a16="http://schemas.microsoft.com/office/drawing/2014/main" val="3140491896"/>
                    </a:ext>
                  </a:extLst>
                </a:gridCol>
                <a:gridCol w="1521617">
                  <a:extLst>
                    <a:ext uri="{9D8B030D-6E8A-4147-A177-3AD203B41FA5}">
                      <a16:colId xmlns:a16="http://schemas.microsoft.com/office/drawing/2014/main" val="1748850433"/>
                    </a:ext>
                  </a:extLst>
                </a:gridCol>
                <a:gridCol w="1628775">
                  <a:extLst>
                    <a:ext uri="{9D8B030D-6E8A-4147-A177-3AD203B41FA5}">
                      <a16:colId xmlns:a16="http://schemas.microsoft.com/office/drawing/2014/main" val="3262906405"/>
                    </a:ext>
                  </a:extLst>
                </a:gridCol>
                <a:gridCol w="1585912">
                  <a:extLst>
                    <a:ext uri="{9D8B030D-6E8A-4147-A177-3AD203B41FA5}">
                      <a16:colId xmlns:a16="http://schemas.microsoft.com/office/drawing/2014/main" val="684389865"/>
                    </a:ext>
                  </a:extLst>
                </a:gridCol>
                <a:gridCol w="1518627">
                  <a:extLst>
                    <a:ext uri="{9D8B030D-6E8A-4147-A177-3AD203B41FA5}">
                      <a16:colId xmlns:a16="http://schemas.microsoft.com/office/drawing/2014/main" val="2983575049"/>
                    </a:ext>
                  </a:extLst>
                </a:gridCol>
              </a:tblGrid>
              <a:tr h="736582">
                <a:tc>
                  <a:txBody>
                    <a:bodyPr/>
                    <a:lstStyle/>
                    <a:p>
                      <a:pPr algn="l" fontAlgn="base">
                        <a:lnSpc>
                          <a:spcPts val="2250"/>
                        </a:lnSpc>
                      </a:pPr>
                      <a:r>
                        <a:rPr lang="en-US" sz="1900" b="1" i="0">
                          <a:solidFill>
                            <a:srgbClr val="FFFFFF"/>
                          </a:solidFill>
                          <a:effectLst/>
                          <a:latin typeface="Aptos Narrow"/>
                        </a:rPr>
                        <a:t>Fund/Dept#/Dept Description</a:t>
                      </a:r>
                      <a:endParaRPr lang="en-US" b="1" i="0">
                        <a:solidFill>
                          <a:srgbClr val="FFFFFF"/>
                        </a:solidFill>
                        <a:effectLst/>
                        <a:latin typeface="Aptos Narrow"/>
                      </a:endParaRPr>
                    </a:p>
                  </a:txBody>
                  <a:tcPr marL="16202" marR="16202" marT="16202" marB="77800"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1900" b="1" i="0">
                          <a:solidFill>
                            <a:srgbClr val="000000"/>
                          </a:solidFill>
                          <a:effectLst/>
                          <a:latin typeface="Aptos Narrow"/>
                        </a:rPr>
                        <a:t>2022</a:t>
                      </a:r>
                      <a:endParaRPr lang="en-US" b="1" i="0">
                        <a:solidFill>
                          <a:srgbClr val="FFFFFF"/>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1900" b="1" i="0">
                          <a:solidFill>
                            <a:srgbClr val="000000"/>
                          </a:solidFill>
                          <a:effectLst/>
                          <a:latin typeface="Aptos Narrow"/>
                        </a:rPr>
                        <a:t>2023</a:t>
                      </a:r>
                      <a:endParaRPr lang="en-US" b="1" i="0">
                        <a:solidFill>
                          <a:srgbClr val="FFFFFF"/>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1900" b="1" i="0">
                          <a:solidFill>
                            <a:srgbClr val="000000"/>
                          </a:solidFill>
                          <a:effectLst/>
                          <a:latin typeface="Aptos Narrow"/>
                        </a:rPr>
                        <a:t>2024</a:t>
                      </a:r>
                      <a:endParaRPr lang="en-US" b="1" i="0">
                        <a:solidFill>
                          <a:srgbClr val="FFFFFF"/>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1900" b="1" i="0">
                          <a:solidFill>
                            <a:srgbClr val="000000"/>
                          </a:solidFill>
                          <a:effectLst/>
                          <a:latin typeface="Aptos Narrow"/>
                        </a:rPr>
                        <a:t>2025</a:t>
                      </a:r>
                      <a:endParaRPr lang="en-US" b="1" i="0">
                        <a:solidFill>
                          <a:srgbClr val="FFFFFF"/>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52811252"/>
                  </a:ext>
                </a:extLst>
              </a:tr>
              <a:tr h="736582">
                <a:tc>
                  <a:txBody>
                    <a:bodyPr/>
                    <a:lstStyle/>
                    <a:p>
                      <a:pPr algn="l" fontAlgn="base">
                        <a:lnSpc>
                          <a:spcPts val="2250"/>
                        </a:lnSpc>
                      </a:pPr>
                      <a:r>
                        <a:rPr lang="en-US" sz="1900" b="1" i="0">
                          <a:solidFill>
                            <a:srgbClr val="000000"/>
                          </a:solidFill>
                          <a:effectLst/>
                          <a:latin typeface="Aptos Narrow"/>
                        </a:rPr>
                        <a:t>CASH RESERVE </a:t>
                      </a:r>
                      <a:endParaRPr lang="en-US" b="0" i="0">
                        <a:solidFill>
                          <a:srgbClr val="000000"/>
                        </a:solidFill>
                        <a:effectLst/>
                        <a:latin typeface="Aptos Narrow"/>
                      </a:endParaRPr>
                    </a:p>
                    <a:p>
                      <a:pPr lvl="0" algn="l">
                        <a:lnSpc>
                          <a:spcPts val="2250"/>
                        </a:lnSpc>
                        <a:buNone/>
                      </a:pPr>
                      <a:r>
                        <a:rPr lang="en-US" sz="1900" b="1" i="0">
                          <a:solidFill>
                            <a:srgbClr val="000000"/>
                          </a:solidFill>
                          <a:effectLst/>
                          <a:latin typeface="Aptos Narrow"/>
                        </a:rPr>
                        <a:t>Beginning Balances</a:t>
                      </a:r>
                      <a:endParaRPr lang="en-US" b="0" i="0">
                        <a:solidFill>
                          <a:srgbClr val="000000"/>
                        </a:solidFill>
                        <a:effectLst/>
                        <a:latin typeface="Aptos Narrow"/>
                      </a:endParaRPr>
                    </a:p>
                  </a:txBody>
                  <a:tcPr marL="16202" marR="16202" marT="16202" marB="77800"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1800" b="1" i="0">
                          <a:solidFill>
                            <a:srgbClr val="000000"/>
                          </a:solidFill>
                          <a:effectLst/>
                          <a:latin typeface="Aptos Narrow"/>
                        </a:rPr>
                        <a:t>97,570,190.96 </a:t>
                      </a:r>
                      <a:endParaRPr lang="en-US" sz="1800"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1800" b="1" i="0">
                          <a:solidFill>
                            <a:srgbClr val="000000"/>
                          </a:solidFill>
                          <a:effectLst/>
                          <a:latin typeface="Aptos Narrow"/>
                        </a:rPr>
                        <a:t> 102,863,761.63 </a:t>
                      </a:r>
                      <a:endParaRPr lang="en-US" sz="1800"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1800" b="1" i="0">
                          <a:solidFill>
                            <a:srgbClr val="000000"/>
                          </a:solidFill>
                          <a:effectLst/>
                          <a:latin typeface="Aptos Narrow"/>
                        </a:rPr>
                        <a:t> 101,286,895.99 </a:t>
                      </a:r>
                      <a:endParaRPr lang="en-US" sz="1800"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1800" b="1" i="0">
                          <a:solidFill>
                            <a:srgbClr val="000000"/>
                          </a:solidFill>
                          <a:effectLst/>
                          <a:latin typeface="Aptos Narrow"/>
                        </a:rPr>
                        <a:t> 85,708,151.23 </a:t>
                      </a:r>
                      <a:endParaRPr lang="en-US" sz="1800"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extLst>
                  <a:ext uri="{0D108BD9-81ED-4DB2-BD59-A6C34878D82A}">
                    <a16:rowId xmlns:a16="http://schemas.microsoft.com/office/drawing/2014/main" val="3455471476"/>
                  </a:ext>
                </a:extLst>
              </a:tr>
              <a:tr h="736582">
                <a:tc>
                  <a:txBody>
                    <a:bodyPr/>
                    <a:lstStyle/>
                    <a:p>
                      <a:pPr algn="l" fontAlgn="base">
                        <a:lnSpc>
                          <a:spcPts val="2250"/>
                        </a:lnSpc>
                      </a:pPr>
                      <a:r>
                        <a:rPr lang="en-US" sz="1900" b="1" i="0">
                          <a:solidFill>
                            <a:srgbClr val="000000"/>
                          </a:solidFill>
                          <a:effectLst/>
                          <a:latin typeface="Aptos Narrow"/>
                        </a:rPr>
                        <a:t>Difference Increase</a:t>
                      </a:r>
                      <a:endParaRPr lang="en-US" b="0" i="0">
                        <a:solidFill>
                          <a:srgbClr val="000000"/>
                        </a:solidFill>
                        <a:effectLst/>
                        <a:latin typeface="Aptos Narrow"/>
                      </a:endParaRPr>
                    </a:p>
                    <a:p>
                      <a:pPr lvl="0" algn="l">
                        <a:lnSpc>
                          <a:spcPts val="2250"/>
                        </a:lnSpc>
                        <a:buNone/>
                      </a:pPr>
                      <a:r>
                        <a:rPr lang="en-US" sz="1900" b="1" i="0">
                          <a:solidFill>
                            <a:srgbClr val="000000"/>
                          </a:solidFill>
                          <a:effectLst/>
                          <a:latin typeface="Aptos Narrow"/>
                        </a:rPr>
                        <a:t>(Decrease)</a:t>
                      </a:r>
                      <a:endParaRPr lang="en-US" b="0" i="0">
                        <a:solidFill>
                          <a:srgbClr val="000000"/>
                        </a:solidFill>
                        <a:effectLst/>
                        <a:latin typeface="Aptos Narrow"/>
                      </a:endParaRPr>
                    </a:p>
                  </a:txBody>
                  <a:tcPr marL="16202" marR="16202" marT="16202" marB="77800"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2250"/>
                        </a:lnSpc>
                      </a:pPr>
                      <a:endParaRPr lang="en-US" sz="1800"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2250"/>
                        </a:lnSpc>
                      </a:pPr>
                      <a:r>
                        <a:rPr lang="en-US" sz="1800" b="0" i="0">
                          <a:solidFill>
                            <a:srgbClr val="000000"/>
                          </a:solidFill>
                          <a:effectLst/>
                          <a:latin typeface="Aptos Narrow"/>
                        </a:rPr>
                        <a:t>5,293,570.67 </a:t>
                      </a: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2250"/>
                        </a:lnSpc>
                      </a:pPr>
                      <a:r>
                        <a:rPr lang="en-US" sz="1800" b="0" i="0">
                          <a:solidFill>
                            <a:srgbClr val="000000"/>
                          </a:solidFill>
                          <a:effectLst/>
                          <a:latin typeface="Aptos Narrow"/>
                        </a:rPr>
                        <a:t> (1,576,865.64)</a:t>
                      </a: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2250"/>
                        </a:lnSpc>
                      </a:pPr>
                      <a:r>
                        <a:rPr lang="en-US" sz="1800" b="0" i="0">
                          <a:solidFill>
                            <a:srgbClr val="000000"/>
                          </a:solidFill>
                          <a:effectLst/>
                          <a:latin typeface="Aptos Narrow"/>
                        </a:rPr>
                        <a:t>(15,578,744.76)</a:t>
                      </a:r>
                    </a:p>
                  </a:txBody>
                  <a:tcPr marL="16202" marR="16202" marT="16202" marB="77800"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95023427"/>
                  </a:ext>
                </a:extLst>
              </a:tr>
              <a:tr h="491054">
                <a:tc>
                  <a:txBody>
                    <a:bodyPr/>
                    <a:lstStyle/>
                    <a:p>
                      <a:pPr algn="l" fontAlgn="auto">
                        <a:lnSpc>
                          <a:spcPts val="2250"/>
                        </a:lnSpc>
                      </a:pPr>
                      <a:endParaRPr lang="en-US" sz="1900" b="0" i="0">
                        <a:solidFill>
                          <a:srgbClr val="000000"/>
                        </a:solidFill>
                        <a:effectLst/>
                        <a:latin typeface="Aptos Narrow" panose="020B0004020202020204" pitchFamily="34" charset="0"/>
                      </a:endParaRPr>
                    </a:p>
                  </a:txBody>
                  <a:tcPr marL="16202" marR="16202" marT="16202" marB="77800"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auto">
                        <a:lnSpc>
                          <a:spcPts val="2250"/>
                        </a:lnSpc>
                      </a:pPr>
                      <a:endParaRPr lang="en-US" sz="1900" b="0" i="0">
                        <a:solidFill>
                          <a:srgbClr val="000000"/>
                        </a:solidFill>
                        <a:effectLst/>
                        <a:latin typeface="Aptos Narrow" panose="020B0004020202020204" pitchFamily="34" charset="0"/>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250"/>
                        </a:lnSpc>
                      </a:pPr>
                      <a:r>
                        <a:rPr lang="en-US" sz="1900" b="0" i="0">
                          <a:solidFill>
                            <a:srgbClr val="000000"/>
                          </a:solidFill>
                          <a:effectLst/>
                          <a:latin typeface="Aptos Narrow"/>
                        </a:rPr>
                        <a:t>5.43%</a:t>
                      </a:r>
                      <a:endParaRPr lang="en-US"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250"/>
                        </a:lnSpc>
                      </a:pPr>
                      <a:r>
                        <a:rPr lang="en-US" sz="1900" b="0" i="0">
                          <a:solidFill>
                            <a:srgbClr val="000000"/>
                          </a:solidFill>
                          <a:effectLst/>
                          <a:latin typeface="Aptos Narrow"/>
                        </a:rPr>
                        <a:t>-1.53%</a:t>
                      </a:r>
                      <a:endParaRPr lang="en-US"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250"/>
                        </a:lnSpc>
                      </a:pPr>
                      <a:r>
                        <a:rPr lang="en-US" sz="1900" b="0" i="0">
                          <a:solidFill>
                            <a:srgbClr val="000000"/>
                          </a:solidFill>
                          <a:effectLst/>
                          <a:latin typeface="Aptos Narrow"/>
                        </a:rPr>
                        <a:t>-15.38%</a:t>
                      </a:r>
                      <a:endParaRPr lang="en-US" b="0" i="0">
                        <a:solidFill>
                          <a:srgbClr val="000000"/>
                        </a:solidFill>
                        <a:effectLst/>
                        <a:latin typeface="Aptos Narrow"/>
                      </a:endParaRPr>
                    </a:p>
                  </a:txBody>
                  <a:tcPr marL="16202" marR="16202" marT="16202" marB="77800"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334270"/>
                  </a:ext>
                </a:extLst>
              </a:tr>
            </a:tbl>
          </a:graphicData>
        </a:graphic>
      </p:graphicFrame>
    </p:spTree>
    <p:extLst>
      <p:ext uri="{BB962C8B-B14F-4D97-AF65-F5344CB8AC3E}">
        <p14:creationId xmlns:p14="http://schemas.microsoft.com/office/powerpoint/2010/main" val="266355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F4C2848-29F9-7DDE-FEB2-8687255B4BA3}"/>
              </a:ext>
              <a:ext uri="{147F2762-F138-4A5C-976F-8EAC2B608ADB}">
                <a16:predDERef xmlns:a16="http://schemas.microsoft.com/office/drawing/2014/main" pred="{5ADEC9A4-DC3C-428D-8E1A-69B018FC616B}"/>
              </a:ext>
            </a:extLst>
          </p:cNvPr>
          <p:cNvGraphicFramePr>
            <a:graphicFrameLocks/>
          </p:cNvGraphicFramePr>
          <p:nvPr>
            <p:extLst>
              <p:ext uri="{D42A27DB-BD31-4B8C-83A1-F6EECF244321}">
                <p14:modId xmlns:p14="http://schemas.microsoft.com/office/powerpoint/2010/main" val="2290682531"/>
              </p:ext>
            </p:extLst>
          </p:nvPr>
        </p:nvGraphicFramePr>
        <p:xfrm>
          <a:off x="3583781" y="519113"/>
          <a:ext cx="5379243"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D9FA5F3-10FB-9DF4-9DCE-F42F03C0ADBF}"/>
              </a:ext>
            </a:extLst>
          </p:cNvPr>
          <p:cNvSpPr txBox="1"/>
          <p:nvPr/>
        </p:nvSpPr>
        <p:spPr>
          <a:xfrm>
            <a:off x="264319" y="600075"/>
            <a:ext cx="300037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cs typeface="Arial"/>
              </a:rPr>
              <a:t>SCD Fund Balance includes dedicated and unrestricted. E.g. Student Activity Fees, Lab Fees, etc.</a:t>
            </a:r>
          </a:p>
          <a:p>
            <a:pPr marL="285750" indent="-285750">
              <a:buFont typeface="Arial"/>
              <a:buChar char="•"/>
            </a:pPr>
            <a:r>
              <a:rPr lang="en-US">
                <a:latin typeface="Arial"/>
                <a:cs typeface="Arial"/>
              </a:rPr>
              <a:t>Unrestricted amounts help to cover board-mandated reserves, self-support funds reserves, contingencies, and Investments in capital, technology, or equipment replacements.​</a:t>
            </a:r>
          </a:p>
        </p:txBody>
      </p:sp>
    </p:spTree>
    <p:extLst>
      <p:ext uri="{BB962C8B-B14F-4D97-AF65-F5344CB8AC3E}">
        <p14:creationId xmlns:p14="http://schemas.microsoft.com/office/powerpoint/2010/main" val="193652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366650" y="1168403"/>
            <a:ext cx="8403324" cy="2807644"/>
          </a:xfrm>
        </p:spPr>
        <p:txBody>
          <a:bodyPr vert="horz" lIns="0" tIns="0" rIns="0" bIns="0" rtlCol="0" anchor="t">
            <a:normAutofit/>
          </a:bodyPr>
          <a:lstStyle/>
          <a:p>
            <a:pPr marL="342900" indent="-342900" algn="l">
              <a:buChar char="•"/>
            </a:pPr>
            <a:r>
              <a:rPr lang="en-US" sz="2200" b="0">
                <a:ea typeface="+mn-lt"/>
                <a:cs typeface="+mn-lt"/>
              </a:rPr>
              <a:t>FY 25 Projected Budget Deficit is projected at $30M.  This includes FY 24 deficits plus OFM error</a:t>
            </a:r>
          </a:p>
          <a:p>
            <a:pPr marL="342900" indent="-342900" algn="l">
              <a:buChar char="•"/>
            </a:pPr>
            <a:r>
              <a:rPr lang="en-US" sz="2200" b="0">
                <a:ea typeface="+mn-lt"/>
                <a:cs typeface="+mn-lt"/>
              </a:rPr>
              <a:t>Plans to mitigate this includes</a:t>
            </a:r>
            <a:endParaRPr lang="en-US" sz="2200" b="0">
              <a:ea typeface="Calibri"/>
              <a:cs typeface="Calibri"/>
            </a:endParaRPr>
          </a:p>
          <a:p>
            <a:pPr marL="899795" lvl="1" indent="-342900">
              <a:buFont typeface="Courier New" pitchFamily="34" charset="0"/>
              <a:buChar char="o"/>
            </a:pPr>
            <a:r>
              <a:rPr lang="en-US" sz="2200">
                <a:solidFill>
                  <a:srgbClr val="000000"/>
                </a:solidFill>
                <a:latin typeface="Calibri"/>
                <a:ea typeface="+mn-lt"/>
                <a:cs typeface="+mn-lt"/>
              </a:rPr>
              <a:t>Freeze savings estimated at $9.1M</a:t>
            </a:r>
          </a:p>
          <a:p>
            <a:pPr marL="899795" lvl="1" indent="-342900">
              <a:buFont typeface="Courier New" pitchFamily="34" charset="0"/>
              <a:buChar char="o"/>
            </a:pPr>
            <a:r>
              <a:rPr lang="en-US" sz="2200">
                <a:solidFill>
                  <a:srgbClr val="000000"/>
                </a:solidFill>
                <a:latin typeface="Calibri"/>
                <a:ea typeface="+mn-lt"/>
                <a:cs typeface="+mn-lt"/>
              </a:rPr>
              <a:t>Redirecting personnel costs to other funds</a:t>
            </a:r>
          </a:p>
          <a:p>
            <a:pPr marL="899795" lvl="1" indent="-342900">
              <a:buFont typeface="Courier New" pitchFamily="34" charset="0"/>
              <a:buChar char="o"/>
            </a:pPr>
            <a:r>
              <a:rPr lang="en-US" sz="2200">
                <a:solidFill>
                  <a:srgbClr val="000000"/>
                </a:solidFill>
                <a:latin typeface="Calibri"/>
                <a:ea typeface="+mn-lt"/>
                <a:cs typeface="+mn-lt"/>
              </a:rPr>
              <a:t>Use of Fund (Cash) Balance $21M</a:t>
            </a:r>
            <a:endParaRPr lang="en-US" sz="2200" b="0">
              <a:solidFill>
                <a:srgbClr val="000000"/>
              </a:solidFill>
              <a:latin typeface="Calibri"/>
              <a:ea typeface="+mn-lt"/>
              <a:cs typeface="+mn-lt"/>
            </a:endParaRPr>
          </a:p>
          <a:p>
            <a:pPr marL="342900" indent="-342900" algn="l">
              <a:buFont typeface="Arial" pitchFamily="34" charset="0"/>
              <a:buChar char="•"/>
            </a:pPr>
            <a:endParaRPr lang="en-US" sz="2200" b="0">
              <a:solidFill>
                <a:srgbClr val="000000"/>
              </a:solidFill>
              <a:latin typeface="Calibri"/>
              <a:ea typeface="+mn-lt"/>
              <a:cs typeface="+mn-lt"/>
            </a:endParaRPr>
          </a:p>
          <a:p>
            <a:pPr marL="899795" lvl="1" indent="-342900" algn="l">
              <a:buFont typeface="Courier New" pitchFamily="34" charset="0"/>
              <a:buChar char="o"/>
            </a:pPr>
            <a:endParaRPr lang="en-US" sz="2200" b="0">
              <a:solidFill>
                <a:srgbClr val="000000"/>
              </a:solidFill>
              <a:latin typeface="Calibri"/>
              <a:ea typeface="+mn-lt"/>
              <a:cs typeface="+mn-lt"/>
            </a:endParaRPr>
          </a:p>
          <a:p>
            <a:pPr marL="342900" indent="-342900">
              <a:buFont typeface="Arial" pitchFamily="34" charset="0"/>
              <a:buChar char="•"/>
            </a:pPr>
            <a:endParaRPr lang="en-US" sz="3250" b="0">
              <a:solidFill>
                <a:srgbClr val="000000"/>
              </a:solidFill>
              <a:latin typeface="Calibri"/>
              <a:ea typeface="+mn-lt"/>
              <a:cs typeface="+mn-lt"/>
            </a:endParaRPr>
          </a:p>
          <a:p>
            <a:pPr marL="899795" lvl="1" indent="-342900">
              <a:buFont typeface="Courier New" pitchFamily="34" charset="0"/>
              <a:buChar char="o"/>
            </a:pPr>
            <a:endParaRPr lang="en-US" sz="2200" b="0">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107281" y="314326"/>
            <a:ext cx="6932734" cy="507831"/>
          </a:xfrm>
          <a:prstGeom prst="rect">
            <a:avLst/>
          </a:prstGeom>
          <a:noFill/>
        </p:spPr>
        <p:txBody>
          <a:bodyPr wrap="square" lIns="91440" tIns="45720" rIns="91440" bIns="45720" rtlCol="0" anchor="t">
            <a:spAutoFit/>
          </a:bodyPr>
          <a:lstStyle/>
          <a:p>
            <a:pPr algn="ctr"/>
            <a:r>
              <a:rPr lang="en-US" sz="2700" b="1">
                <a:latin typeface="Arial"/>
                <a:cs typeface="Arial"/>
              </a:rPr>
              <a:t>FY 25 Modified Budget Status</a:t>
            </a:r>
            <a:endParaRPr lang="en-US"/>
          </a:p>
        </p:txBody>
      </p:sp>
    </p:spTree>
    <p:extLst>
      <p:ext uri="{BB962C8B-B14F-4D97-AF65-F5344CB8AC3E}">
        <p14:creationId xmlns:p14="http://schemas.microsoft.com/office/powerpoint/2010/main" val="300638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839203" y="1545558"/>
            <a:ext cx="7467600" cy="2807644"/>
          </a:xfrm>
        </p:spPr>
        <p:txBody>
          <a:bodyPr vert="horz" lIns="0" tIns="0" rIns="0" bIns="0" rtlCol="0" anchor="t">
            <a:normAutofit fontScale="85000" lnSpcReduction="10000"/>
          </a:bodyPr>
          <a:lstStyle/>
          <a:p>
            <a:pPr marL="342900" indent="-342900" algn="l">
              <a:buChar char="•"/>
            </a:pPr>
            <a:r>
              <a:rPr lang="en-US" sz="2200" b="0">
                <a:ea typeface="+mn-lt"/>
                <a:cs typeface="+mn-lt"/>
              </a:rPr>
              <a:t>OFM overfunded SBCTC by $47M in the 2023-25 biennium.  Although $19M in FY 24 is not requested, OFM requested the return of $28M for FY 25.</a:t>
            </a:r>
          </a:p>
          <a:p>
            <a:pPr marL="342900" indent="-342900" algn="l">
              <a:buChar char="•"/>
            </a:pPr>
            <a:r>
              <a:rPr lang="en-US" sz="2200" b="0">
                <a:solidFill>
                  <a:srgbClr val="000000"/>
                </a:solidFill>
                <a:latin typeface="Calibri"/>
                <a:ea typeface="+mn-lt"/>
                <a:cs typeface="+mn-lt"/>
              </a:rPr>
              <a:t>OFM will make the necessary corrections to reduce the system carryforward budget for the 2025-27 biennium.</a:t>
            </a:r>
          </a:p>
          <a:p>
            <a:pPr marL="342900" indent="-342900" algn="l">
              <a:buChar char="•"/>
            </a:pPr>
            <a:r>
              <a:rPr lang="en-US" sz="2200" b="0">
                <a:solidFill>
                  <a:srgbClr val="000000"/>
                </a:solidFill>
                <a:latin typeface="Calibri"/>
                <a:ea typeface="+mn-lt"/>
                <a:cs typeface="+mn-lt"/>
              </a:rPr>
              <a:t>This error resulted from OFM accounting for the I-732 COLAs both at the base and maintenance level. (Double counted)</a:t>
            </a:r>
          </a:p>
          <a:p>
            <a:pPr marL="342900" indent="-342900" algn="l">
              <a:buChar char="•"/>
            </a:pPr>
            <a:r>
              <a:rPr lang="en-US" sz="2200" b="0">
                <a:solidFill>
                  <a:srgbClr val="000000"/>
                </a:solidFill>
                <a:latin typeface="Calibri"/>
                <a:ea typeface="+mn-lt"/>
                <a:cs typeface="+mn-lt"/>
              </a:rPr>
              <a:t>SBCTC requested a supplemental budget request for FY 25 to restore the $28M.  SBCTC's legislative priority for the next biennium includes maintaining previously approved allocation that included this amount.</a:t>
            </a:r>
          </a:p>
        </p:txBody>
      </p:sp>
      <p:sp>
        <p:nvSpPr>
          <p:cNvPr id="2" name="TextBox 1">
            <a:extLst>
              <a:ext uri="{FF2B5EF4-FFF2-40B4-BE49-F238E27FC236}">
                <a16:creationId xmlns:a16="http://schemas.microsoft.com/office/drawing/2014/main" id="{3FF61EAF-5DB9-7714-2C57-3AA6F7B66DD1}"/>
              </a:ext>
            </a:extLst>
          </p:cNvPr>
          <p:cNvSpPr txBox="1"/>
          <p:nvPr/>
        </p:nvSpPr>
        <p:spPr>
          <a:xfrm>
            <a:off x="1371600" y="285750"/>
            <a:ext cx="5943600" cy="507831"/>
          </a:xfrm>
          <a:prstGeom prst="rect">
            <a:avLst/>
          </a:prstGeom>
          <a:noFill/>
        </p:spPr>
        <p:txBody>
          <a:bodyPr wrap="square" lIns="91440" tIns="45720" rIns="91440" bIns="45720" rtlCol="0" anchor="t">
            <a:spAutoFit/>
          </a:bodyPr>
          <a:lstStyle/>
          <a:p>
            <a:pPr algn="ctr"/>
            <a:r>
              <a:rPr lang="en-US" sz="2700" b="1">
                <a:latin typeface="Arial"/>
                <a:cs typeface="Arial"/>
              </a:rPr>
              <a:t>Overview of OFM Error</a:t>
            </a:r>
            <a:endParaRPr lang="en-US"/>
          </a:p>
        </p:txBody>
      </p:sp>
      <p:graphicFrame>
        <p:nvGraphicFramePr>
          <p:cNvPr id="5" name="Table 4">
            <a:extLst>
              <a:ext uri="{FF2B5EF4-FFF2-40B4-BE49-F238E27FC236}">
                <a16:creationId xmlns:a16="http://schemas.microsoft.com/office/drawing/2014/main" id="{B58684F4-7769-DAFB-EA6C-8CEEE3114B01}"/>
              </a:ext>
            </a:extLst>
          </p:cNvPr>
          <p:cNvGraphicFramePr>
            <a:graphicFrameLocks noGrp="1"/>
          </p:cNvGraphicFramePr>
          <p:nvPr>
            <p:extLst>
              <p:ext uri="{D42A27DB-BD31-4B8C-83A1-F6EECF244321}">
                <p14:modId xmlns:p14="http://schemas.microsoft.com/office/powerpoint/2010/main" val="1046969113"/>
              </p:ext>
            </p:extLst>
          </p:nvPr>
        </p:nvGraphicFramePr>
        <p:xfrm>
          <a:off x="2057400" y="838200"/>
          <a:ext cx="4462483" cy="471044"/>
        </p:xfrm>
        <a:graphic>
          <a:graphicData uri="http://schemas.openxmlformats.org/drawingml/2006/table">
            <a:tbl>
              <a:tblPr bandRow="1">
                <a:tableStyleId>{5C22544A-7EE6-4342-B048-85BDC9FD1C3A}</a:tableStyleId>
              </a:tblPr>
              <a:tblGrid>
                <a:gridCol w="1115621">
                  <a:extLst>
                    <a:ext uri="{9D8B030D-6E8A-4147-A177-3AD203B41FA5}">
                      <a16:colId xmlns:a16="http://schemas.microsoft.com/office/drawing/2014/main" val="804913823"/>
                    </a:ext>
                  </a:extLst>
                </a:gridCol>
                <a:gridCol w="1027255">
                  <a:extLst>
                    <a:ext uri="{9D8B030D-6E8A-4147-A177-3AD203B41FA5}">
                      <a16:colId xmlns:a16="http://schemas.microsoft.com/office/drawing/2014/main" val="324091255"/>
                    </a:ext>
                  </a:extLst>
                </a:gridCol>
                <a:gridCol w="1093529">
                  <a:extLst>
                    <a:ext uri="{9D8B030D-6E8A-4147-A177-3AD203B41FA5}">
                      <a16:colId xmlns:a16="http://schemas.microsoft.com/office/drawing/2014/main" val="4049755086"/>
                    </a:ext>
                  </a:extLst>
                </a:gridCol>
                <a:gridCol w="1226078">
                  <a:extLst>
                    <a:ext uri="{9D8B030D-6E8A-4147-A177-3AD203B41FA5}">
                      <a16:colId xmlns:a16="http://schemas.microsoft.com/office/drawing/2014/main" val="2174636076"/>
                    </a:ext>
                  </a:extLst>
                </a:gridCol>
              </a:tblGrid>
              <a:tr h="190500">
                <a:tc>
                  <a:txBody>
                    <a:bodyPr/>
                    <a:lstStyle/>
                    <a:p>
                      <a:pPr algn="r" fontAlgn="base">
                        <a:lnSpc>
                          <a:spcPts val="1350"/>
                        </a:lnSpc>
                      </a:pPr>
                      <a:r>
                        <a:rPr lang="en-US" sz="1400" b="1">
                          <a:effectLst/>
                          <a:latin typeface="Calibri"/>
                        </a:rPr>
                        <a:t>TOTALS</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1350"/>
                        </a:lnSpc>
                      </a:pPr>
                      <a:r>
                        <a:rPr lang="en-US" sz="1400" b="1">
                          <a:effectLst/>
                          <a:latin typeface="Calibri"/>
                        </a:rPr>
                        <a:t>CENTRAL</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1350"/>
                        </a:lnSpc>
                      </a:pPr>
                      <a:r>
                        <a:rPr lang="en-US" sz="1400" b="1">
                          <a:effectLst/>
                          <a:latin typeface="Calibri"/>
                        </a:rPr>
                        <a:t>NORTH</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1350"/>
                        </a:lnSpc>
                      </a:pPr>
                      <a:r>
                        <a:rPr lang="en-US" sz="1400" b="1">
                          <a:effectLst/>
                          <a:latin typeface="Calibri"/>
                        </a:rPr>
                        <a:t>SOUTH</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68160909"/>
                  </a:ext>
                </a:extLst>
              </a:tr>
              <a:tr h="200025">
                <a:tc>
                  <a:txBody>
                    <a:bodyPr/>
                    <a:lstStyle/>
                    <a:p>
                      <a:pPr algn="r" fontAlgn="base">
                        <a:lnSpc>
                          <a:spcPts val="1350"/>
                        </a:lnSpc>
                      </a:pPr>
                      <a:r>
                        <a:rPr lang="en-US" sz="1400" b="1">
                          <a:solidFill>
                            <a:srgbClr val="FF0000"/>
                          </a:solidFill>
                          <a:effectLst/>
                          <a:latin typeface="Calibri"/>
                        </a:rPr>
                        <a:t>$(2,765,675)</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1350"/>
                        </a:lnSpc>
                      </a:pPr>
                      <a:r>
                        <a:rPr lang="en-US" sz="1400" b="1">
                          <a:solidFill>
                            <a:srgbClr val="FF0000"/>
                          </a:solidFill>
                          <a:effectLst/>
                          <a:latin typeface="Calibri"/>
                        </a:rPr>
                        <a:t>$(1,045,469)</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1350"/>
                        </a:lnSpc>
                      </a:pPr>
                      <a:r>
                        <a:rPr lang="en-US" sz="1400" b="1">
                          <a:solidFill>
                            <a:srgbClr val="FF0000"/>
                          </a:solidFill>
                          <a:effectLst/>
                          <a:latin typeface="Calibri"/>
                        </a:rPr>
                        <a:t>$(834,382)</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1350"/>
                        </a:lnSpc>
                      </a:pPr>
                      <a:r>
                        <a:rPr lang="en-US" sz="1400" b="1">
                          <a:solidFill>
                            <a:srgbClr val="FF0000"/>
                          </a:solidFill>
                          <a:effectLst/>
                          <a:latin typeface="Calibri"/>
                        </a:rPr>
                        <a:t>$(885,824)</a:t>
                      </a:r>
                      <a:endParaRPr lang="en-US" sz="1400">
                        <a:effectLst/>
                        <a:latin typeface="Calibri"/>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68552398"/>
                  </a:ext>
                </a:extLst>
              </a:tr>
            </a:tbl>
          </a:graphicData>
        </a:graphic>
      </p:graphicFrame>
    </p:spTree>
    <p:extLst>
      <p:ext uri="{BB962C8B-B14F-4D97-AF65-F5344CB8AC3E}">
        <p14:creationId xmlns:p14="http://schemas.microsoft.com/office/powerpoint/2010/main" val="73878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21C00539-4D79-33DC-2292-060C7C057BA1}"/>
              </a:ext>
            </a:extLst>
          </p:cNvPr>
          <p:cNvPicPr>
            <a:picLocks noGrp="1" noChangeAspect="1"/>
          </p:cNvPicPr>
          <p:nvPr>
            <p:ph idx="1"/>
          </p:nvPr>
        </p:nvPicPr>
        <p:blipFill>
          <a:blip r:embed="rId2"/>
          <a:stretch>
            <a:fillRect/>
          </a:stretch>
        </p:blipFill>
        <p:spPr>
          <a:xfrm>
            <a:off x="1352458" y="147426"/>
            <a:ext cx="7020269" cy="4218767"/>
          </a:xfrm>
        </p:spPr>
      </p:pic>
    </p:spTree>
    <p:extLst>
      <p:ext uri="{BB962C8B-B14F-4D97-AF65-F5344CB8AC3E}">
        <p14:creationId xmlns:p14="http://schemas.microsoft.com/office/powerpoint/2010/main" val="155709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57562-C717-7370-6122-C75959D6431B}"/>
              </a:ext>
            </a:extLst>
          </p:cNvPr>
          <p:cNvSpPr>
            <a:spLocks noGrp="1"/>
          </p:cNvSpPr>
          <p:nvPr>
            <p:ph type="title"/>
          </p:nvPr>
        </p:nvSpPr>
        <p:spPr>
          <a:xfrm>
            <a:off x="1028697" y="261648"/>
            <a:ext cx="7533018" cy="658297"/>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a:solidFill>
                  <a:srgbClr val="FFFFFF"/>
                </a:solidFill>
              </a:rPr>
              <a:t>Seattle Colleges Unrestricted Cash Reserve</a:t>
            </a:r>
          </a:p>
        </p:txBody>
      </p:sp>
      <p:graphicFrame>
        <p:nvGraphicFramePr>
          <p:cNvPr id="7" name="Content Placeholder 6">
            <a:extLst>
              <a:ext uri="{FF2B5EF4-FFF2-40B4-BE49-F238E27FC236}">
                <a16:creationId xmlns:a16="http://schemas.microsoft.com/office/drawing/2014/main" id="{8DDEE9AB-07AE-73B9-FEFF-243028876A51}"/>
              </a:ext>
            </a:extLst>
          </p:cNvPr>
          <p:cNvGraphicFramePr>
            <a:graphicFrameLocks noGrp="1"/>
          </p:cNvGraphicFramePr>
          <p:nvPr>
            <p:ph idx="1"/>
            <p:extLst>
              <p:ext uri="{D42A27DB-BD31-4B8C-83A1-F6EECF244321}">
                <p14:modId xmlns:p14="http://schemas.microsoft.com/office/powerpoint/2010/main" val="4025890178"/>
              </p:ext>
            </p:extLst>
          </p:nvPr>
        </p:nvGraphicFramePr>
        <p:xfrm>
          <a:off x="483042" y="1791444"/>
          <a:ext cx="8195871" cy="2701214"/>
        </p:xfrm>
        <a:graphic>
          <a:graphicData uri="http://schemas.openxmlformats.org/drawingml/2006/table">
            <a:tbl>
              <a:tblPr firstRow="1" bandRow="1">
                <a:tableStyleId>{5C22544A-7EE6-4342-B048-85BDC9FD1C3A}</a:tableStyleId>
              </a:tblPr>
              <a:tblGrid>
                <a:gridCol w="6032896">
                  <a:extLst>
                    <a:ext uri="{9D8B030D-6E8A-4147-A177-3AD203B41FA5}">
                      <a16:colId xmlns:a16="http://schemas.microsoft.com/office/drawing/2014/main" val="4289426911"/>
                    </a:ext>
                  </a:extLst>
                </a:gridCol>
                <a:gridCol w="2162975">
                  <a:extLst>
                    <a:ext uri="{9D8B030D-6E8A-4147-A177-3AD203B41FA5}">
                      <a16:colId xmlns:a16="http://schemas.microsoft.com/office/drawing/2014/main" val="1847544841"/>
                    </a:ext>
                  </a:extLst>
                </a:gridCol>
              </a:tblGrid>
              <a:tr h="332318">
                <a:tc gridSpan="2">
                  <a:txBody>
                    <a:bodyPr/>
                    <a:lstStyle/>
                    <a:p>
                      <a:pPr algn="l" rtl="0" fontAlgn="base">
                        <a:lnSpc>
                          <a:spcPts val="1402"/>
                        </a:lnSpc>
                      </a:pPr>
                      <a:r>
                        <a:rPr lang="en-US" sz="1400" b="1" i="0" u="none" strike="noStrike">
                          <a:solidFill>
                            <a:srgbClr val="000000"/>
                          </a:solidFill>
                          <a:effectLst/>
                          <a:latin typeface="Cambria"/>
                        </a:rPr>
                        <a:t>Board of Trustee's Policy on Reserves:</a:t>
                      </a:r>
                      <a:r>
                        <a:rPr lang="en-US" sz="1400" b="0" i="0">
                          <a:solidFill>
                            <a:srgbClr val="000000"/>
                          </a:solidFill>
                          <a:effectLst/>
                          <a:latin typeface="Cambria"/>
                        </a:rPr>
                        <a:t> </a:t>
                      </a:r>
                      <a:endParaRPr lang="en-US" sz="1400" b="0" i="0">
                        <a:effectLst/>
                        <a:latin typeface="Cambria"/>
                      </a:endParaRPr>
                    </a:p>
                  </a:txBody>
                  <a:tcPr marL="80544" marR="80544" marT="40272" marB="402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3181038229"/>
                  </a:ext>
                </a:extLst>
              </a:tr>
              <a:tr h="346872">
                <a:tc>
                  <a:txBody>
                    <a:bodyPr/>
                    <a:lstStyle/>
                    <a:p>
                      <a:pPr algn="l" rtl="0" fontAlgn="base">
                        <a:lnSpc>
                          <a:spcPts val="1402"/>
                        </a:lnSpc>
                      </a:pPr>
                      <a:r>
                        <a:rPr lang="en-US" sz="1400" b="0" i="0" u="sng" strike="noStrike">
                          <a:solidFill>
                            <a:srgbClr val="0563C1"/>
                          </a:solidFill>
                          <a:effectLst/>
                          <a:latin typeface="Cambria"/>
                          <a:hlinkClick r:id="rId2"/>
                        </a:rPr>
                        <a:t>Seattle College District Policy #608 - District Reserve</a:t>
                      </a:r>
                      <a:r>
                        <a:rPr lang="en-US" sz="1400" b="0" i="0">
                          <a:effectLst/>
                          <a:latin typeface="Cambria"/>
                        </a:rPr>
                        <a:t> </a:t>
                      </a:r>
                    </a:p>
                  </a:txBody>
                  <a:tcPr marL="95097" marR="95097" marT="47549" marB="47549"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400" b="0" i="0">
                        <a:effectLst/>
                        <a:latin typeface="Cambria"/>
                      </a:endParaRPr>
                    </a:p>
                  </a:txBody>
                  <a:tcPr marL="95097" marR="95097" marT="47549" marB="47549"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21374245"/>
                  </a:ext>
                </a:extLst>
              </a:tr>
              <a:tr h="346872">
                <a:tc>
                  <a:txBody>
                    <a:bodyPr/>
                    <a:lstStyle/>
                    <a:p>
                      <a:pPr algn="l" rtl="0" fontAlgn="base">
                        <a:lnSpc>
                          <a:spcPts val="1402"/>
                        </a:lnSpc>
                      </a:pPr>
                      <a:r>
                        <a:rPr lang="en-US" sz="1400" b="1" i="0" u="none" strike="noStrike">
                          <a:effectLst/>
                          <a:latin typeface="Cambria"/>
                        </a:rPr>
                        <a:t>Unrestricted Cash Reserve Balance</a:t>
                      </a:r>
                      <a:r>
                        <a:rPr lang="en-US" sz="1400" b="0" i="0">
                          <a:effectLst/>
                          <a:latin typeface="Cambria"/>
                        </a:rPr>
                        <a:t> </a:t>
                      </a:r>
                    </a:p>
                  </a:txBody>
                  <a:tcPr marL="95097" marR="95097" marT="47549" marB="47549"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400" b="0" i="0" u="none" strike="noStrike">
                          <a:solidFill>
                            <a:srgbClr val="000000"/>
                          </a:solidFill>
                          <a:effectLst/>
                          <a:latin typeface="Cambria"/>
                        </a:rPr>
                        <a:t>$33,382,783 </a:t>
                      </a:r>
                      <a:r>
                        <a:rPr lang="en-US" sz="1400" b="0" i="0">
                          <a:solidFill>
                            <a:srgbClr val="000000"/>
                          </a:solidFill>
                          <a:effectLst/>
                          <a:latin typeface="Cambria"/>
                        </a:rPr>
                        <a:t> </a:t>
                      </a:r>
                      <a:endParaRPr lang="en-US" sz="1400" b="0" i="0">
                        <a:effectLst/>
                        <a:latin typeface="Cambria"/>
                      </a:endParaRPr>
                    </a:p>
                  </a:txBody>
                  <a:tcPr marL="95097" marR="95097" marT="47549" marB="47549">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839955497"/>
                  </a:ext>
                </a:extLst>
              </a:tr>
              <a:tr h="346872">
                <a:tc>
                  <a:txBody>
                    <a:bodyPr/>
                    <a:lstStyle/>
                    <a:p>
                      <a:pPr lvl="0" algn="l">
                        <a:lnSpc>
                          <a:spcPts val="1402"/>
                        </a:lnSpc>
                        <a:buNone/>
                      </a:pPr>
                      <a:r>
                        <a:rPr lang="en-US" sz="1400" b="1" i="0" u="none" strike="noStrike" noProof="0">
                          <a:solidFill>
                            <a:srgbClr val="000000"/>
                          </a:solidFill>
                          <a:effectLst/>
                          <a:latin typeface="Cambria"/>
                        </a:rPr>
                        <a:t>Less: FY 2025 Anticipated Deficits (net of vacancy savings)</a:t>
                      </a:r>
                      <a:r>
                        <a:rPr lang="en-US" sz="1400" b="0" i="0" u="none" strike="noStrike" noProof="0">
                          <a:solidFill>
                            <a:srgbClr val="000000"/>
                          </a:solidFill>
                          <a:effectLst/>
                          <a:latin typeface="Cambria"/>
                        </a:rPr>
                        <a:t> </a:t>
                      </a:r>
                      <a:endParaRPr lang="en-US"/>
                    </a:p>
                  </a:txBody>
                  <a:tcPr marL="95097" marR="95097" marT="47548" marB="47548" anchor="ctr">
                    <a:lnL w="12700">
                      <a:solidFill>
                        <a:schemeClr val="tx1"/>
                      </a:solidFill>
                    </a:lnL>
                    <a:lnR w="0">
                      <a:noFill/>
                    </a:lnR>
                    <a:lnT w="0">
                      <a:noFill/>
                    </a:lnT>
                    <a:lnB w="0">
                      <a:noFill/>
                    </a:lnB>
                    <a:noFill/>
                  </a:tcPr>
                </a:tc>
                <a:tc>
                  <a:txBody>
                    <a:bodyPr/>
                    <a:lstStyle/>
                    <a:p>
                      <a:pPr lvl="0" algn="r">
                        <a:lnSpc>
                          <a:spcPts val="1402"/>
                        </a:lnSpc>
                        <a:buNone/>
                      </a:pPr>
                      <a:r>
                        <a:rPr lang="en-US" sz="1400" b="0" i="0" u="none" strike="noStrike" noProof="0">
                          <a:solidFill>
                            <a:srgbClr val="000000"/>
                          </a:solidFill>
                          <a:effectLst/>
                          <a:latin typeface="Cambria"/>
                        </a:rPr>
                        <a:t>21,046,523 </a:t>
                      </a:r>
                      <a:endParaRPr lang="en-US"/>
                    </a:p>
                  </a:txBody>
                  <a:tcPr marL="95097" marR="95097" marT="47548" marB="47548">
                    <a:lnL w="0">
                      <a:noFill/>
                    </a:lnL>
                    <a:lnR w="12700">
                      <a:solidFill>
                        <a:schemeClr val="tx1"/>
                      </a:solidFill>
                    </a:lnR>
                    <a:lnT w="0">
                      <a:noFill/>
                    </a:lnT>
                    <a:lnB w="12700">
                      <a:solidFill>
                        <a:schemeClr val="tx1"/>
                      </a:solidFill>
                    </a:lnB>
                    <a:noFill/>
                  </a:tcPr>
                </a:tc>
                <a:extLst>
                  <a:ext uri="{0D108BD9-81ED-4DB2-BD59-A6C34878D82A}">
                    <a16:rowId xmlns:a16="http://schemas.microsoft.com/office/drawing/2014/main" val="4081888207"/>
                  </a:ext>
                </a:extLst>
              </a:tr>
              <a:tr h="346872">
                <a:tc>
                  <a:txBody>
                    <a:bodyPr/>
                    <a:lstStyle/>
                    <a:p>
                      <a:pPr lvl="0" algn="l">
                        <a:lnSpc>
                          <a:spcPts val="1402"/>
                        </a:lnSpc>
                        <a:buNone/>
                      </a:pPr>
                      <a:r>
                        <a:rPr lang="en-US" sz="1400" b="1" i="0" u="none" strike="noStrike" noProof="0">
                          <a:solidFill>
                            <a:srgbClr val="000000"/>
                          </a:solidFill>
                          <a:effectLst/>
                          <a:latin typeface="Cambria"/>
                        </a:rPr>
                        <a:t>Cash Reserve Balance net of Deficits</a:t>
                      </a:r>
                      <a:endParaRPr lang="en-US"/>
                    </a:p>
                  </a:txBody>
                  <a:tcPr marL="95097" marR="95097" marT="47549" marB="47549"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400" b="0" i="0" u="none" strike="noStrike">
                          <a:solidFill>
                            <a:srgbClr val="000000"/>
                          </a:solidFill>
                          <a:effectLst/>
                          <a:latin typeface="Cambria"/>
                        </a:rPr>
                        <a:t>$12,336,260 </a:t>
                      </a:r>
                      <a:r>
                        <a:rPr lang="en-US" sz="1400" b="0" i="0">
                          <a:solidFill>
                            <a:srgbClr val="000000"/>
                          </a:solidFill>
                          <a:effectLst/>
                          <a:latin typeface="Cambria"/>
                        </a:rPr>
                        <a:t> </a:t>
                      </a:r>
                      <a:endParaRPr lang="en-US" sz="1400" b="0" i="0">
                        <a:effectLst/>
                        <a:latin typeface="Cambria"/>
                      </a:endParaRPr>
                    </a:p>
                  </a:txBody>
                  <a:tcPr marL="95097" marR="95097" marT="47549" marB="47549">
                    <a:lnL>
                      <a:noFill/>
                    </a:lnL>
                    <a:lnR w="12700" cap="flat" cmpd="sng" algn="ctr">
                      <a:solidFill>
                        <a:schemeClr val="tx1"/>
                      </a:solidFill>
                      <a:prstDash val="solid"/>
                      <a:round/>
                      <a:headEnd type="none" w="med" len="med"/>
                      <a:tailEnd type="none" w="med" len="med"/>
                    </a:lnR>
                    <a:lnT w="12700">
                      <a:solidFill>
                        <a:schemeClr val="tx1"/>
                      </a:solidFill>
                    </a:lnT>
                    <a:lnB>
                      <a:solidFill>
                        <a:srgbClr val="000000"/>
                      </a:solidFill>
                    </a:lnB>
                    <a:noFill/>
                  </a:tcPr>
                </a:tc>
                <a:extLst>
                  <a:ext uri="{0D108BD9-81ED-4DB2-BD59-A6C34878D82A}">
                    <a16:rowId xmlns:a16="http://schemas.microsoft.com/office/drawing/2014/main" val="3627681139"/>
                  </a:ext>
                </a:extLst>
              </a:tr>
              <a:tr h="317041">
                <a:tc>
                  <a:txBody>
                    <a:bodyPr/>
                    <a:lstStyle/>
                    <a:p>
                      <a:pPr algn="l" rtl="0" fontAlgn="base">
                        <a:lnSpc>
                          <a:spcPts val="1155"/>
                        </a:lnSpc>
                      </a:pPr>
                      <a:r>
                        <a:rPr lang="en-US" sz="1400" b="0" i="1" u="none" strike="noStrike">
                          <a:solidFill>
                            <a:srgbClr val="000000"/>
                          </a:solidFill>
                          <a:effectLst/>
                          <a:latin typeface="Cambria"/>
                        </a:rPr>
                        <a:t> </a:t>
                      </a:r>
                      <a:r>
                        <a:rPr lang="en-US" sz="1400" b="0" i="0" u="none" strike="noStrike" noProof="0">
                          <a:solidFill>
                            <a:srgbClr val="000000"/>
                          </a:solidFill>
                          <a:effectLst/>
                          <a:latin typeface="Cambria"/>
                        </a:rPr>
                        <a:t>Board Policy Reserve Requirement </a:t>
                      </a:r>
                      <a:r>
                        <a:rPr lang="en-US" sz="1400" b="0" i="0">
                          <a:solidFill>
                            <a:srgbClr val="000000"/>
                          </a:solidFill>
                          <a:effectLst/>
                          <a:latin typeface="Cambria"/>
                        </a:rPr>
                        <a:t> </a:t>
                      </a:r>
                      <a:endParaRPr lang="en-US" sz="1400" b="0" i="0">
                        <a:effectLst/>
                        <a:latin typeface="Cambria"/>
                      </a:endParaRPr>
                    </a:p>
                  </a:txBody>
                  <a:tcPr marL="95097" marR="95097" marT="47549" marB="47549" anchor="ctr">
                    <a:lnL w="12700" cap="flat" cmpd="sng" algn="ctr">
                      <a:solidFill>
                        <a:schemeClr val="tx1"/>
                      </a:solidFill>
                      <a:prstDash val="solid"/>
                      <a:round/>
                      <a:headEnd type="none" w="med" len="med"/>
                      <a:tailEnd type="none" w="med" len="med"/>
                    </a:lnL>
                    <a:lnR>
                      <a:solidFill>
                        <a:srgbClr val="000000"/>
                      </a:solidFill>
                    </a:lnR>
                    <a:lnT>
                      <a:noFill/>
                    </a:lnT>
                    <a:lnB>
                      <a:noFill/>
                    </a:lnB>
                    <a:noFill/>
                  </a:tcPr>
                </a:tc>
                <a:tc>
                  <a:txBody>
                    <a:bodyPr/>
                    <a:lstStyle/>
                    <a:p>
                      <a:pPr algn="l" rtl="0" fontAlgn="base">
                        <a:lnSpc>
                          <a:spcPts val="1402"/>
                        </a:lnSpc>
                        <a:spcAft>
                          <a:spcPts val="600"/>
                        </a:spcAft>
                      </a:pPr>
                      <a:endParaRPr lang="en-US" sz="1400" b="0" i="0">
                        <a:effectLst/>
                        <a:latin typeface="Cambria"/>
                      </a:endParaRPr>
                    </a:p>
                  </a:txBody>
                  <a:tcPr marL="95097" marR="95097" marT="47549" marB="47549">
                    <a:lnL>
                      <a:solidFill>
                        <a:srgbClr val="000000"/>
                      </a:solidFill>
                    </a:lnL>
                    <a:lnR w="12700" cap="flat" cmpd="sng" algn="ctr">
                      <a:solidFill>
                        <a:schemeClr val="tx1"/>
                      </a:solidFill>
                      <a:prstDash val="solid"/>
                      <a:round/>
                      <a:headEnd type="none" w="med" len="med"/>
                      <a:tailEnd type="none" w="med" len="med"/>
                    </a:lnR>
                    <a:lnT>
                      <a:solidFill>
                        <a:srgbClr val="000000"/>
                      </a:solidFill>
                    </a:lnT>
                    <a:lnB w="0" cap="flat" cmpd="sng" algn="ctr">
                      <a:noFill/>
                      <a:prstDash val="solid"/>
                      <a:round/>
                      <a:headEnd type="none" w="med" len="med"/>
                      <a:tailEnd type="none" w="med" len="med"/>
                    </a:lnB>
                    <a:noFill/>
                  </a:tcPr>
                </a:tc>
                <a:extLst>
                  <a:ext uri="{0D108BD9-81ED-4DB2-BD59-A6C34878D82A}">
                    <a16:rowId xmlns:a16="http://schemas.microsoft.com/office/drawing/2014/main" val="1620289952"/>
                  </a:ext>
                </a:extLst>
              </a:tr>
              <a:tr h="332184">
                <a:tc>
                  <a:txBody>
                    <a:bodyPr/>
                    <a:lstStyle/>
                    <a:p>
                      <a:pPr lvl="0" algn="l">
                        <a:lnSpc>
                          <a:spcPts val="1402"/>
                        </a:lnSpc>
                        <a:buNone/>
                      </a:pPr>
                      <a:r>
                        <a:rPr lang="en-US" sz="1400" b="0" i="1" u="none" strike="noStrike" noProof="0">
                          <a:solidFill>
                            <a:srgbClr val="000000"/>
                          </a:solidFill>
                          <a:effectLst/>
                          <a:latin typeface="Cambria"/>
                        </a:rPr>
                        <a:t>5-10% of aggregate total of annual expenditure budget </a:t>
                      </a:r>
                      <a:r>
                        <a:rPr lang="en-US" sz="1400" b="0" i="0" u="none" strike="noStrike" noProof="0">
                          <a:solidFill>
                            <a:srgbClr val="000000"/>
                          </a:solidFill>
                          <a:effectLst/>
                          <a:latin typeface="Cambria"/>
                        </a:rPr>
                        <a:t> </a:t>
                      </a:r>
                      <a:r>
                        <a:rPr lang="en-US" sz="1400" b="0" i="0">
                          <a:solidFill>
                            <a:srgbClr val="000000"/>
                          </a:solidFill>
                          <a:effectLst/>
                          <a:latin typeface="Cambria"/>
                        </a:rPr>
                        <a:t> </a:t>
                      </a:r>
                      <a:endParaRPr lang="en-US" sz="1400" b="0" i="0">
                        <a:effectLst/>
                        <a:latin typeface="Cambria"/>
                      </a:endParaRPr>
                    </a:p>
                  </a:txBody>
                  <a:tcPr marL="95097" marR="95097" marT="47549" marB="47549"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400" b="0" i="0">
                          <a:effectLst/>
                          <a:latin typeface="Cambria"/>
                        </a:rPr>
                        <a:t>6.2% of $198M</a:t>
                      </a:r>
                    </a:p>
                  </a:txBody>
                  <a:tcPr marL="95097" marR="95097" marT="47549" marB="47549">
                    <a:lnL>
                      <a:noFill/>
                    </a:lnL>
                    <a:lnR w="12700" cap="flat" cmpd="sng" algn="ctr">
                      <a:solidFill>
                        <a:schemeClr val="tx1"/>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802002722"/>
                  </a:ext>
                </a:extLst>
              </a:tr>
              <a:tr h="332183">
                <a:tc>
                  <a:txBody>
                    <a:bodyPr/>
                    <a:lstStyle/>
                    <a:p>
                      <a:pPr lvl="0" algn="l">
                        <a:lnSpc>
                          <a:spcPts val="1402"/>
                        </a:lnSpc>
                        <a:buNone/>
                      </a:pPr>
                      <a:r>
                        <a:rPr lang="en-US" sz="1400" b="1" i="0">
                          <a:solidFill>
                            <a:srgbClr val="000000"/>
                          </a:solidFill>
                          <a:effectLst/>
                          <a:latin typeface="Cambria"/>
                        </a:rPr>
                        <a:t>One Month Reserve is $16.5M or 8%, Three Months $49.7M or 25%</a:t>
                      </a:r>
                    </a:p>
                  </a:txBody>
                  <a:tcPr marL="95097" marR="95097" marT="47548" marB="47548" anchor="ctr">
                    <a:lnL w="12700">
                      <a:solidFill>
                        <a:schemeClr val="tx1"/>
                      </a:solidFill>
                    </a:lnL>
                    <a:lnR w="0">
                      <a:noFill/>
                    </a:lnR>
                    <a:lnT w="0">
                      <a:noFill/>
                    </a:lnT>
                    <a:lnB w="12700">
                      <a:solidFill>
                        <a:schemeClr val="tx1"/>
                      </a:solidFill>
                    </a:lnB>
                    <a:noFill/>
                  </a:tcPr>
                </a:tc>
                <a:tc>
                  <a:txBody>
                    <a:bodyPr/>
                    <a:lstStyle/>
                    <a:p>
                      <a:pPr lvl="0" algn="r">
                        <a:lnSpc>
                          <a:spcPts val="1402"/>
                        </a:lnSpc>
                        <a:spcAft>
                          <a:spcPts val="600"/>
                        </a:spcAft>
                        <a:buNone/>
                      </a:pPr>
                      <a:endParaRPr lang="en-US" sz="1400" b="0" i="0">
                        <a:effectLst/>
                        <a:latin typeface="Cambria"/>
                      </a:endParaRPr>
                    </a:p>
                  </a:txBody>
                  <a:tcPr marL="95097" marR="95097" marT="47548" marB="47548">
                    <a:lnL w="0">
                      <a:noFill/>
                    </a:lnL>
                    <a:lnR w="12700">
                      <a:solidFill>
                        <a:schemeClr val="tx1"/>
                      </a:solidFill>
                    </a:lnR>
                    <a:lnT w="0">
                      <a:noFill/>
                    </a:lnT>
                    <a:lnB w="12700">
                      <a:solidFill>
                        <a:schemeClr val="tx1"/>
                      </a:solidFill>
                    </a:lnB>
                    <a:noFill/>
                  </a:tcPr>
                </a:tc>
                <a:extLst>
                  <a:ext uri="{0D108BD9-81ED-4DB2-BD59-A6C34878D82A}">
                    <a16:rowId xmlns:a16="http://schemas.microsoft.com/office/drawing/2014/main" val="1497367219"/>
                  </a:ext>
                </a:extLst>
              </a:tr>
            </a:tbl>
          </a:graphicData>
        </a:graphic>
      </p:graphicFrame>
    </p:spTree>
    <p:extLst>
      <p:ext uri="{BB962C8B-B14F-4D97-AF65-F5344CB8AC3E}">
        <p14:creationId xmlns:p14="http://schemas.microsoft.com/office/powerpoint/2010/main" val="277303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56372" y="0"/>
            <a:ext cx="1487628" cy="51435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6" name="Table 5">
            <a:extLst>
              <a:ext uri="{FF2B5EF4-FFF2-40B4-BE49-F238E27FC236}">
                <a16:creationId xmlns:a16="http://schemas.microsoft.com/office/drawing/2014/main" id="{8DF0C7C5-BEB2-9178-4E64-0CFAFED6331A}"/>
              </a:ext>
            </a:extLst>
          </p:cNvPr>
          <p:cNvGraphicFramePr>
            <a:graphicFrameLocks noGrp="1"/>
          </p:cNvGraphicFramePr>
          <p:nvPr>
            <p:extLst>
              <p:ext uri="{D42A27DB-BD31-4B8C-83A1-F6EECF244321}">
                <p14:modId xmlns:p14="http://schemas.microsoft.com/office/powerpoint/2010/main" val="1738508907"/>
              </p:ext>
            </p:extLst>
          </p:nvPr>
        </p:nvGraphicFramePr>
        <p:xfrm>
          <a:off x="414926" y="-145"/>
          <a:ext cx="7412014" cy="4814077"/>
        </p:xfrm>
        <a:graphic>
          <a:graphicData uri="http://schemas.openxmlformats.org/drawingml/2006/table">
            <a:tbl>
              <a:tblPr bandRow="1">
                <a:tableStyleId>{5C22544A-7EE6-4342-B048-85BDC9FD1C3A}</a:tableStyleId>
              </a:tblPr>
              <a:tblGrid>
                <a:gridCol w="2825174">
                  <a:extLst>
                    <a:ext uri="{9D8B030D-6E8A-4147-A177-3AD203B41FA5}">
                      <a16:colId xmlns:a16="http://schemas.microsoft.com/office/drawing/2014/main" val="2439463844"/>
                    </a:ext>
                  </a:extLst>
                </a:gridCol>
                <a:gridCol w="1146710">
                  <a:extLst>
                    <a:ext uri="{9D8B030D-6E8A-4147-A177-3AD203B41FA5}">
                      <a16:colId xmlns:a16="http://schemas.microsoft.com/office/drawing/2014/main" val="1063089132"/>
                    </a:ext>
                  </a:extLst>
                </a:gridCol>
                <a:gridCol w="1146710">
                  <a:extLst>
                    <a:ext uri="{9D8B030D-6E8A-4147-A177-3AD203B41FA5}">
                      <a16:colId xmlns:a16="http://schemas.microsoft.com/office/drawing/2014/main" val="2803800187"/>
                    </a:ext>
                  </a:extLst>
                </a:gridCol>
                <a:gridCol w="1146710">
                  <a:extLst>
                    <a:ext uri="{9D8B030D-6E8A-4147-A177-3AD203B41FA5}">
                      <a16:colId xmlns:a16="http://schemas.microsoft.com/office/drawing/2014/main" val="3083388184"/>
                    </a:ext>
                  </a:extLst>
                </a:gridCol>
                <a:gridCol w="1146710">
                  <a:extLst>
                    <a:ext uri="{9D8B030D-6E8A-4147-A177-3AD203B41FA5}">
                      <a16:colId xmlns:a16="http://schemas.microsoft.com/office/drawing/2014/main" val="1672659214"/>
                    </a:ext>
                  </a:extLst>
                </a:gridCol>
              </a:tblGrid>
              <a:tr h="173939">
                <a:tc>
                  <a:txBody>
                    <a:bodyPr/>
                    <a:lstStyle/>
                    <a:p>
                      <a:pPr fontAlgn="b"/>
                      <a:endParaRPr lang="en-US" sz="900">
                        <a:effectLst/>
                        <a:latin typeface="Arial"/>
                      </a:endParaRPr>
                    </a:p>
                  </a:txBody>
                  <a:tcPr marL="5008" marR="5008" marT="5008" marB="24036"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900" b="1">
                        <a:effectLst/>
                        <a:latin typeface="Arial"/>
                      </a:endParaRP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900" b="1">
                        <a:effectLst/>
                        <a:latin typeface="Arial"/>
                      </a:endParaRP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900" b="1">
                        <a:effectLst/>
                        <a:latin typeface="Arial"/>
                      </a:endParaRP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900" b="1">
                        <a:effectLst/>
                        <a:latin typeface="Arial"/>
                      </a:endParaRP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52344279"/>
                  </a:ext>
                </a:extLst>
              </a:tr>
              <a:tr h="160559">
                <a:tc>
                  <a:txBody>
                    <a:bodyPr/>
                    <a:lstStyle/>
                    <a:p>
                      <a:pPr fontAlgn="b"/>
                      <a:r>
                        <a:rPr lang="en-US" sz="900" b="1">
                          <a:effectLst/>
                          <a:latin typeface="Arial"/>
                        </a:rPr>
                        <a:t>FY 24-25</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900" b="1">
                          <a:effectLst/>
                          <a:latin typeface="Arial"/>
                        </a:rPr>
                        <a:t>North - 7063</a:t>
                      </a:r>
                    </a:p>
                  </a:txBody>
                  <a:tcPr marL="5008" marR="5008" marT="5008" marB="24036" anchor="b">
                    <a:lnL>
                      <a:noFill/>
                    </a:lnL>
                    <a:lnR>
                      <a:noFill/>
                    </a:lnR>
                    <a:lnT>
                      <a:noFill/>
                    </a:lnT>
                    <a:lnB>
                      <a:noFill/>
                    </a:lnB>
                    <a:noFill/>
                  </a:tcPr>
                </a:tc>
                <a:tc>
                  <a:txBody>
                    <a:bodyPr/>
                    <a:lstStyle/>
                    <a:p>
                      <a:pPr algn="ctr" fontAlgn="b"/>
                      <a:r>
                        <a:rPr lang="en-US" sz="900" b="1">
                          <a:effectLst/>
                          <a:latin typeface="Arial"/>
                        </a:rPr>
                        <a:t>Central - 7062</a:t>
                      </a:r>
                    </a:p>
                  </a:txBody>
                  <a:tcPr marL="5008" marR="5008" marT="5008" marB="24036" anchor="b">
                    <a:lnL>
                      <a:noFill/>
                    </a:lnL>
                    <a:lnR>
                      <a:noFill/>
                    </a:lnR>
                    <a:lnT>
                      <a:noFill/>
                    </a:lnT>
                    <a:lnB>
                      <a:noFill/>
                    </a:lnB>
                    <a:noFill/>
                  </a:tcPr>
                </a:tc>
                <a:tc>
                  <a:txBody>
                    <a:bodyPr/>
                    <a:lstStyle/>
                    <a:p>
                      <a:pPr algn="ctr" fontAlgn="b"/>
                      <a:r>
                        <a:rPr lang="en-US" sz="900" b="1">
                          <a:effectLst/>
                          <a:latin typeface="Arial"/>
                        </a:rPr>
                        <a:t>South - 7064</a:t>
                      </a:r>
                    </a:p>
                  </a:txBody>
                  <a:tcPr marL="5008" marR="5008" marT="5008" marB="24036" anchor="b">
                    <a:lnL>
                      <a:noFill/>
                    </a:lnL>
                    <a:lnR>
                      <a:noFill/>
                    </a:lnR>
                    <a:lnT>
                      <a:noFill/>
                    </a:lnT>
                    <a:lnB>
                      <a:noFill/>
                    </a:lnB>
                    <a:noFill/>
                  </a:tcPr>
                </a:tc>
                <a:tc>
                  <a:txBody>
                    <a:bodyPr/>
                    <a:lstStyle/>
                    <a:p>
                      <a:pPr algn="ctr" fontAlgn="b"/>
                      <a:r>
                        <a:rPr lang="en-US" sz="900" b="1">
                          <a:effectLst/>
                          <a:latin typeface="Arial"/>
                        </a:rPr>
                        <a:t>Siegel - 7060</a:t>
                      </a:r>
                    </a:p>
                  </a:txBody>
                  <a:tcPr marL="5008" marR="5008" marT="5008" marB="24036" anchor="b">
                    <a:lnL>
                      <a:noFill/>
                    </a:lnL>
                    <a:lnR>
                      <a:noFill/>
                    </a:lnR>
                    <a:lnT>
                      <a:noFill/>
                    </a:lnT>
                    <a:lnB>
                      <a:noFill/>
                    </a:lnB>
                    <a:noFill/>
                  </a:tcPr>
                </a:tc>
                <a:extLst>
                  <a:ext uri="{0D108BD9-81ED-4DB2-BD59-A6C34878D82A}">
                    <a16:rowId xmlns:a16="http://schemas.microsoft.com/office/drawing/2014/main" val="3582577480"/>
                  </a:ext>
                </a:extLst>
              </a:tr>
              <a:tr h="280979">
                <a:tc>
                  <a:txBody>
                    <a:bodyPr/>
                    <a:lstStyle/>
                    <a:p>
                      <a:pPr algn="ctr" fontAlgn="b"/>
                      <a:endParaRPr lang="en-US" sz="900">
                        <a:effectLst/>
                        <a:latin typeface="Arial"/>
                      </a:endParaRP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900" b="1">
                          <a:effectLst/>
                          <a:latin typeface="Arial"/>
                        </a:rPr>
                        <a:t>Modified Budget</a:t>
                      </a:r>
                      <a:br>
                        <a:rPr lang="en-US" sz="900" b="1">
                          <a:effectLst/>
                          <a:latin typeface="Arial"/>
                        </a:rPr>
                      </a:br>
                      <a:r>
                        <a:rPr lang="en-US" sz="900" b="1">
                          <a:effectLst/>
                          <a:latin typeface="Arial"/>
                        </a:rPr>
                        <a:t>FY 25</a:t>
                      </a:r>
                    </a:p>
                  </a:txBody>
                  <a:tcPr marL="5008" marR="5008" marT="5008" marB="24036" anchor="b">
                    <a:lnL>
                      <a:noFill/>
                    </a:lnL>
                    <a:lnR>
                      <a:noFill/>
                    </a:lnR>
                    <a:lnT>
                      <a:noFill/>
                    </a:lnT>
                    <a:lnB>
                      <a:noFill/>
                    </a:lnB>
                    <a:noFill/>
                  </a:tcPr>
                </a:tc>
                <a:tc>
                  <a:txBody>
                    <a:bodyPr/>
                    <a:lstStyle/>
                    <a:p>
                      <a:pPr algn="ctr" fontAlgn="b"/>
                      <a:r>
                        <a:rPr lang="en-US" sz="900" b="1">
                          <a:effectLst/>
                          <a:latin typeface="Arial"/>
                        </a:rPr>
                        <a:t>Modified Budget</a:t>
                      </a:r>
                      <a:br>
                        <a:rPr lang="en-US" sz="900" b="1">
                          <a:effectLst/>
                          <a:latin typeface="Arial"/>
                        </a:rPr>
                      </a:br>
                      <a:r>
                        <a:rPr lang="en-US" sz="900" b="1">
                          <a:effectLst/>
                          <a:latin typeface="Arial"/>
                        </a:rPr>
                        <a:t>FY 25</a:t>
                      </a:r>
                    </a:p>
                  </a:txBody>
                  <a:tcPr marL="5008" marR="5008" marT="5008" marB="24036" anchor="b">
                    <a:lnL>
                      <a:noFill/>
                    </a:lnL>
                    <a:lnR>
                      <a:noFill/>
                    </a:lnR>
                    <a:lnT>
                      <a:noFill/>
                    </a:lnT>
                    <a:lnB>
                      <a:noFill/>
                    </a:lnB>
                    <a:noFill/>
                  </a:tcPr>
                </a:tc>
                <a:tc>
                  <a:txBody>
                    <a:bodyPr/>
                    <a:lstStyle/>
                    <a:p>
                      <a:pPr algn="ctr" fontAlgn="b"/>
                      <a:r>
                        <a:rPr lang="en-US" sz="900" b="1">
                          <a:effectLst/>
                          <a:latin typeface="Arial"/>
                        </a:rPr>
                        <a:t>Modified Budget</a:t>
                      </a:r>
                      <a:br>
                        <a:rPr lang="en-US" sz="900" b="1">
                          <a:effectLst/>
                          <a:latin typeface="Arial"/>
                        </a:rPr>
                      </a:br>
                      <a:r>
                        <a:rPr lang="en-US" sz="900" b="1">
                          <a:effectLst/>
                          <a:latin typeface="Arial"/>
                        </a:rPr>
                        <a:t>FY 25</a:t>
                      </a:r>
                    </a:p>
                  </a:txBody>
                  <a:tcPr marL="5008" marR="5008" marT="5008" marB="24036" anchor="b">
                    <a:lnL>
                      <a:noFill/>
                    </a:lnL>
                    <a:lnR>
                      <a:noFill/>
                    </a:lnR>
                    <a:lnT>
                      <a:noFill/>
                    </a:lnT>
                    <a:lnB>
                      <a:noFill/>
                    </a:lnB>
                    <a:noFill/>
                  </a:tcPr>
                </a:tc>
                <a:tc>
                  <a:txBody>
                    <a:bodyPr/>
                    <a:lstStyle/>
                    <a:p>
                      <a:pPr algn="ctr" fontAlgn="b"/>
                      <a:r>
                        <a:rPr lang="en-US" sz="900" b="1">
                          <a:effectLst/>
                          <a:latin typeface="Arial"/>
                        </a:rPr>
                        <a:t>Modified Budget</a:t>
                      </a:r>
                      <a:br>
                        <a:rPr lang="en-US" sz="900" b="1">
                          <a:effectLst/>
                          <a:latin typeface="Arial"/>
                        </a:rPr>
                      </a:br>
                      <a:r>
                        <a:rPr lang="en-US" sz="900" b="1">
                          <a:effectLst/>
                          <a:latin typeface="Arial"/>
                        </a:rPr>
                        <a:t>FY 25</a:t>
                      </a:r>
                    </a:p>
                  </a:txBody>
                  <a:tcPr marL="5008" marR="5008" marT="5008" marB="24036" anchor="b">
                    <a:lnL>
                      <a:noFill/>
                    </a:lnL>
                    <a:lnR>
                      <a:noFill/>
                    </a:lnR>
                    <a:lnT>
                      <a:noFill/>
                    </a:lnT>
                    <a:lnB>
                      <a:noFill/>
                    </a:lnB>
                    <a:noFill/>
                  </a:tcPr>
                </a:tc>
                <a:extLst>
                  <a:ext uri="{0D108BD9-81ED-4DB2-BD59-A6C34878D82A}">
                    <a16:rowId xmlns:a16="http://schemas.microsoft.com/office/drawing/2014/main" val="537888737"/>
                  </a:ext>
                </a:extLst>
              </a:tr>
              <a:tr h="160559">
                <a:tc gridSpan="2">
                  <a:txBody>
                    <a:bodyPr/>
                    <a:lstStyle/>
                    <a:p>
                      <a:pPr fontAlgn="b"/>
                      <a:r>
                        <a:rPr lang="en-US" sz="900" b="1">
                          <a:effectLst/>
                          <a:latin typeface="Arial"/>
                        </a:rPr>
                        <a:t>Sources of Funds (Revenues)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extLst>
                  <a:ext uri="{0D108BD9-81ED-4DB2-BD59-A6C34878D82A}">
                    <a16:rowId xmlns:a16="http://schemas.microsoft.com/office/drawing/2014/main" val="631214875"/>
                  </a:ext>
                </a:extLst>
              </a:tr>
              <a:tr h="160559">
                <a:tc>
                  <a:txBody>
                    <a:bodyPr/>
                    <a:lstStyle/>
                    <a:p>
                      <a:pPr fontAlgn="b"/>
                      <a:r>
                        <a:rPr lang="en-US" sz="900">
                          <a:effectLst/>
                          <a:latin typeface="Arial"/>
                        </a:rPr>
                        <a:t>State Allocation</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$32,887,176 </a:t>
                      </a:r>
                    </a:p>
                  </a:txBody>
                  <a:tcPr marL="5008" marR="5008" marT="5008" marB="24036" anchor="b">
                    <a:lnL>
                      <a:noFill/>
                    </a:lnL>
                    <a:lnR>
                      <a:noFill/>
                    </a:lnR>
                    <a:lnT>
                      <a:noFill/>
                    </a:lnT>
                    <a:lnB>
                      <a:noFill/>
                    </a:lnB>
                    <a:noFill/>
                  </a:tcPr>
                </a:tc>
                <a:tc>
                  <a:txBody>
                    <a:bodyPr/>
                    <a:lstStyle/>
                    <a:p>
                      <a:pPr algn="r" fontAlgn="b"/>
                      <a:r>
                        <a:rPr lang="en-US" sz="900">
                          <a:effectLst/>
                          <a:latin typeface="Arial"/>
                        </a:rPr>
                        <a:t> $43,804,979 </a:t>
                      </a:r>
                    </a:p>
                  </a:txBody>
                  <a:tcPr marL="5008" marR="5008" marT="5008" marB="24036" anchor="b">
                    <a:lnL>
                      <a:noFill/>
                    </a:lnL>
                    <a:lnR>
                      <a:noFill/>
                    </a:lnR>
                    <a:lnT>
                      <a:noFill/>
                    </a:lnT>
                    <a:lnB>
                      <a:noFill/>
                    </a:lnB>
                    <a:noFill/>
                  </a:tcPr>
                </a:tc>
                <a:tc>
                  <a:txBody>
                    <a:bodyPr/>
                    <a:lstStyle/>
                    <a:p>
                      <a:pPr algn="r" fontAlgn="b"/>
                      <a:r>
                        <a:rPr lang="en-US" sz="900">
                          <a:effectLst/>
                          <a:latin typeface="Arial"/>
                        </a:rPr>
                        <a:t> $35,566,264 </a:t>
                      </a:r>
                    </a:p>
                  </a:txBody>
                  <a:tcPr marL="5008" marR="5008" marT="5008" marB="24036" anchor="b">
                    <a:lnL>
                      <a:noFill/>
                    </a:lnL>
                    <a:lnR>
                      <a:noFill/>
                    </a:lnR>
                    <a:lnT>
                      <a:noFill/>
                    </a:lnT>
                    <a:lnB>
                      <a:noFill/>
                    </a:lnB>
                    <a:noFill/>
                  </a:tcPr>
                </a:tc>
                <a:tc>
                  <a:txBody>
                    <a:bodyPr/>
                    <a:lstStyle/>
                    <a:p>
                      <a:pPr algn="r" fontAlgn="b"/>
                      <a:r>
                        <a:rPr lang="en-US" sz="900">
                          <a:effectLst/>
                          <a:latin typeface="Arial"/>
                        </a:rPr>
                        <a:t> $1,815,933 </a:t>
                      </a:r>
                    </a:p>
                  </a:txBody>
                  <a:tcPr marL="5008" marR="5008" marT="5008" marB="24036" anchor="b">
                    <a:lnL>
                      <a:noFill/>
                    </a:lnL>
                    <a:lnR>
                      <a:noFill/>
                    </a:lnR>
                    <a:lnT>
                      <a:noFill/>
                    </a:lnT>
                    <a:lnB>
                      <a:noFill/>
                    </a:lnB>
                    <a:noFill/>
                  </a:tcPr>
                </a:tc>
                <a:extLst>
                  <a:ext uri="{0D108BD9-81ED-4DB2-BD59-A6C34878D82A}">
                    <a16:rowId xmlns:a16="http://schemas.microsoft.com/office/drawing/2014/main" val="2198469185"/>
                  </a:ext>
                </a:extLst>
              </a:tr>
              <a:tr h="160559">
                <a:tc>
                  <a:txBody>
                    <a:bodyPr/>
                    <a:lstStyle/>
                    <a:p>
                      <a:pPr fontAlgn="b"/>
                      <a:r>
                        <a:rPr lang="en-US" sz="900">
                          <a:effectLst/>
                          <a:latin typeface="Arial"/>
                        </a:rPr>
                        <a:t>Tuition</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11,296,079 </a:t>
                      </a:r>
                    </a:p>
                  </a:txBody>
                  <a:tcPr marL="5008" marR="5008" marT="5008" marB="24036" anchor="b">
                    <a:lnL>
                      <a:noFill/>
                    </a:lnL>
                    <a:lnR>
                      <a:noFill/>
                    </a:lnR>
                    <a:lnT>
                      <a:noFill/>
                    </a:lnT>
                    <a:lnB>
                      <a:noFill/>
                    </a:lnB>
                    <a:noFill/>
                  </a:tcPr>
                </a:tc>
                <a:tc>
                  <a:txBody>
                    <a:bodyPr/>
                    <a:lstStyle/>
                    <a:p>
                      <a:pPr algn="r" fontAlgn="b"/>
                      <a:r>
                        <a:rPr lang="en-US" sz="900">
                          <a:effectLst/>
                          <a:latin typeface="Arial"/>
                        </a:rPr>
                        <a:t> 12,139,211 </a:t>
                      </a:r>
                    </a:p>
                  </a:txBody>
                  <a:tcPr marL="5008" marR="5008" marT="5008" marB="24036" anchor="b">
                    <a:lnL>
                      <a:noFill/>
                    </a:lnL>
                    <a:lnR>
                      <a:noFill/>
                    </a:lnR>
                    <a:lnT>
                      <a:noFill/>
                    </a:lnT>
                    <a:lnB>
                      <a:noFill/>
                    </a:lnB>
                    <a:noFill/>
                  </a:tcPr>
                </a:tc>
                <a:tc>
                  <a:txBody>
                    <a:bodyPr/>
                    <a:lstStyle/>
                    <a:p>
                      <a:pPr algn="r" fontAlgn="b"/>
                      <a:r>
                        <a:rPr lang="en-US" sz="900">
                          <a:effectLst/>
                          <a:latin typeface="Arial"/>
                        </a:rPr>
                        <a:t> 9,412,332 </a:t>
                      </a:r>
                    </a:p>
                  </a:txBody>
                  <a:tcPr marL="5008" marR="5008" marT="5008" marB="24036" anchor="b">
                    <a:lnL>
                      <a:noFill/>
                    </a:lnL>
                    <a:lnR>
                      <a:noFill/>
                    </a:lnR>
                    <a:lnT>
                      <a:noFill/>
                    </a:lnT>
                    <a:lnB>
                      <a:noFill/>
                    </a:lnB>
                    <a:noFill/>
                  </a:tcPr>
                </a:tc>
                <a:tc>
                  <a:txBody>
                    <a:bodyPr/>
                    <a:lstStyle/>
                    <a:p>
                      <a:pPr algn="r" fontAlgn="b"/>
                      <a:r>
                        <a:rPr lang="en-US" sz="900">
                          <a:effectLst/>
                          <a:latin typeface="Arial"/>
                        </a:rPr>
                        <a:t> -   </a:t>
                      </a:r>
                    </a:p>
                  </a:txBody>
                  <a:tcPr marL="5008" marR="5008" marT="5008" marB="24036" anchor="b">
                    <a:lnL>
                      <a:noFill/>
                    </a:lnL>
                    <a:lnR>
                      <a:noFill/>
                    </a:lnR>
                    <a:lnT>
                      <a:noFill/>
                    </a:lnT>
                    <a:lnB>
                      <a:noFill/>
                    </a:lnB>
                    <a:noFill/>
                  </a:tcPr>
                </a:tc>
                <a:extLst>
                  <a:ext uri="{0D108BD9-81ED-4DB2-BD59-A6C34878D82A}">
                    <a16:rowId xmlns:a16="http://schemas.microsoft.com/office/drawing/2014/main" val="557572417"/>
                  </a:ext>
                </a:extLst>
              </a:tr>
              <a:tr h="160559">
                <a:tc>
                  <a:txBody>
                    <a:bodyPr/>
                    <a:lstStyle/>
                    <a:p>
                      <a:pPr fontAlgn="b"/>
                      <a:r>
                        <a:rPr lang="en-US" sz="900">
                          <a:effectLst/>
                          <a:latin typeface="Arial"/>
                        </a:rPr>
                        <a:t>International</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2,259,774 </a:t>
                      </a:r>
                    </a:p>
                  </a:txBody>
                  <a:tcPr marL="5008" marR="5008" marT="5008" marB="24036" anchor="b">
                    <a:lnL>
                      <a:noFill/>
                    </a:lnL>
                    <a:lnR>
                      <a:noFill/>
                    </a:lnR>
                    <a:lnT>
                      <a:noFill/>
                    </a:lnT>
                    <a:lnB>
                      <a:noFill/>
                    </a:lnB>
                    <a:noFill/>
                  </a:tcPr>
                </a:tc>
                <a:tc>
                  <a:txBody>
                    <a:bodyPr/>
                    <a:lstStyle/>
                    <a:p>
                      <a:pPr algn="r" fontAlgn="b"/>
                      <a:r>
                        <a:rPr lang="en-US" sz="900">
                          <a:effectLst/>
                          <a:latin typeface="Arial"/>
                        </a:rPr>
                        <a:t> 6,036,109 </a:t>
                      </a:r>
                    </a:p>
                  </a:txBody>
                  <a:tcPr marL="5008" marR="5008" marT="5008" marB="24036" anchor="b">
                    <a:lnL>
                      <a:noFill/>
                    </a:lnL>
                    <a:lnR>
                      <a:noFill/>
                    </a:lnR>
                    <a:lnT>
                      <a:noFill/>
                    </a:lnT>
                    <a:lnB>
                      <a:noFill/>
                    </a:lnB>
                    <a:noFill/>
                  </a:tcPr>
                </a:tc>
                <a:tc>
                  <a:txBody>
                    <a:bodyPr/>
                    <a:lstStyle/>
                    <a:p>
                      <a:pPr algn="r" fontAlgn="b"/>
                      <a:r>
                        <a:rPr lang="en-US" sz="900">
                          <a:effectLst/>
                          <a:latin typeface="Arial"/>
                        </a:rPr>
                        <a:t> 1,030,404 </a:t>
                      </a:r>
                    </a:p>
                  </a:txBody>
                  <a:tcPr marL="5008" marR="5008" marT="5008" marB="24036" anchor="b">
                    <a:lnL>
                      <a:noFill/>
                    </a:lnL>
                    <a:lnR>
                      <a:noFill/>
                    </a:lnR>
                    <a:lnT>
                      <a:noFill/>
                    </a:lnT>
                    <a:lnB>
                      <a:noFill/>
                    </a:lnB>
                    <a:noFill/>
                  </a:tcPr>
                </a:tc>
                <a:tc>
                  <a:txBody>
                    <a:bodyPr/>
                    <a:lstStyle/>
                    <a:p>
                      <a:pPr algn="r" fontAlgn="b"/>
                      <a:r>
                        <a:rPr lang="en-US" sz="900">
                          <a:effectLst/>
                          <a:latin typeface="Arial"/>
                        </a:rPr>
                        <a:t> -   </a:t>
                      </a:r>
                    </a:p>
                  </a:txBody>
                  <a:tcPr marL="5008" marR="5008" marT="5008" marB="24036" anchor="b">
                    <a:lnL>
                      <a:noFill/>
                    </a:lnL>
                    <a:lnR>
                      <a:noFill/>
                    </a:lnR>
                    <a:lnT>
                      <a:noFill/>
                    </a:lnT>
                    <a:lnB>
                      <a:noFill/>
                    </a:lnB>
                    <a:noFill/>
                  </a:tcPr>
                </a:tc>
                <a:extLst>
                  <a:ext uri="{0D108BD9-81ED-4DB2-BD59-A6C34878D82A}">
                    <a16:rowId xmlns:a16="http://schemas.microsoft.com/office/drawing/2014/main" val="3970095558"/>
                  </a:ext>
                </a:extLst>
              </a:tr>
              <a:tr h="160559">
                <a:tc>
                  <a:txBody>
                    <a:bodyPr/>
                    <a:lstStyle/>
                    <a:p>
                      <a:pPr fontAlgn="b"/>
                      <a:r>
                        <a:rPr lang="en-US" sz="900">
                          <a:effectLst/>
                          <a:latin typeface="Arial"/>
                        </a:rPr>
                        <a:t>Running Start</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3,387,149 </a:t>
                      </a:r>
                    </a:p>
                  </a:txBody>
                  <a:tcPr marL="5008" marR="5008" marT="5008" marB="24036" anchor="b">
                    <a:lnL>
                      <a:noFill/>
                    </a:lnL>
                    <a:lnR>
                      <a:noFill/>
                    </a:lnR>
                    <a:lnT>
                      <a:noFill/>
                    </a:lnT>
                    <a:lnB>
                      <a:noFill/>
                    </a:lnB>
                    <a:noFill/>
                  </a:tcPr>
                </a:tc>
                <a:tc>
                  <a:txBody>
                    <a:bodyPr/>
                    <a:lstStyle/>
                    <a:p>
                      <a:pPr algn="r" fontAlgn="b"/>
                      <a:r>
                        <a:rPr lang="en-US" sz="900">
                          <a:effectLst/>
                          <a:latin typeface="Arial"/>
                        </a:rPr>
                        <a:t> 4,616,361 </a:t>
                      </a:r>
                    </a:p>
                  </a:txBody>
                  <a:tcPr marL="5008" marR="5008" marT="5008" marB="24036" anchor="b">
                    <a:lnL>
                      <a:noFill/>
                    </a:lnL>
                    <a:lnR>
                      <a:noFill/>
                    </a:lnR>
                    <a:lnT>
                      <a:noFill/>
                    </a:lnT>
                    <a:lnB>
                      <a:noFill/>
                    </a:lnB>
                    <a:noFill/>
                  </a:tcPr>
                </a:tc>
                <a:tc>
                  <a:txBody>
                    <a:bodyPr/>
                    <a:lstStyle/>
                    <a:p>
                      <a:pPr algn="r" fontAlgn="b"/>
                      <a:r>
                        <a:rPr lang="en-US" sz="900">
                          <a:effectLst/>
                          <a:latin typeface="Arial"/>
                        </a:rPr>
                        <a:t> 3,665,541 </a:t>
                      </a:r>
                    </a:p>
                  </a:txBody>
                  <a:tcPr marL="5008" marR="5008" marT="5008" marB="24036" anchor="b">
                    <a:lnL>
                      <a:noFill/>
                    </a:lnL>
                    <a:lnR>
                      <a:noFill/>
                    </a:lnR>
                    <a:lnT>
                      <a:noFill/>
                    </a:lnT>
                    <a:lnB>
                      <a:noFill/>
                    </a:lnB>
                    <a:noFill/>
                  </a:tcPr>
                </a:tc>
                <a:tc>
                  <a:txBody>
                    <a:bodyPr/>
                    <a:lstStyle/>
                    <a:p>
                      <a:pPr algn="r" fontAlgn="b"/>
                      <a:r>
                        <a:rPr lang="en-US" sz="900">
                          <a:effectLst/>
                          <a:latin typeface="Arial"/>
                        </a:rPr>
                        <a:t> -   </a:t>
                      </a:r>
                    </a:p>
                  </a:txBody>
                  <a:tcPr marL="5008" marR="5008" marT="5008" marB="24036" anchor="b">
                    <a:lnL>
                      <a:noFill/>
                    </a:lnL>
                    <a:lnR>
                      <a:noFill/>
                    </a:lnR>
                    <a:lnT>
                      <a:noFill/>
                    </a:lnT>
                    <a:lnB>
                      <a:noFill/>
                    </a:lnB>
                    <a:noFill/>
                  </a:tcPr>
                </a:tc>
                <a:extLst>
                  <a:ext uri="{0D108BD9-81ED-4DB2-BD59-A6C34878D82A}">
                    <a16:rowId xmlns:a16="http://schemas.microsoft.com/office/drawing/2014/main" val="2949154843"/>
                  </a:ext>
                </a:extLst>
              </a:tr>
              <a:tr h="160559">
                <a:tc>
                  <a:txBody>
                    <a:bodyPr/>
                    <a:lstStyle/>
                    <a:p>
                      <a:pPr fontAlgn="b"/>
                      <a:r>
                        <a:rPr lang="en-US" sz="900">
                          <a:effectLst/>
                          <a:latin typeface="Arial"/>
                        </a:rPr>
                        <a:t>F&amp;A (Indirect)</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140,000 </a:t>
                      </a:r>
                    </a:p>
                  </a:txBody>
                  <a:tcPr marL="5008" marR="5008" marT="5008" marB="24036" anchor="b">
                    <a:lnL>
                      <a:noFill/>
                    </a:lnL>
                    <a:lnR>
                      <a:noFill/>
                    </a:lnR>
                    <a:lnT>
                      <a:noFill/>
                    </a:lnT>
                    <a:lnB>
                      <a:noFill/>
                    </a:lnB>
                    <a:noFill/>
                  </a:tcPr>
                </a:tc>
                <a:tc>
                  <a:txBody>
                    <a:bodyPr/>
                    <a:lstStyle/>
                    <a:p>
                      <a:pPr algn="r" fontAlgn="b"/>
                      <a:r>
                        <a:rPr lang="en-US" sz="900">
                          <a:effectLst/>
                          <a:latin typeface="Arial"/>
                        </a:rPr>
                        <a:t> 260,000 </a:t>
                      </a:r>
                    </a:p>
                  </a:txBody>
                  <a:tcPr marL="5008" marR="5008" marT="5008" marB="24036" anchor="b">
                    <a:lnL>
                      <a:noFill/>
                    </a:lnL>
                    <a:lnR>
                      <a:noFill/>
                    </a:lnR>
                    <a:lnT>
                      <a:noFill/>
                    </a:lnT>
                    <a:lnB>
                      <a:noFill/>
                    </a:lnB>
                    <a:noFill/>
                  </a:tcPr>
                </a:tc>
                <a:tc>
                  <a:txBody>
                    <a:bodyPr/>
                    <a:lstStyle/>
                    <a:p>
                      <a:pPr algn="r" fontAlgn="b"/>
                      <a:r>
                        <a:rPr lang="en-US" sz="900">
                          <a:effectLst/>
                          <a:latin typeface="Arial"/>
                        </a:rPr>
                        <a:t> 503,902 </a:t>
                      </a:r>
                    </a:p>
                  </a:txBody>
                  <a:tcPr marL="5008" marR="5008" marT="5008" marB="24036" anchor="b">
                    <a:lnL>
                      <a:noFill/>
                    </a:lnL>
                    <a:lnR>
                      <a:noFill/>
                    </a:lnR>
                    <a:lnT>
                      <a:noFill/>
                    </a:lnT>
                    <a:lnB>
                      <a:noFill/>
                    </a:lnB>
                    <a:noFill/>
                  </a:tcPr>
                </a:tc>
                <a:tc>
                  <a:txBody>
                    <a:bodyPr/>
                    <a:lstStyle/>
                    <a:p>
                      <a:pPr algn="r" fontAlgn="b"/>
                      <a:r>
                        <a:rPr lang="en-US" sz="900">
                          <a:effectLst/>
                          <a:latin typeface="Arial"/>
                        </a:rPr>
                        <a:t> 710,128 </a:t>
                      </a:r>
                    </a:p>
                  </a:txBody>
                  <a:tcPr marL="5008" marR="5008" marT="5008" marB="24036" anchor="b">
                    <a:lnL>
                      <a:noFill/>
                    </a:lnL>
                    <a:lnR>
                      <a:noFill/>
                    </a:lnR>
                    <a:lnT>
                      <a:noFill/>
                    </a:lnT>
                    <a:lnB>
                      <a:noFill/>
                    </a:lnB>
                    <a:noFill/>
                  </a:tcPr>
                </a:tc>
                <a:extLst>
                  <a:ext uri="{0D108BD9-81ED-4DB2-BD59-A6C34878D82A}">
                    <a16:rowId xmlns:a16="http://schemas.microsoft.com/office/drawing/2014/main" val="781347786"/>
                  </a:ext>
                </a:extLst>
              </a:tr>
              <a:tr h="160559">
                <a:tc>
                  <a:txBody>
                    <a:bodyPr/>
                    <a:lstStyle/>
                    <a:p>
                      <a:pPr fontAlgn="b"/>
                      <a:r>
                        <a:rPr lang="en-US" sz="900">
                          <a:effectLst/>
                          <a:latin typeface="Arial"/>
                        </a:rPr>
                        <a:t>Transfer in (from Colleges)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 -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 -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 22,800,184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8995372"/>
                  </a:ext>
                </a:extLst>
              </a:tr>
              <a:tr h="160559">
                <a:tc>
                  <a:txBody>
                    <a:bodyPr/>
                    <a:lstStyle/>
                    <a:p>
                      <a:pPr fontAlgn="b"/>
                      <a:r>
                        <a:rPr lang="en-US" sz="900" b="1">
                          <a:effectLst/>
                          <a:latin typeface="Arial"/>
                        </a:rPr>
                        <a:t>Total Estimated Source of Funds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b="1">
                          <a:effectLst/>
                          <a:latin typeface="Arial"/>
                        </a:rPr>
                        <a:t>$49,970,178 </a:t>
                      </a:r>
                    </a:p>
                  </a:txBody>
                  <a:tcPr marL="5008" marR="5008" marT="5008" marB="24036"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900" b="1">
                          <a:effectLst/>
                          <a:latin typeface="Arial"/>
                        </a:rPr>
                        <a:t> $66,856,660 </a:t>
                      </a:r>
                    </a:p>
                  </a:txBody>
                  <a:tcPr marL="5008" marR="5008" marT="5008" marB="24036"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900" b="1">
                          <a:effectLst/>
                          <a:latin typeface="Arial"/>
                        </a:rPr>
                        <a:t> $50,178,443 </a:t>
                      </a:r>
                    </a:p>
                  </a:txBody>
                  <a:tcPr marL="5008" marR="5008" marT="5008" marB="24036"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900" b="1">
                          <a:effectLst/>
                          <a:latin typeface="Arial"/>
                        </a:rPr>
                        <a:t> $25,326,245 </a:t>
                      </a:r>
                    </a:p>
                  </a:txBody>
                  <a:tcPr marL="5008" marR="5008" marT="5008" marB="24036"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291804824"/>
                  </a:ext>
                </a:extLst>
              </a:tr>
              <a:tr h="173939">
                <a:tc>
                  <a:txBody>
                    <a:bodyPr/>
                    <a:lstStyle/>
                    <a:p>
                      <a:pPr fontAlgn="b"/>
                      <a:endParaRPr lang="en-US" sz="900">
                        <a:effectLst/>
                        <a:latin typeface="Arial"/>
                      </a:endParaRP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900">
                        <a:effectLst/>
                        <a:latin typeface="Arial"/>
                      </a:endParaRPr>
                    </a:p>
                  </a:txBody>
                  <a:tcPr marL="5008" marR="5008" marT="5008" marB="24036"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900">
                        <a:effectLst/>
                        <a:latin typeface="Arial"/>
                      </a:endParaRPr>
                    </a:p>
                  </a:txBody>
                  <a:tcPr marL="5008" marR="5008" marT="5008" marB="24036"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900">
                        <a:effectLst/>
                        <a:latin typeface="Arial"/>
                      </a:endParaRPr>
                    </a:p>
                  </a:txBody>
                  <a:tcPr marL="5008" marR="5008" marT="5008" marB="24036"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fontAlgn="b"/>
                      <a:endParaRPr lang="en-US" sz="900">
                        <a:effectLst/>
                        <a:latin typeface="Arial"/>
                      </a:endParaRPr>
                    </a:p>
                  </a:txBody>
                  <a:tcPr marL="5008" marR="5008" marT="5008" marB="24036" anchor="b">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3325855"/>
                  </a:ext>
                </a:extLst>
              </a:tr>
              <a:tr h="160559">
                <a:tc>
                  <a:txBody>
                    <a:bodyPr/>
                    <a:lstStyle/>
                    <a:p>
                      <a:pPr fontAlgn="b"/>
                      <a:r>
                        <a:rPr lang="en-US" sz="900" b="1">
                          <a:effectLst/>
                          <a:latin typeface="Arial"/>
                        </a:rPr>
                        <a:t>Uses of Funds (Expenditures)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extLst>
                  <a:ext uri="{0D108BD9-81ED-4DB2-BD59-A6C34878D82A}">
                    <a16:rowId xmlns:a16="http://schemas.microsoft.com/office/drawing/2014/main" val="777192924"/>
                  </a:ext>
                </a:extLst>
              </a:tr>
              <a:tr h="160559">
                <a:tc>
                  <a:txBody>
                    <a:bodyPr/>
                    <a:lstStyle/>
                    <a:p>
                      <a:pPr fontAlgn="b"/>
                      <a:r>
                        <a:rPr lang="en-US" sz="900">
                          <a:effectLst/>
                          <a:latin typeface="Arial"/>
                        </a:rPr>
                        <a:t>Personnel</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39,172,123 </a:t>
                      </a:r>
                    </a:p>
                  </a:txBody>
                  <a:tcPr marL="5008" marR="5008" marT="5008" marB="24036" anchor="b">
                    <a:lnL>
                      <a:noFill/>
                    </a:lnL>
                    <a:lnR>
                      <a:noFill/>
                    </a:lnR>
                    <a:lnT>
                      <a:noFill/>
                    </a:lnT>
                    <a:lnB>
                      <a:noFill/>
                    </a:lnB>
                    <a:noFill/>
                  </a:tcPr>
                </a:tc>
                <a:tc>
                  <a:txBody>
                    <a:bodyPr/>
                    <a:lstStyle/>
                    <a:p>
                      <a:pPr algn="r" fontAlgn="b"/>
                      <a:r>
                        <a:rPr lang="en-US" sz="900">
                          <a:effectLst/>
                          <a:latin typeface="Arial"/>
                        </a:rPr>
                        <a:t> 59,328,257 </a:t>
                      </a:r>
                    </a:p>
                  </a:txBody>
                  <a:tcPr marL="5008" marR="5008" marT="5008" marB="24036" anchor="b">
                    <a:lnL>
                      <a:noFill/>
                    </a:lnL>
                    <a:lnR>
                      <a:noFill/>
                    </a:lnR>
                    <a:lnT>
                      <a:noFill/>
                    </a:lnT>
                    <a:lnB>
                      <a:noFill/>
                    </a:lnB>
                    <a:noFill/>
                  </a:tcPr>
                </a:tc>
                <a:tc>
                  <a:txBody>
                    <a:bodyPr/>
                    <a:lstStyle/>
                    <a:p>
                      <a:pPr algn="r" fontAlgn="b"/>
                      <a:r>
                        <a:rPr lang="en-US" sz="900">
                          <a:effectLst/>
                          <a:latin typeface="Arial"/>
                        </a:rPr>
                        <a:t> 36,072,729 </a:t>
                      </a:r>
                    </a:p>
                  </a:txBody>
                  <a:tcPr marL="5008" marR="5008" marT="5008" marB="24036" anchor="b">
                    <a:lnL>
                      <a:noFill/>
                    </a:lnL>
                    <a:lnR>
                      <a:noFill/>
                    </a:lnR>
                    <a:lnT>
                      <a:noFill/>
                    </a:lnT>
                    <a:lnB>
                      <a:noFill/>
                    </a:lnB>
                    <a:noFill/>
                  </a:tcPr>
                </a:tc>
                <a:tc>
                  <a:txBody>
                    <a:bodyPr/>
                    <a:lstStyle/>
                    <a:p>
                      <a:pPr algn="r" fontAlgn="b"/>
                      <a:r>
                        <a:rPr lang="en-US" sz="900">
                          <a:effectLst/>
                          <a:latin typeface="Arial"/>
                        </a:rPr>
                        <a:t> 29,026,990 </a:t>
                      </a:r>
                    </a:p>
                  </a:txBody>
                  <a:tcPr marL="5008" marR="5008" marT="5008" marB="24036" anchor="b">
                    <a:lnL>
                      <a:noFill/>
                    </a:lnL>
                    <a:lnR>
                      <a:noFill/>
                    </a:lnR>
                    <a:lnT>
                      <a:noFill/>
                    </a:lnT>
                    <a:lnB>
                      <a:noFill/>
                    </a:lnB>
                    <a:noFill/>
                  </a:tcPr>
                </a:tc>
                <a:extLst>
                  <a:ext uri="{0D108BD9-81ED-4DB2-BD59-A6C34878D82A}">
                    <a16:rowId xmlns:a16="http://schemas.microsoft.com/office/drawing/2014/main" val="1980069241"/>
                  </a:ext>
                </a:extLst>
              </a:tr>
              <a:tr h="160559">
                <a:tc>
                  <a:txBody>
                    <a:bodyPr/>
                    <a:lstStyle/>
                    <a:p>
                      <a:pPr fontAlgn="b"/>
                      <a:r>
                        <a:rPr lang="en-US" sz="900">
                          <a:effectLst/>
                          <a:latin typeface="Arial"/>
                        </a:rPr>
                        <a:t>Non-Personnel </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 6,787,920 </a:t>
                      </a:r>
                    </a:p>
                  </a:txBody>
                  <a:tcPr marL="5008" marR="5008" marT="5008" marB="24036" anchor="b">
                    <a:lnL>
                      <a:noFill/>
                    </a:lnL>
                    <a:lnR>
                      <a:noFill/>
                    </a:lnR>
                    <a:lnT>
                      <a:noFill/>
                    </a:lnT>
                    <a:lnB>
                      <a:noFill/>
                    </a:lnB>
                    <a:noFill/>
                  </a:tcPr>
                </a:tc>
                <a:tc>
                  <a:txBody>
                    <a:bodyPr/>
                    <a:lstStyle/>
                    <a:p>
                      <a:pPr algn="r" fontAlgn="b"/>
                      <a:r>
                        <a:rPr lang="en-US" sz="900">
                          <a:effectLst/>
                          <a:latin typeface="Arial"/>
                        </a:rPr>
                        <a:t> 7,861,939 </a:t>
                      </a:r>
                    </a:p>
                  </a:txBody>
                  <a:tcPr marL="5008" marR="5008" marT="5008" marB="24036" anchor="b">
                    <a:lnL>
                      <a:noFill/>
                    </a:lnL>
                    <a:lnR>
                      <a:noFill/>
                    </a:lnR>
                    <a:lnT>
                      <a:noFill/>
                    </a:lnT>
                    <a:lnB>
                      <a:noFill/>
                    </a:lnB>
                    <a:noFill/>
                  </a:tcPr>
                </a:tc>
                <a:tc>
                  <a:txBody>
                    <a:bodyPr/>
                    <a:lstStyle/>
                    <a:p>
                      <a:pPr algn="r" fontAlgn="b"/>
                      <a:r>
                        <a:rPr lang="en-US" sz="900">
                          <a:effectLst/>
                          <a:latin typeface="Arial"/>
                        </a:rPr>
                        <a:t> 9,143,644 </a:t>
                      </a:r>
                    </a:p>
                  </a:txBody>
                  <a:tcPr marL="5008" marR="5008" marT="5008" marB="24036" anchor="b">
                    <a:lnL>
                      <a:noFill/>
                    </a:lnL>
                    <a:lnR>
                      <a:noFill/>
                    </a:lnR>
                    <a:lnT>
                      <a:noFill/>
                    </a:lnT>
                    <a:lnB>
                      <a:noFill/>
                    </a:lnB>
                    <a:noFill/>
                  </a:tcPr>
                </a:tc>
                <a:tc>
                  <a:txBody>
                    <a:bodyPr/>
                    <a:lstStyle/>
                    <a:p>
                      <a:pPr algn="r" fontAlgn="b"/>
                      <a:r>
                        <a:rPr lang="en-US" sz="900">
                          <a:effectLst/>
                          <a:latin typeface="Arial"/>
                        </a:rPr>
                        <a:t> 6,852,057 </a:t>
                      </a:r>
                    </a:p>
                  </a:txBody>
                  <a:tcPr marL="5008" marR="5008" marT="5008" marB="24036" anchor="b">
                    <a:lnL>
                      <a:noFill/>
                    </a:lnL>
                    <a:lnR>
                      <a:noFill/>
                    </a:lnR>
                    <a:lnT>
                      <a:noFill/>
                    </a:lnT>
                    <a:lnB>
                      <a:noFill/>
                    </a:lnB>
                    <a:noFill/>
                  </a:tcPr>
                </a:tc>
                <a:extLst>
                  <a:ext uri="{0D108BD9-81ED-4DB2-BD59-A6C34878D82A}">
                    <a16:rowId xmlns:a16="http://schemas.microsoft.com/office/drawing/2014/main" val="1972196024"/>
                  </a:ext>
                </a:extLst>
              </a:tr>
              <a:tr h="160559">
                <a:tc>
                  <a:txBody>
                    <a:bodyPr/>
                    <a:lstStyle/>
                    <a:p>
                      <a:pPr fontAlgn="b"/>
                      <a:r>
                        <a:rPr lang="en-US" sz="900">
                          <a:effectLst/>
                          <a:latin typeface="Arial"/>
                        </a:rPr>
                        <a:t>Transfer out (to District)</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7,148,666 </a:t>
                      </a:r>
                    </a:p>
                  </a:txBody>
                  <a:tcPr marL="5008" marR="5008" marT="5008" marB="24036" anchor="b">
                    <a:lnL>
                      <a:noFill/>
                    </a:lnL>
                    <a:lnR>
                      <a:noFill/>
                    </a:lnR>
                    <a:lnT>
                      <a:noFill/>
                    </a:lnT>
                    <a:lnB>
                      <a:noFill/>
                    </a:lnB>
                    <a:noFill/>
                  </a:tcPr>
                </a:tc>
                <a:tc>
                  <a:txBody>
                    <a:bodyPr/>
                    <a:lstStyle/>
                    <a:p>
                      <a:pPr algn="r" fontAlgn="b"/>
                      <a:r>
                        <a:rPr lang="en-US" sz="900">
                          <a:effectLst/>
                          <a:latin typeface="Arial"/>
                        </a:rPr>
                        <a:t> 8,315,177 </a:t>
                      </a:r>
                    </a:p>
                  </a:txBody>
                  <a:tcPr marL="5008" marR="5008" marT="5008" marB="24036" anchor="b">
                    <a:lnL>
                      <a:noFill/>
                    </a:lnL>
                    <a:lnR>
                      <a:noFill/>
                    </a:lnR>
                    <a:lnT>
                      <a:noFill/>
                    </a:lnT>
                    <a:lnB>
                      <a:noFill/>
                    </a:lnB>
                    <a:noFill/>
                  </a:tcPr>
                </a:tc>
                <a:tc>
                  <a:txBody>
                    <a:bodyPr/>
                    <a:lstStyle/>
                    <a:p>
                      <a:pPr algn="r" fontAlgn="b"/>
                      <a:r>
                        <a:rPr lang="en-US" sz="900">
                          <a:effectLst/>
                          <a:latin typeface="Arial"/>
                        </a:rPr>
                        <a:t> 7,336,341 </a:t>
                      </a:r>
                    </a:p>
                  </a:txBody>
                  <a:tcPr marL="5008" marR="5008" marT="5008" marB="24036" anchor="b">
                    <a:lnL>
                      <a:noFill/>
                    </a:lnL>
                    <a:lnR>
                      <a:noFill/>
                    </a:lnR>
                    <a:lnT>
                      <a:noFill/>
                    </a:lnT>
                    <a:lnB>
                      <a:noFill/>
                    </a:lnB>
                    <a:noFill/>
                  </a:tcPr>
                </a:tc>
                <a:tc>
                  <a:txBody>
                    <a:bodyPr/>
                    <a:lstStyle/>
                    <a:p>
                      <a:pPr algn="r" fontAlgn="b"/>
                      <a:endParaRPr lang="en-US" sz="900">
                        <a:effectLst/>
                        <a:latin typeface="Arial"/>
                      </a:endParaRPr>
                    </a:p>
                  </a:txBody>
                  <a:tcPr marL="5008" marR="5008" marT="5008" marB="24036" anchor="b">
                    <a:lnL>
                      <a:noFill/>
                    </a:lnL>
                    <a:lnR>
                      <a:noFill/>
                    </a:lnR>
                    <a:lnT>
                      <a:noFill/>
                    </a:lnT>
                    <a:lnB>
                      <a:noFill/>
                    </a:lnB>
                    <a:noFill/>
                  </a:tcPr>
                </a:tc>
                <a:extLst>
                  <a:ext uri="{0D108BD9-81ED-4DB2-BD59-A6C34878D82A}">
                    <a16:rowId xmlns:a16="http://schemas.microsoft.com/office/drawing/2014/main" val="3910474249"/>
                  </a:ext>
                </a:extLst>
              </a:tr>
              <a:tr h="160559">
                <a:tc>
                  <a:txBody>
                    <a:bodyPr/>
                    <a:lstStyle/>
                    <a:p>
                      <a:pPr fontAlgn="b"/>
                      <a:r>
                        <a:rPr lang="en-US" sz="900">
                          <a:effectLst/>
                          <a:latin typeface="Arial"/>
                        </a:rPr>
                        <a:t>International Program</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308,128 </a:t>
                      </a:r>
                    </a:p>
                  </a:txBody>
                  <a:tcPr marL="5008" marR="5008" marT="5008" marB="24036" anchor="b">
                    <a:lnL>
                      <a:noFill/>
                    </a:lnL>
                    <a:lnR>
                      <a:noFill/>
                    </a:lnR>
                    <a:lnT>
                      <a:noFill/>
                    </a:lnT>
                    <a:lnB>
                      <a:noFill/>
                    </a:lnB>
                    <a:noFill/>
                  </a:tcPr>
                </a:tc>
                <a:tc>
                  <a:txBody>
                    <a:bodyPr/>
                    <a:lstStyle/>
                    <a:p>
                      <a:pPr algn="r" fontAlgn="b"/>
                      <a:r>
                        <a:rPr lang="en-US" sz="900">
                          <a:effectLst/>
                          <a:latin typeface="Arial"/>
                        </a:rPr>
                        <a:t> 150,903 </a:t>
                      </a:r>
                    </a:p>
                  </a:txBody>
                  <a:tcPr marL="5008" marR="5008" marT="5008" marB="24036" anchor="b">
                    <a:lnL>
                      <a:noFill/>
                    </a:lnL>
                    <a:lnR>
                      <a:noFill/>
                    </a:lnR>
                    <a:lnT>
                      <a:noFill/>
                    </a:lnT>
                    <a:lnB>
                      <a:noFill/>
                    </a:lnB>
                    <a:noFill/>
                  </a:tcPr>
                </a:tc>
                <a:tc>
                  <a:txBody>
                    <a:bodyPr/>
                    <a:lstStyle/>
                    <a:p>
                      <a:pPr algn="r" fontAlgn="b"/>
                      <a:r>
                        <a:rPr lang="en-US" sz="900">
                          <a:effectLst/>
                          <a:latin typeface="Arial"/>
                        </a:rPr>
                        <a:t> 25,760 </a:t>
                      </a:r>
                    </a:p>
                  </a:txBody>
                  <a:tcPr marL="5008" marR="5008" marT="5008" marB="24036" anchor="b">
                    <a:lnL>
                      <a:noFill/>
                    </a:lnL>
                    <a:lnR>
                      <a:noFill/>
                    </a:lnR>
                    <a:lnT>
                      <a:noFill/>
                    </a:lnT>
                    <a:lnB>
                      <a:noFill/>
                    </a:lnB>
                    <a:noFill/>
                  </a:tcPr>
                </a:tc>
                <a:tc>
                  <a:txBody>
                    <a:bodyPr/>
                    <a:lstStyle/>
                    <a:p>
                      <a:pPr algn="r" fontAlgn="b"/>
                      <a:r>
                        <a:rPr lang="en-US" sz="900">
                          <a:effectLst/>
                          <a:latin typeface="Arial"/>
                        </a:rPr>
                        <a:t> 3,703,574 </a:t>
                      </a:r>
                    </a:p>
                  </a:txBody>
                  <a:tcPr marL="5008" marR="5008" marT="5008" marB="24036" anchor="b">
                    <a:lnL>
                      <a:noFill/>
                    </a:lnL>
                    <a:lnR>
                      <a:noFill/>
                    </a:lnR>
                    <a:lnT>
                      <a:noFill/>
                    </a:lnT>
                    <a:lnB>
                      <a:noFill/>
                    </a:lnB>
                    <a:noFill/>
                  </a:tcPr>
                </a:tc>
                <a:extLst>
                  <a:ext uri="{0D108BD9-81ED-4DB2-BD59-A6C34878D82A}">
                    <a16:rowId xmlns:a16="http://schemas.microsoft.com/office/drawing/2014/main" val="1863337062"/>
                  </a:ext>
                </a:extLst>
              </a:tr>
              <a:tr h="160559">
                <a:tc>
                  <a:txBody>
                    <a:bodyPr/>
                    <a:lstStyle/>
                    <a:p>
                      <a:pPr fontAlgn="b"/>
                      <a:r>
                        <a:rPr lang="en-US" sz="900">
                          <a:effectLst/>
                          <a:latin typeface="Arial"/>
                        </a:rPr>
                        <a:t>Running Start</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499,491 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 149,245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 628,229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 -   </a:t>
                      </a:r>
                    </a:p>
                  </a:txBody>
                  <a:tcPr marL="5008" marR="5008" marT="5008" marB="24036"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982954"/>
                  </a:ext>
                </a:extLst>
              </a:tr>
              <a:tr h="160559">
                <a:tc>
                  <a:txBody>
                    <a:bodyPr/>
                    <a:lstStyle/>
                    <a:p>
                      <a:pPr fontAlgn="b"/>
                      <a:r>
                        <a:rPr lang="en-US" sz="900" b="1">
                          <a:effectLst/>
                          <a:latin typeface="Arial"/>
                        </a:rPr>
                        <a:t>Total Budgeted  Use of Funds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b="1">
                          <a:effectLst/>
                          <a:latin typeface="Arial"/>
                        </a:rPr>
                        <a:t>$53,916,329 </a:t>
                      </a:r>
                    </a:p>
                  </a:txBody>
                  <a:tcPr marL="5008" marR="5008" marT="5008" marB="24036"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1">
                          <a:effectLst/>
                          <a:latin typeface="Arial"/>
                        </a:rPr>
                        <a:t> $75,805,521 </a:t>
                      </a:r>
                    </a:p>
                  </a:txBody>
                  <a:tcPr marL="5008" marR="5008" marT="5008" marB="24036"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1">
                          <a:effectLst/>
                          <a:latin typeface="Arial"/>
                        </a:rPr>
                        <a:t> $53,206,703 </a:t>
                      </a:r>
                    </a:p>
                  </a:txBody>
                  <a:tcPr marL="5008" marR="5008" marT="5008" marB="24036"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1">
                          <a:effectLst/>
                          <a:latin typeface="Arial"/>
                        </a:rPr>
                        <a:t> $39,582,621 </a:t>
                      </a:r>
                    </a:p>
                  </a:txBody>
                  <a:tcPr marL="5008" marR="5008" marT="5008" marB="24036"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22898173"/>
                  </a:ext>
                </a:extLst>
              </a:tr>
              <a:tr h="173939">
                <a:tc>
                  <a:txBody>
                    <a:bodyPr/>
                    <a:lstStyle/>
                    <a:p>
                      <a:pPr fontAlgn="b"/>
                      <a:endParaRPr lang="en-US" sz="900" b="1">
                        <a:effectLst/>
                        <a:latin typeface="Arial"/>
                      </a:endParaRP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extLst>
                  <a:ext uri="{0D108BD9-81ED-4DB2-BD59-A6C34878D82A}">
                    <a16:rowId xmlns:a16="http://schemas.microsoft.com/office/drawing/2014/main" val="1101074000"/>
                  </a:ext>
                </a:extLst>
              </a:tr>
              <a:tr h="160559">
                <a:tc>
                  <a:txBody>
                    <a:bodyPr/>
                    <a:lstStyle/>
                    <a:p>
                      <a:pPr fontAlgn="b"/>
                      <a:r>
                        <a:rPr lang="en-US" sz="900">
                          <a:effectLst/>
                          <a:latin typeface="Arial"/>
                        </a:rPr>
                        <a:t>Transfer in from Colleges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extLst>
                  <a:ext uri="{0D108BD9-81ED-4DB2-BD59-A6C34878D82A}">
                    <a16:rowId xmlns:a16="http://schemas.microsoft.com/office/drawing/2014/main" val="1011479140"/>
                  </a:ext>
                </a:extLst>
              </a:tr>
              <a:tr h="160559">
                <a:tc>
                  <a:txBody>
                    <a:bodyPr/>
                    <a:lstStyle/>
                    <a:p>
                      <a:pPr fontAlgn="b"/>
                      <a:r>
                        <a:rPr lang="en-US" sz="900">
                          <a:effectLst/>
                          <a:latin typeface="Arial"/>
                        </a:rPr>
                        <a:t>Transfer out (to District)</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extLst>
                  <a:ext uri="{0D108BD9-81ED-4DB2-BD59-A6C34878D82A}">
                    <a16:rowId xmlns:a16="http://schemas.microsoft.com/office/drawing/2014/main" val="924064711"/>
                  </a:ext>
                </a:extLst>
              </a:tr>
              <a:tr h="160559">
                <a:tc>
                  <a:txBody>
                    <a:bodyPr/>
                    <a:lstStyle/>
                    <a:p>
                      <a:pPr fontAlgn="b"/>
                      <a:r>
                        <a:rPr lang="en-US" sz="900" b="1">
                          <a:effectLst/>
                          <a:latin typeface="Arial"/>
                        </a:rPr>
                        <a:t>Net Transfers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algn="r" fontAlgn="b"/>
                      <a:endParaRPr lang="en-US" sz="900" b="1">
                        <a:effectLst/>
                        <a:latin typeface="Arial"/>
                      </a:endParaRPr>
                    </a:p>
                  </a:txBody>
                  <a:tcPr marL="5008" marR="5008" marT="5008" marB="24036" anchor="b">
                    <a:lnL>
                      <a:noFill/>
                    </a:lnL>
                    <a:lnR>
                      <a:noFill/>
                    </a:lnR>
                    <a:lnT>
                      <a:noFill/>
                    </a:lnT>
                    <a:lnB>
                      <a:noFill/>
                    </a:lnB>
                    <a:noFill/>
                  </a:tcPr>
                </a:tc>
                <a:tc>
                  <a:txBody>
                    <a:bodyPr/>
                    <a:lstStyle/>
                    <a:p>
                      <a:pPr fontAlgn="b"/>
                      <a:endParaRPr lang="en-US" sz="900" b="1">
                        <a:effectLst/>
                        <a:latin typeface="Arial"/>
                      </a:endParaRPr>
                    </a:p>
                  </a:txBody>
                  <a:tcPr marL="5008" marR="5008" marT="5008" marB="24036" anchor="b">
                    <a:lnL>
                      <a:noFill/>
                    </a:lnL>
                    <a:lnR>
                      <a:noFill/>
                    </a:lnR>
                    <a:lnT>
                      <a:noFill/>
                    </a:lnT>
                    <a:lnB>
                      <a:noFill/>
                    </a:lnB>
                    <a:noFill/>
                  </a:tcPr>
                </a:tc>
                <a:extLst>
                  <a:ext uri="{0D108BD9-81ED-4DB2-BD59-A6C34878D82A}">
                    <a16:rowId xmlns:a16="http://schemas.microsoft.com/office/drawing/2014/main" val="1922525057"/>
                  </a:ext>
                </a:extLst>
              </a:tr>
              <a:tr h="160559">
                <a:tc>
                  <a:txBody>
                    <a:bodyPr/>
                    <a:lstStyle/>
                    <a:p>
                      <a:pPr fontAlgn="b"/>
                      <a:r>
                        <a:rPr lang="en-US" sz="900" b="1">
                          <a:effectLst/>
                          <a:latin typeface="Arial"/>
                        </a:rPr>
                        <a:t>Source over Use of Funds: Surplus (Deficit)</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b="1">
                          <a:effectLst/>
                          <a:latin typeface="Arial"/>
                        </a:rPr>
                        <a:t>$(3,946,151)</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900" b="1">
                          <a:effectLst/>
                          <a:latin typeface="Arial"/>
                        </a:rPr>
                        <a:t>$(8,948,861)</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900" b="1">
                          <a:effectLst/>
                          <a:latin typeface="Arial"/>
                        </a:rPr>
                        <a:t>$(3,028,261)</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900" b="1">
                          <a:effectLst/>
                          <a:latin typeface="Arial"/>
                        </a:rPr>
                        <a:t>$(14,256,376)</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8236355"/>
                  </a:ext>
                </a:extLst>
              </a:tr>
              <a:tr h="160559">
                <a:tc>
                  <a:txBody>
                    <a:bodyPr/>
                    <a:lstStyle/>
                    <a:p>
                      <a:pPr fontAlgn="b"/>
                      <a:r>
                        <a:rPr lang="en-US" sz="900" b="1">
                          <a:effectLst/>
                          <a:latin typeface="Arial"/>
                        </a:rPr>
                        <a:t>% of Deficit to Total Expenditures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a:effectLst/>
                          <a:latin typeface="Arial"/>
                        </a:rPr>
                        <a:t>-7.32%</a:t>
                      </a: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a:effectLst/>
                          <a:latin typeface="Arial"/>
                        </a:rPr>
                        <a:t>-11.81%</a:t>
                      </a: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a:effectLst/>
                          <a:latin typeface="Arial"/>
                        </a:rPr>
                        <a:t>-5.69%</a:t>
                      </a: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900">
                          <a:effectLst/>
                          <a:latin typeface="Arial"/>
                        </a:rPr>
                        <a:t>-36.02%</a:t>
                      </a:r>
                    </a:p>
                  </a:txBody>
                  <a:tcPr marL="5008" marR="5008" marT="5008" marB="24036"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44114853"/>
                  </a:ext>
                </a:extLst>
              </a:tr>
              <a:tr h="160559">
                <a:tc>
                  <a:txBody>
                    <a:bodyPr/>
                    <a:lstStyle/>
                    <a:p>
                      <a:pPr fontAlgn="b"/>
                      <a:r>
                        <a:rPr lang="en-US" sz="900" b="1">
                          <a:effectLst/>
                          <a:latin typeface="Arial"/>
                        </a:rPr>
                        <a:t>Freeze Savings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b="1">
                          <a:effectLst/>
                          <a:latin typeface="Arial"/>
                        </a:rPr>
                        <a:t>2,079,863 </a:t>
                      </a:r>
                    </a:p>
                  </a:txBody>
                  <a:tcPr marL="5008" marR="5008" marT="5008" marB="24036" anchor="b">
                    <a:lnL>
                      <a:noFill/>
                    </a:lnL>
                    <a:lnR>
                      <a:noFill/>
                    </a:lnR>
                    <a:lnT>
                      <a:noFill/>
                    </a:lnT>
                    <a:lnB>
                      <a:noFill/>
                    </a:lnB>
                    <a:noFill/>
                  </a:tcPr>
                </a:tc>
                <a:tc>
                  <a:txBody>
                    <a:bodyPr/>
                    <a:lstStyle/>
                    <a:p>
                      <a:pPr algn="r" fontAlgn="b"/>
                      <a:r>
                        <a:rPr lang="en-US" sz="900" b="1">
                          <a:effectLst/>
                          <a:latin typeface="Arial"/>
                        </a:rPr>
                        <a:t>2,010,502</a:t>
                      </a:r>
                    </a:p>
                  </a:txBody>
                  <a:tcPr marL="5008" marR="5008" marT="5008" marB="24036" anchor="b">
                    <a:lnL>
                      <a:noFill/>
                    </a:lnL>
                    <a:lnR>
                      <a:noFill/>
                    </a:lnR>
                    <a:lnT>
                      <a:noFill/>
                    </a:lnT>
                    <a:lnB>
                      <a:noFill/>
                    </a:lnB>
                    <a:noFill/>
                  </a:tcPr>
                </a:tc>
                <a:tc>
                  <a:txBody>
                    <a:bodyPr/>
                    <a:lstStyle/>
                    <a:p>
                      <a:pPr algn="r" fontAlgn="b"/>
                      <a:r>
                        <a:rPr lang="en-US" sz="900" b="1">
                          <a:effectLst/>
                          <a:latin typeface="Arial"/>
                        </a:rPr>
                        <a:t>412,836 </a:t>
                      </a:r>
                    </a:p>
                  </a:txBody>
                  <a:tcPr marL="5008" marR="5008" marT="5008" marB="24036" anchor="b">
                    <a:lnL>
                      <a:noFill/>
                    </a:lnL>
                    <a:lnR>
                      <a:noFill/>
                    </a:lnR>
                    <a:lnT>
                      <a:noFill/>
                    </a:lnT>
                    <a:lnB>
                      <a:noFill/>
                    </a:lnB>
                    <a:noFill/>
                  </a:tcPr>
                </a:tc>
                <a:tc>
                  <a:txBody>
                    <a:bodyPr/>
                    <a:lstStyle/>
                    <a:p>
                      <a:pPr algn="r" fontAlgn="b"/>
                      <a:r>
                        <a:rPr lang="en-US" sz="900" b="1">
                          <a:effectLst/>
                          <a:latin typeface="Arial"/>
                        </a:rPr>
                        <a:t> 4,629,925 </a:t>
                      </a:r>
                    </a:p>
                  </a:txBody>
                  <a:tcPr marL="5008" marR="5008" marT="5008" marB="24036" anchor="b">
                    <a:lnL>
                      <a:noFill/>
                    </a:lnL>
                    <a:lnR>
                      <a:noFill/>
                    </a:lnR>
                    <a:lnT>
                      <a:noFill/>
                    </a:lnT>
                    <a:lnB>
                      <a:noFill/>
                    </a:lnB>
                    <a:noFill/>
                  </a:tcPr>
                </a:tc>
                <a:extLst>
                  <a:ext uri="{0D108BD9-81ED-4DB2-BD59-A6C34878D82A}">
                    <a16:rowId xmlns:a16="http://schemas.microsoft.com/office/drawing/2014/main" val="1783688558"/>
                  </a:ext>
                </a:extLst>
              </a:tr>
              <a:tr h="160559">
                <a:tc>
                  <a:txBody>
                    <a:bodyPr/>
                    <a:lstStyle/>
                    <a:p>
                      <a:pPr fontAlgn="b"/>
                      <a:r>
                        <a:rPr lang="en-US" sz="900" b="1">
                          <a:solidFill>
                            <a:srgbClr val="186C24"/>
                          </a:solidFill>
                          <a:effectLst/>
                          <a:latin typeface="Arial"/>
                        </a:rPr>
                        <a:t>Surplus (Deficit) net of freeze savings</a:t>
                      </a:r>
                    </a:p>
                  </a:txBody>
                  <a:tcPr marL="5008" marR="5008" marT="5008" marB="24036"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900" b="1">
                          <a:solidFill>
                            <a:srgbClr val="186C24"/>
                          </a:solidFill>
                          <a:effectLst/>
                          <a:latin typeface="Arial"/>
                        </a:rPr>
                        <a:t>$(1,866,288)</a:t>
                      </a:r>
                    </a:p>
                  </a:txBody>
                  <a:tcPr marL="5008" marR="5008" marT="5008" marB="24036" anchor="b">
                    <a:lnL>
                      <a:noFill/>
                    </a:lnL>
                    <a:lnR>
                      <a:noFill/>
                    </a:lnR>
                    <a:lnT>
                      <a:noFill/>
                    </a:lnT>
                    <a:lnB>
                      <a:noFill/>
                    </a:lnB>
                    <a:noFill/>
                  </a:tcPr>
                </a:tc>
                <a:tc>
                  <a:txBody>
                    <a:bodyPr/>
                    <a:lstStyle/>
                    <a:p>
                      <a:pPr algn="r" fontAlgn="b"/>
                      <a:r>
                        <a:rPr lang="en-US" sz="900" b="1">
                          <a:solidFill>
                            <a:srgbClr val="186C24"/>
                          </a:solidFill>
                          <a:effectLst/>
                          <a:latin typeface="Arial"/>
                        </a:rPr>
                        <a:t>$(6,938,359)</a:t>
                      </a:r>
                    </a:p>
                  </a:txBody>
                  <a:tcPr marL="5008" marR="5008" marT="5008" marB="24036" anchor="b">
                    <a:lnL>
                      <a:noFill/>
                    </a:lnL>
                    <a:lnR>
                      <a:noFill/>
                    </a:lnR>
                    <a:lnT>
                      <a:noFill/>
                    </a:lnT>
                    <a:lnB>
                      <a:noFill/>
                    </a:lnB>
                    <a:noFill/>
                  </a:tcPr>
                </a:tc>
                <a:tc>
                  <a:txBody>
                    <a:bodyPr/>
                    <a:lstStyle/>
                    <a:p>
                      <a:pPr algn="r" fontAlgn="b"/>
                      <a:r>
                        <a:rPr lang="en-US" sz="900" b="1">
                          <a:solidFill>
                            <a:srgbClr val="186C24"/>
                          </a:solidFill>
                          <a:effectLst/>
                          <a:latin typeface="Arial"/>
                        </a:rPr>
                        <a:t>$(2,615,425)</a:t>
                      </a:r>
                    </a:p>
                  </a:txBody>
                  <a:tcPr marL="5008" marR="5008" marT="5008" marB="24036" anchor="b">
                    <a:lnL>
                      <a:noFill/>
                    </a:lnL>
                    <a:lnR>
                      <a:noFill/>
                    </a:lnR>
                    <a:lnT>
                      <a:noFill/>
                    </a:lnT>
                    <a:lnB>
                      <a:noFill/>
                    </a:lnB>
                    <a:noFill/>
                  </a:tcPr>
                </a:tc>
                <a:tc>
                  <a:txBody>
                    <a:bodyPr/>
                    <a:lstStyle/>
                    <a:p>
                      <a:pPr algn="r" fontAlgn="b"/>
                      <a:r>
                        <a:rPr lang="en-US" sz="900" b="1">
                          <a:solidFill>
                            <a:srgbClr val="186C24"/>
                          </a:solidFill>
                          <a:effectLst/>
                          <a:latin typeface="Arial"/>
                        </a:rPr>
                        <a:t>$(9,626,451)</a:t>
                      </a:r>
                    </a:p>
                  </a:txBody>
                  <a:tcPr marL="5008" marR="5008" marT="5008" marB="24036" anchor="b">
                    <a:lnL>
                      <a:noFill/>
                    </a:lnL>
                    <a:lnR>
                      <a:noFill/>
                    </a:lnR>
                    <a:lnT>
                      <a:noFill/>
                    </a:lnT>
                    <a:lnB>
                      <a:noFill/>
                    </a:lnB>
                    <a:noFill/>
                  </a:tcPr>
                </a:tc>
                <a:extLst>
                  <a:ext uri="{0D108BD9-81ED-4DB2-BD59-A6C34878D82A}">
                    <a16:rowId xmlns:a16="http://schemas.microsoft.com/office/drawing/2014/main" val="3953006509"/>
                  </a:ext>
                </a:extLst>
              </a:tr>
              <a:tr h="160559">
                <a:tc>
                  <a:txBody>
                    <a:bodyPr/>
                    <a:lstStyle/>
                    <a:p>
                      <a:pPr fontAlgn="b"/>
                      <a:r>
                        <a:rPr lang="en-US" sz="900" b="1">
                          <a:effectLst/>
                          <a:latin typeface="Arial"/>
                        </a:rPr>
                        <a:t>% of Deficit to Total Expenditures</a:t>
                      </a:r>
                    </a:p>
                  </a:txBody>
                  <a:tcPr marL="5008" marR="5008" marT="5008" marB="24036"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-3.46%</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-9.15%</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-4.92%</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900">
                          <a:effectLst/>
                          <a:latin typeface="Arial"/>
                        </a:rPr>
                        <a:t>-24.32%</a:t>
                      </a:r>
                    </a:p>
                  </a:txBody>
                  <a:tcPr marL="5008" marR="5008" marT="5008" marB="24036"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2572103"/>
                  </a:ext>
                </a:extLst>
              </a:tr>
            </a:tbl>
          </a:graphicData>
        </a:graphic>
      </p:graphicFrame>
    </p:spTree>
    <p:extLst>
      <p:ext uri="{BB962C8B-B14F-4D97-AF65-F5344CB8AC3E}">
        <p14:creationId xmlns:p14="http://schemas.microsoft.com/office/powerpoint/2010/main" val="26640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5AC3E735-148F-A440-1A11-7996B24BD1FF}"/>
              </a:ext>
            </a:extLst>
          </p:cNvPr>
          <p:cNvGraphicFramePr>
            <a:graphicFrameLocks noGrp="1"/>
          </p:cNvGraphicFramePr>
          <p:nvPr>
            <p:extLst>
              <p:ext uri="{D42A27DB-BD31-4B8C-83A1-F6EECF244321}">
                <p14:modId xmlns:p14="http://schemas.microsoft.com/office/powerpoint/2010/main" val="680154262"/>
              </p:ext>
            </p:extLst>
          </p:nvPr>
        </p:nvGraphicFramePr>
        <p:xfrm>
          <a:off x="728662" y="214312"/>
          <a:ext cx="7688598" cy="4509273"/>
        </p:xfrm>
        <a:graphic>
          <a:graphicData uri="http://schemas.openxmlformats.org/drawingml/2006/table">
            <a:tbl>
              <a:tblPr bandRow="1">
                <a:tableStyleId>{5C22544A-7EE6-4342-B048-85BDC9FD1C3A}</a:tableStyleId>
              </a:tblPr>
              <a:tblGrid>
                <a:gridCol w="2869807">
                  <a:extLst>
                    <a:ext uri="{9D8B030D-6E8A-4147-A177-3AD203B41FA5}">
                      <a16:colId xmlns:a16="http://schemas.microsoft.com/office/drawing/2014/main" val="3117700483"/>
                    </a:ext>
                  </a:extLst>
                </a:gridCol>
                <a:gridCol w="1117777">
                  <a:extLst>
                    <a:ext uri="{9D8B030D-6E8A-4147-A177-3AD203B41FA5}">
                      <a16:colId xmlns:a16="http://schemas.microsoft.com/office/drawing/2014/main" val="2920625305"/>
                    </a:ext>
                  </a:extLst>
                </a:gridCol>
                <a:gridCol w="1120919">
                  <a:extLst>
                    <a:ext uri="{9D8B030D-6E8A-4147-A177-3AD203B41FA5}">
                      <a16:colId xmlns:a16="http://schemas.microsoft.com/office/drawing/2014/main" val="2223999909"/>
                    </a:ext>
                  </a:extLst>
                </a:gridCol>
                <a:gridCol w="1165021">
                  <a:extLst>
                    <a:ext uri="{9D8B030D-6E8A-4147-A177-3AD203B41FA5}">
                      <a16:colId xmlns:a16="http://schemas.microsoft.com/office/drawing/2014/main" val="689941617"/>
                    </a:ext>
                  </a:extLst>
                </a:gridCol>
                <a:gridCol w="1415074">
                  <a:extLst>
                    <a:ext uri="{9D8B030D-6E8A-4147-A177-3AD203B41FA5}">
                      <a16:colId xmlns:a16="http://schemas.microsoft.com/office/drawing/2014/main" val="938360354"/>
                    </a:ext>
                  </a:extLst>
                </a:gridCol>
              </a:tblGrid>
              <a:tr h="188348">
                <a:tc>
                  <a:txBody>
                    <a:bodyPr/>
                    <a:lstStyle/>
                    <a:p>
                      <a:pPr fontAlgn="b"/>
                      <a:r>
                        <a:rPr lang="en-US" sz="1000" b="1">
                          <a:effectLst/>
                          <a:latin typeface="Arial"/>
                        </a:rPr>
                        <a:t>FY 24-25</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gridSpan="4">
                  <a:txBody>
                    <a:bodyPr/>
                    <a:lstStyle/>
                    <a:p>
                      <a:pPr algn="ctr" fontAlgn="b"/>
                      <a:r>
                        <a:rPr lang="en-US" sz="1000" b="1">
                          <a:effectLst/>
                          <a:latin typeface="Arial"/>
                        </a:rPr>
                        <a:t>North - 7063</a:t>
                      </a:r>
                    </a:p>
                  </a:txBody>
                  <a:tcPr marL="6099" marR="6099" marT="6099" marB="29275"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3278441"/>
                  </a:ext>
                </a:extLst>
              </a:tr>
              <a:tr h="354538">
                <a:tc>
                  <a:txBody>
                    <a:bodyPr/>
                    <a:lstStyle/>
                    <a:p>
                      <a:pPr algn="ct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a:effectLst/>
                          <a:latin typeface="Arial"/>
                        </a:rPr>
                        <a:t>Prior Yr Actuals</a:t>
                      </a:r>
                      <a:br>
                        <a:rPr lang="en-US" sz="1000" b="1">
                          <a:effectLst/>
                          <a:latin typeface="Arial"/>
                        </a:rPr>
                      </a:br>
                      <a:r>
                        <a:rPr lang="en-US" sz="1000" b="1">
                          <a:effectLst/>
                          <a:latin typeface="Arial"/>
                        </a:rPr>
                        <a:t>FY24</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Original Budget</a:t>
                      </a:r>
                      <a:br>
                        <a:rPr lang="en-US" sz="1000" b="1">
                          <a:effectLst/>
                          <a:latin typeface="Arial"/>
                        </a:rPr>
                      </a:br>
                      <a:r>
                        <a:rPr lang="en-US" sz="1000" b="1">
                          <a:effectLst/>
                          <a:latin typeface="Arial"/>
                        </a:rPr>
                        <a:t>FY25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Modified Budget</a:t>
                      </a:r>
                      <a:br>
                        <a:rPr lang="en-US" sz="1000" b="1">
                          <a:effectLst/>
                          <a:latin typeface="Arial"/>
                        </a:rPr>
                      </a:br>
                      <a:r>
                        <a:rPr lang="en-US" sz="1000" b="1">
                          <a:effectLst/>
                          <a:latin typeface="Arial"/>
                        </a:rPr>
                        <a:t>FY 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Budget Adjustments</a:t>
                      </a:r>
                      <a:br>
                        <a:rPr lang="en-US" sz="1000" b="1">
                          <a:effectLst/>
                          <a:latin typeface="Arial"/>
                        </a:rPr>
                      </a:br>
                      <a:r>
                        <a:rPr lang="en-US" sz="1000" b="1">
                          <a:effectLst/>
                          <a:latin typeface="Arial"/>
                        </a:rPr>
                        <a:t>FY 25</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61108795"/>
                  </a:ext>
                </a:extLst>
              </a:tr>
              <a:tr h="188348">
                <a:tc gridSpan="4">
                  <a:txBody>
                    <a:bodyPr/>
                    <a:lstStyle/>
                    <a:p>
                      <a:pPr fontAlgn="b"/>
                      <a:r>
                        <a:rPr lang="en-US" sz="1000" b="1">
                          <a:effectLst/>
                          <a:latin typeface="Arial"/>
                        </a:rPr>
                        <a:t>Sources of Funds (Revenues)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fontAlgn="b"/>
                      <a:endParaRPr lang="en-US" sz="1000" b="1">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95132764"/>
                  </a:ext>
                </a:extLst>
              </a:tr>
              <a:tr h="188348">
                <a:tc>
                  <a:txBody>
                    <a:bodyPr/>
                    <a:lstStyle/>
                    <a:p>
                      <a:pPr fontAlgn="b"/>
                      <a:r>
                        <a:rPr lang="en-US" sz="1000">
                          <a:effectLst/>
                          <a:latin typeface="Arial"/>
                        </a:rPr>
                        <a:t>State Allocation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$32,463,698 </a:t>
                      </a:r>
                    </a:p>
                  </a:txBody>
                  <a:tcPr marL="6099" marR="6099" marT="6099" marB="29275" anchor="b">
                    <a:lnL>
                      <a:noFill/>
                    </a:lnL>
                    <a:lnR>
                      <a:noFill/>
                    </a:lnR>
                    <a:lnT>
                      <a:noFill/>
                    </a:lnT>
                    <a:lnB>
                      <a:noFill/>
                    </a:lnB>
                    <a:noFill/>
                  </a:tcPr>
                </a:tc>
                <a:tc>
                  <a:txBody>
                    <a:bodyPr/>
                    <a:lstStyle/>
                    <a:p>
                      <a:pPr algn="r" fontAlgn="b"/>
                      <a:r>
                        <a:rPr lang="en-US" sz="1000">
                          <a:effectLst/>
                          <a:latin typeface="Arial"/>
                        </a:rPr>
                        <a:t> $31,708,461 </a:t>
                      </a:r>
                    </a:p>
                  </a:txBody>
                  <a:tcPr marL="6099" marR="6099" marT="6099" marB="29275" anchor="b">
                    <a:lnL>
                      <a:noFill/>
                    </a:lnL>
                    <a:lnR>
                      <a:noFill/>
                    </a:lnR>
                    <a:lnT>
                      <a:noFill/>
                    </a:lnT>
                    <a:lnB>
                      <a:noFill/>
                    </a:lnB>
                    <a:noFill/>
                  </a:tcPr>
                </a:tc>
                <a:tc>
                  <a:txBody>
                    <a:bodyPr/>
                    <a:lstStyle/>
                    <a:p>
                      <a:pPr algn="r" fontAlgn="b"/>
                      <a:r>
                        <a:rPr lang="en-US" sz="1000">
                          <a:effectLst/>
                          <a:latin typeface="Arial"/>
                        </a:rPr>
                        <a:t> $32,887,176 </a:t>
                      </a:r>
                    </a:p>
                  </a:txBody>
                  <a:tcPr marL="6099" marR="6099" marT="6099" marB="29275" anchor="b">
                    <a:lnL>
                      <a:noFill/>
                    </a:lnL>
                    <a:lnR>
                      <a:noFill/>
                    </a:lnR>
                    <a:lnT>
                      <a:noFill/>
                    </a:lnT>
                    <a:lnB>
                      <a:noFill/>
                    </a:lnB>
                    <a:noFill/>
                  </a:tcPr>
                </a:tc>
                <a:tc>
                  <a:txBody>
                    <a:bodyPr/>
                    <a:lstStyle/>
                    <a:p>
                      <a:pPr algn="r" fontAlgn="b"/>
                      <a:r>
                        <a:rPr lang="en-US" sz="1000">
                          <a:effectLst/>
                          <a:latin typeface="Arial"/>
                        </a:rPr>
                        <a:t> $1,178,715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12677278"/>
                  </a:ext>
                </a:extLst>
              </a:tr>
              <a:tr h="188348">
                <a:tc>
                  <a:txBody>
                    <a:bodyPr/>
                    <a:lstStyle/>
                    <a:p>
                      <a:pPr fontAlgn="b"/>
                      <a:r>
                        <a:rPr lang="en-US" sz="1000">
                          <a:effectLst/>
                          <a:latin typeface="Arial"/>
                        </a:rPr>
                        <a:t>Tuition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9,654,033 </a:t>
                      </a:r>
                    </a:p>
                  </a:txBody>
                  <a:tcPr marL="6099" marR="6099" marT="6099" marB="29275" anchor="b">
                    <a:lnL>
                      <a:noFill/>
                    </a:lnL>
                    <a:lnR>
                      <a:noFill/>
                    </a:lnR>
                    <a:lnT>
                      <a:noFill/>
                    </a:lnT>
                    <a:lnB>
                      <a:noFill/>
                    </a:lnB>
                    <a:noFill/>
                  </a:tcPr>
                </a:tc>
                <a:tc>
                  <a:txBody>
                    <a:bodyPr/>
                    <a:lstStyle/>
                    <a:p>
                      <a:pPr algn="r" fontAlgn="b"/>
                      <a:r>
                        <a:rPr lang="en-US" sz="1000">
                          <a:effectLst/>
                          <a:latin typeface="Arial"/>
                        </a:rPr>
                        <a:t> 13,545,181 </a:t>
                      </a:r>
                    </a:p>
                  </a:txBody>
                  <a:tcPr marL="6099" marR="6099" marT="6099" marB="29275" anchor="b">
                    <a:lnL>
                      <a:noFill/>
                    </a:lnL>
                    <a:lnR>
                      <a:noFill/>
                    </a:lnR>
                    <a:lnT>
                      <a:noFill/>
                    </a:lnT>
                    <a:lnB>
                      <a:noFill/>
                    </a:lnB>
                    <a:noFill/>
                  </a:tcPr>
                </a:tc>
                <a:tc>
                  <a:txBody>
                    <a:bodyPr/>
                    <a:lstStyle/>
                    <a:p>
                      <a:pPr algn="r" fontAlgn="b"/>
                      <a:r>
                        <a:rPr lang="en-US" sz="1000">
                          <a:effectLst/>
                          <a:latin typeface="Arial"/>
                        </a:rPr>
                        <a:t> 11,296,079 </a:t>
                      </a:r>
                    </a:p>
                  </a:txBody>
                  <a:tcPr marL="6099" marR="6099" marT="6099" marB="29275" anchor="b">
                    <a:lnL>
                      <a:noFill/>
                    </a:lnL>
                    <a:lnR>
                      <a:noFill/>
                    </a:lnR>
                    <a:lnT>
                      <a:noFill/>
                    </a:lnT>
                    <a:lnB>
                      <a:noFill/>
                    </a:lnB>
                    <a:noFill/>
                  </a:tcPr>
                </a:tc>
                <a:tc>
                  <a:txBody>
                    <a:bodyPr/>
                    <a:lstStyle/>
                    <a:p>
                      <a:pPr algn="r" fontAlgn="b"/>
                      <a:r>
                        <a:rPr lang="en-US" sz="1000">
                          <a:effectLst/>
                          <a:latin typeface="Arial"/>
                        </a:rPr>
                        <a:t> (2,249,102)</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17349361"/>
                  </a:ext>
                </a:extLst>
              </a:tr>
              <a:tr h="188348">
                <a:tc>
                  <a:txBody>
                    <a:bodyPr/>
                    <a:lstStyle/>
                    <a:p>
                      <a:pPr fontAlgn="b"/>
                      <a:r>
                        <a:rPr lang="en-US" sz="1000">
                          <a:effectLst/>
                          <a:latin typeface="Arial"/>
                        </a:rPr>
                        <a:t>International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1,713,232 </a:t>
                      </a:r>
                    </a:p>
                  </a:txBody>
                  <a:tcPr marL="6099" marR="6099" marT="6099" marB="29275" anchor="b">
                    <a:lnL>
                      <a:noFill/>
                    </a:lnL>
                    <a:lnR>
                      <a:noFill/>
                    </a:lnR>
                    <a:lnT>
                      <a:noFill/>
                    </a:lnT>
                    <a:lnB>
                      <a:noFill/>
                    </a:lnB>
                    <a:noFill/>
                  </a:tcPr>
                </a:tc>
                <a:tc>
                  <a:txBody>
                    <a:bodyPr/>
                    <a:lstStyle/>
                    <a:p>
                      <a:pPr algn="r" fontAlgn="b"/>
                      <a:r>
                        <a:rPr lang="en-US" sz="1000">
                          <a:effectLst/>
                          <a:latin typeface="Arial"/>
                        </a:rPr>
                        <a:t> 1,667,926 </a:t>
                      </a:r>
                    </a:p>
                  </a:txBody>
                  <a:tcPr marL="6099" marR="6099" marT="6099" marB="29275" anchor="b">
                    <a:lnL>
                      <a:noFill/>
                    </a:lnL>
                    <a:lnR>
                      <a:noFill/>
                    </a:lnR>
                    <a:lnT>
                      <a:noFill/>
                    </a:lnT>
                    <a:lnB>
                      <a:noFill/>
                    </a:lnB>
                    <a:noFill/>
                  </a:tcPr>
                </a:tc>
                <a:tc>
                  <a:txBody>
                    <a:bodyPr/>
                    <a:lstStyle/>
                    <a:p>
                      <a:pPr algn="r" fontAlgn="b"/>
                      <a:r>
                        <a:rPr lang="en-US" sz="1000">
                          <a:effectLst/>
                          <a:latin typeface="Arial"/>
                        </a:rPr>
                        <a:t> 2,259,774 </a:t>
                      </a:r>
                    </a:p>
                  </a:txBody>
                  <a:tcPr marL="6099" marR="6099" marT="6099" marB="29275" anchor="b">
                    <a:lnL>
                      <a:noFill/>
                    </a:lnL>
                    <a:lnR>
                      <a:noFill/>
                    </a:lnR>
                    <a:lnT>
                      <a:noFill/>
                    </a:lnT>
                    <a:lnB>
                      <a:noFill/>
                    </a:lnB>
                    <a:noFill/>
                  </a:tcPr>
                </a:tc>
                <a:tc>
                  <a:txBody>
                    <a:bodyPr/>
                    <a:lstStyle/>
                    <a:p>
                      <a:pPr algn="r" fontAlgn="b"/>
                      <a:r>
                        <a:rPr lang="en-US" sz="1000">
                          <a:effectLst/>
                          <a:latin typeface="Arial"/>
                        </a:rPr>
                        <a:t> 591,848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29456331"/>
                  </a:ext>
                </a:extLst>
              </a:tr>
              <a:tr h="188348">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3,146,884 </a:t>
                      </a:r>
                    </a:p>
                  </a:txBody>
                  <a:tcPr marL="6099" marR="6099" marT="6099" marB="29275" anchor="b">
                    <a:lnL>
                      <a:noFill/>
                    </a:lnL>
                    <a:lnR>
                      <a:noFill/>
                    </a:lnR>
                    <a:lnT>
                      <a:noFill/>
                    </a:lnT>
                    <a:lnB>
                      <a:noFill/>
                    </a:lnB>
                    <a:noFill/>
                  </a:tcPr>
                </a:tc>
                <a:tc>
                  <a:txBody>
                    <a:bodyPr/>
                    <a:lstStyle/>
                    <a:p>
                      <a:pPr algn="r" fontAlgn="b"/>
                      <a:r>
                        <a:rPr lang="en-US" sz="1000">
                          <a:effectLst/>
                          <a:latin typeface="Arial"/>
                        </a:rPr>
                        <a:t> 2,180,272 </a:t>
                      </a:r>
                    </a:p>
                  </a:txBody>
                  <a:tcPr marL="6099" marR="6099" marT="6099" marB="29275" anchor="b">
                    <a:lnL>
                      <a:noFill/>
                    </a:lnL>
                    <a:lnR>
                      <a:noFill/>
                    </a:lnR>
                    <a:lnT>
                      <a:noFill/>
                    </a:lnT>
                    <a:lnB>
                      <a:noFill/>
                    </a:lnB>
                    <a:noFill/>
                  </a:tcPr>
                </a:tc>
                <a:tc>
                  <a:txBody>
                    <a:bodyPr/>
                    <a:lstStyle/>
                    <a:p>
                      <a:pPr algn="r" fontAlgn="b"/>
                      <a:r>
                        <a:rPr lang="en-US" sz="1000">
                          <a:effectLst/>
                          <a:latin typeface="Arial"/>
                        </a:rPr>
                        <a:t> 3,387,149 </a:t>
                      </a:r>
                    </a:p>
                  </a:txBody>
                  <a:tcPr marL="6099" marR="6099" marT="6099" marB="29275" anchor="b">
                    <a:lnL>
                      <a:noFill/>
                    </a:lnL>
                    <a:lnR>
                      <a:noFill/>
                    </a:lnR>
                    <a:lnT>
                      <a:noFill/>
                    </a:lnT>
                    <a:lnB>
                      <a:noFill/>
                    </a:lnB>
                    <a:noFill/>
                  </a:tcPr>
                </a:tc>
                <a:tc>
                  <a:txBody>
                    <a:bodyPr/>
                    <a:lstStyle/>
                    <a:p>
                      <a:pPr algn="r" fontAlgn="b"/>
                      <a:r>
                        <a:rPr lang="en-US" sz="1000">
                          <a:effectLst/>
                          <a:latin typeface="Arial"/>
                        </a:rPr>
                        <a:t> 1,206,877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93182431"/>
                  </a:ext>
                </a:extLst>
              </a:tr>
              <a:tr h="188348">
                <a:tc>
                  <a:txBody>
                    <a:bodyPr/>
                    <a:lstStyle/>
                    <a:p>
                      <a:pPr fontAlgn="b"/>
                      <a:r>
                        <a:rPr lang="en-US" sz="1000">
                          <a:effectLst/>
                          <a:latin typeface="Arial"/>
                        </a:rPr>
                        <a:t>F&amp;A (Indirect)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140,847 </a:t>
                      </a:r>
                    </a:p>
                  </a:txBody>
                  <a:tcPr marL="6099" marR="6099" marT="6099" marB="29275" anchor="b">
                    <a:lnL>
                      <a:noFill/>
                    </a:lnL>
                    <a:lnR>
                      <a:noFill/>
                    </a:lnR>
                    <a:lnT>
                      <a:noFill/>
                    </a:lnT>
                    <a:lnB>
                      <a:noFill/>
                    </a:lnB>
                    <a:noFill/>
                  </a:tcPr>
                </a:tc>
                <a:tc>
                  <a:txBody>
                    <a:bodyPr/>
                    <a:lstStyle/>
                    <a:p>
                      <a:pPr algn="r" fontAlgn="b"/>
                      <a:r>
                        <a:rPr lang="en-US" sz="1000">
                          <a:effectLst/>
                          <a:latin typeface="Arial"/>
                        </a:rPr>
                        <a:t> 67,112 </a:t>
                      </a:r>
                    </a:p>
                  </a:txBody>
                  <a:tcPr marL="6099" marR="6099" marT="6099" marB="29275" anchor="b">
                    <a:lnL>
                      <a:noFill/>
                    </a:lnL>
                    <a:lnR>
                      <a:noFill/>
                    </a:lnR>
                    <a:lnT>
                      <a:noFill/>
                    </a:lnT>
                    <a:lnB>
                      <a:noFill/>
                    </a:lnB>
                    <a:noFill/>
                  </a:tcPr>
                </a:tc>
                <a:tc>
                  <a:txBody>
                    <a:bodyPr/>
                    <a:lstStyle/>
                    <a:p>
                      <a:pPr algn="r" fontAlgn="b"/>
                      <a:r>
                        <a:rPr lang="en-US" sz="1000">
                          <a:effectLst/>
                          <a:latin typeface="Arial"/>
                        </a:rPr>
                        <a:t> 140,000 </a:t>
                      </a:r>
                    </a:p>
                  </a:txBody>
                  <a:tcPr marL="6099" marR="6099" marT="6099" marB="29275" anchor="b">
                    <a:lnL>
                      <a:noFill/>
                    </a:lnL>
                    <a:lnR>
                      <a:noFill/>
                    </a:lnR>
                    <a:lnT>
                      <a:noFill/>
                    </a:lnT>
                    <a:lnB>
                      <a:noFill/>
                    </a:lnB>
                    <a:noFill/>
                  </a:tcPr>
                </a:tc>
                <a:tc>
                  <a:txBody>
                    <a:bodyPr/>
                    <a:lstStyle/>
                    <a:p>
                      <a:pPr algn="r" fontAlgn="b"/>
                      <a:r>
                        <a:rPr lang="en-US" sz="1000">
                          <a:effectLst/>
                          <a:latin typeface="Arial"/>
                        </a:rPr>
                        <a:t> 72,888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80343102"/>
                  </a:ext>
                </a:extLst>
              </a:tr>
              <a:tr h="188348">
                <a:tc>
                  <a:txBody>
                    <a:bodyPr/>
                    <a:lstStyle/>
                    <a:p>
                      <a:pPr fontAlgn="b"/>
                      <a:r>
                        <a:rPr lang="en-US" sz="1000">
                          <a:effectLst/>
                          <a:latin typeface="Arial"/>
                        </a:rPr>
                        <a:t>Transfer in (from Colleges)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0659313"/>
                  </a:ext>
                </a:extLst>
              </a:tr>
              <a:tr h="188348">
                <a:tc>
                  <a:txBody>
                    <a:bodyPr/>
                    <a:lstStyle/>
                    <a:p>
                      <a:pPr fontAlgn="b"/>
                      <a:r>
                        <a:rPr lang="en-US" sz="1000" b="1">
                          <a:effectLst/>
                          <a:latin typeface="Arial"/>
                        </a:rPr>
                        <a:t>Total Estimated Source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$47,118,694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$49,168,952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$49,970,178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$801,226 </a:t>
                      </a:r>
                    </a:p>
                  </a:txBody>
                  <a:tcPr marL="6099" marR="6099" marT="6099" marB="2927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4236823118"/>
                  </a:ext>
                </a:extLst>
              </a:tr>
              <a:tr h="199427">
                <a:tc>
                  <a:txBody>
                    <a:bodyPr/>
                    <a:lstStyle/>
                    <a:p>
                      <a:pP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71441595"/>
                  </a:ext>
                </a:extLst>
              </a:tr>
              <a:tr h="188348">
                <a:tc>
                  <a:txBody>
                    <a:bodyPr/>
                    <a:lstStyle/>
                    <a:p>
                      <a:pPr fontAlgn="b"/>
                      <a:r>
                        <a:rPr lang="en-US" sz="1000" b="1">
                          <a:effectLst/>
                          <a:latin typeface="Arial"/>
                        </a:rPr>
                        <a:t>Uses of Funds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48005256"/>
                  </a:ext>
                </a:extLst>
              </a:tr>
              <a:tr h="188348">
                <a:tc>
                  <a:txBody>
                    <a:bodyPr/>
                    <a:lstStyle/>
                    <a:p>
                      <a:pPr fontAlgn="b"/>
                      <a:r>
                        <a:rPr lang="en-US" sz="1000">
                          <a:effectLst/>
                          <a:latin typeface="Arial"/>
                        </a:rPr>
                        <a:t>Personnel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35,394,837 </a:t>
                      </a:r>
                    </a:p>
                  </a:txBody>
                  <a:tcPr marL="6099" marR="6099" marT="6099" marB="29275" anchor="b">
                    <a:lnL>
                      <a:noFill/>
                    </a:lnL>
                    <a:lnR>
                      <a:noFill/>
                    </a:lnR>
                    <a:lnT>
                      <a:noFill/>
                    </a:lnT>
                    <a:lnB>
                      <a:noFill/>
                    </a:lnB>
                    <a:noFill/>
                  </a:tcPr>
                </a:tc>
                <a:tc>
                  <a:txBody>
                    <a:bodyPr/>
                    <a:lstStyle/>
                    <a:p>
                      <a:pPr algn="r" fontAlgn="b"/>
                      <a:r>
                        <a:rPr lang="en-US" sz="1000">
                          <a:effectLst/>
                          <a:latin typeface="Arial"/>
                        </a:rPr>
                        <a:t> 35,291,287 </a:t>
                      </a:r>
                    </a:p>
                  </a:txBody>
                  <a:tcPr marL="6099" marR="6099" marT="6099" marB="29275" anchor="b">
                    <a:lnL>
                      <a:noFill/>
                    </a:lnL>
                    <a:lnR>
                      <a:noFill/>
                    </a:lnR>
                    <a:lnT>
                      <a:noFill/>
                    </a:lnT>
                    <a:lnB>
                      <a:noFill/>
                    </a:lnB>
                    <a:noFill/>
                  </a:tcPr>
                </a:tc>
                <a:tc>
                  <a:txBody>
                    <a:bodyPr/>
                    <a:lstStyle/>
                    <a:p>
                      <a:pPr algn="r" fontAlgn="b"/>
                      <a:r>
                        <a:rPr lang="en-US" sz="1000">
                          <a:effectLst/>
                          <a:latin typeface="Arial"/>
                        </a:rPr>
                        <a:t> 39,172,123 </a:t>
                      </a:r>
                    </a:p>
                  </a:txBody>
                  <a:tcPr marL="6099" marR="6099" marT="6099" marB="29275" anchor="b">
                    <a:lnL>
                      <a:noFill/>
                    </a:lnL>
                    <a:lnR>
                      <a:noFill/>
                    </a:lnR>
                    <a:lnT>
                      <a:noFill/>
                    </a:lnT>
                    <a:lnB>
                      <a:noFill/>
                    </a:lnB>
                    <a:noFill/>
                  </a:tcPr>
                </a:tc>
                <a:tc>
                  <a:txBody>
                    <a:bodyPr/>
                    <a:lstStyle/>
                    <a:p>
                      <a:pPr algn="r" fontAlgn="b"/>
                      <a:r>
                        <a:rPr lang="en-US" sz="1000">
                          <a:effectLst/>
                          <a:latin typeface="Arial"/>
                        </a:rPr>
                        <a:t> 3,880,836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84233242"/>
                  </a:ext>
                </a:extLst>
              </a:tr>
              <a:tr h="188348">
                <a:tc>
                  <a:txBody>
                    <a:bodyPr/>
                    <a:lstStyle/>
                    <a:p>
                      <a:pPr fontAlgn="b"/>
                      <a:r>
                        <a:rPr lang="en-US" sz="1000">
                          <a:effectLst/>
                          <a:latin typeface="Arial"/>
                        </a:rPr>
                        <a:t>Non-Personnel </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6,598,472 </a:t>
                      </a:r>
                    </a:p>
                  </a:txBody>
                  <a:tcPr marL="6099" marR="6099" marT="6099" marB="29275" anchor="b">
                    <a:lnL>
                      <a:noFill/>
                    </a:lnL>
                    <a:lnR>
                      <a:noFill/>
                    </a:lnR>
                    <a:lnT>
                      <a:noFill/>
                    </a:lnT>
                    <a:lnB>
                      <a:noFill/>
                    </a:lnB>
                    <a:noFill/>
                  </a:tcPr>
                </a:tc>
                <a:tc>
                  <a:txBody>
                    <a:bodyPr/>
                    <a:lstStyle/>
                    <a:p>
                      <a:pPr algn="r" fontAlgn="b"/>
                      <a:r>
                        <a:rPr lang="en-US" sz="1000">
                          <a:effectLst/>
                          <a:latin typeface="Arial"/>
                        </a:rPr>
                        <a:t> 6,718,634 </a:t>
                      </a:r>
                    </a:p>
                  </a:txBody>
                  <a:tcPr marL="6099" marR="6099" marT="6099" marB="29275" anchor="b">
                    <a:lnL>
                      <a:noFill/>
                    </a:lnL>
                    <a:lnR>
                      <a:noFill/>
                    </a:lnR>
                    <a:lnT>
                      <a:noFill/>
                    </a:lnT>
                    <a:lnB>
                      <a:noFill/>
                    </a:lnB>
                    <a:noFill/>
                  </a:tcPr>
                </a:tc>
                <a:tc>
                  <a:txBody>
                    <a:bodyPr/>
                    <a:lstStyle/>
                    <a:p>
                      <a:pPr algn="r" fontAlgn="b"/>
                      <a:r>
                        <a:rPr lang="en-US" sz="1000">
                          <a:effectLst/>
                          <a:latin typeface="Arial"/>
                        </a:rPr>
                        <a:t> 6,787,920 </a:t>
                      </a:r>
                    </a:p>
                  </a:txBody>
                  <a:tcPr marL="6099" marR="6099" marT="6099" marB="29275" anchor="b">
                    <a:lnL>
                      <a:noFill/>
                    </a:lnL>
                    <a:lnR>
                      <a:noFill/>
                    </a:lnR>
                    <a:lnT>
                      <a:noFill/>
                    </a:lnT>
                    <a:lnB>
                      <a:noFill/>
                    </a:lnB>
                    <a:noFill/>
                  </a:tcPr>
                </a:tc>
                <a:tc>
                  <a:txBody>
                    <a:bodyPr/>
                    <a:lstStyle/>
                    <a:p>
                      <a:pPr algn="r" fontAlgn="b"/>
                      <a:r>
                        <a:rPr lang="en-US" sz="1000">
                          <a:effectLst/>
                          <a:latin typeface="Arial"/>
                        </a:rPr>
                        <a:t> 69,286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07271632"/>
                  </a:ext>
                </a:extLst>
              </a:tr>
              <a:tr h="188348">
                <a:tc>
                  <a:txBody>
                    <a:bodyPr/>
                    <a:lstStyle/>
                    <a:p>
                      <a:pPr fontAlgn="b"/>
                      <a:r>
                        <a:rPr lang="en-US" sz="1000">
                          <a:effectLst/>
                          <a:latin typeface="Arial"/>
                        </a:rPr>
                        <a:t>Transfer out (to District)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5,846,815 </a:t>
                      </a:r>
                    </a:p>
                  </a:txBody>
                  <a:tcPr marL="6099" marR="6099" marT="6099" marB="29275" anchor="b">
                    <a:lnL>
                      <a:noFill/>
                    </a:lnL>
                    <a:lnR>
                      <a:noFill/>
                    </a:lnR>
                    <a:lnT>
                      <a:noFill/>
                    </a:lnT>
                    <a:lnB>
                      <a:noFill/>
                    </a:lnB>
                    <a:noFill/>
                  </a:tcPr>
                </a:tc>
                <a:tc>
                  <a:txBody>
                    <a:bodyPr/>
                    <a:lstStyle/>
                    <a:p>
                      <a:pPr algn="r" fontAlgn="b"/>
                      <a:r>
                        <a:rPr lang="en-US" sz="1000">
                          <a:effectLst/>
                          <a:latin typeface="Arial"/>
                        </a:rPr>
                        <a:t> 7,093,624 </a:t>
                      </a:r>
                    </a:p>
                  </a:txBody>
                  <a:tcPr marL="6099" marR="6099" marT="6099" marB="29275" anchor="b">
                    <a:lnL>
                      <a:noFill/>
                    </a:lnL>
                    <a:lnR>
                      <a:noFill/>
                    </a:lnR>
                    <a:lnT>
                      <a:noFill/>
                    </a:lnT>
                    <a:lnB>
                      <a:noFill/>
                    </a:lnB>
                    <a:noFill/>
                  </a:tcPr>
                </a:tc>
                <a:tc>
                  <a:txBody>
                    <a:bodyPr/>
                    <a:lstStyle/>
                    <a:p>
                      <a:pPr algn="r" fontAlgn="b"/>
                      <a:r>
                        <a:rPr lang="en-US" sz="1000">
                          <a:effectLst/>
                          <a:latin typeface="Arial"/>
                        </a:rPr>
                        <a:t> 7,148,666 </a:t>
                      </a:r>
                    </a:p>
                  </a:txBody>
                  <a:tcPr marL="6099" marR="6099" marT="6099" marB="29275" anchor="b">
                    <a:lnL>
                      <a:noFill/>
                    </a:lnL>
                    <a:lnR>
                      <a:noFill/>
                    </a:lnR>
                    <a:lnT>
                      <a:noFill/>
                    </a:lnT>
                    <a:lnB>
                      <a:noFill/>
                    </a:lnB>
                    <a:noFill/>
                  </a:tcPr>
                </a:tc>
                <a:tc>
                  <a:txBody>
                    <a:bodyPr/>
                    <a:lstStyle/>
                    <a:p>
                      <a:pPr algn="r" fontAlgn="b"/>
                      <a:r>
                        <a:rPr lang="en-US" sz="1000">
                          <a:effectLst/>
                          <a:latin typeface="Arial"/>
                        </a:rPr>
                        <a:t> 55,042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15896528"/>
                  </a:ext>
                </a:extLst>
              </a:tr>
              <a:tr h="188348">
                <a:tc>
                  <a:txBody>
                    <a:bodyPr/>
                    <a:lstStyle/>
                    <a:p>
                      <a:pPr fontAlgn="b"/>
                      <a:r>
                        <a:rPr lang="en-US" sz="1000">
                          <a:effectLst/>
                          <a:latin typeface="Arial"/>
                        </a:rPr>
                        <a:t>International Program</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308,128 </a:t>
                      </a:r>
                    </a:p>
                  </a:txBody>
                  <a:tcPr marL="6099" marR="6099" marT="6099" marB="29275" anchor="b">
                    <a:lnL>
                      <a:noFill/>
                    </a:lnL>
                    <a:lnR>
                      <a:noFill/>
                    </a:lnR>
                    <a:lnT>
                      <a:noFill/>
                    </a:lnT>
                    <a:lnB>
                      <a:noFill/>
                    </a:lnB>
                    <a:noFill/>
                  </a:tcPr>
                </a:tc>
                <a:tc>
                  <a:txBody>
                    <a:bodyPr/>
                    <a:lstStyle/>
                    <a:p>
                      <a:pPr algn="r" fontAlgn="b"/>
                      <a:r>
                        <a:rPr lang="en-US" sz="1000">
                          <a:effectLst/>
                          <a:latin typeface="Arial"/>
                        </a:rPr>
                        <a:t> 308,128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95842618"/>
                  </a:ext>
                </a:extLst>
              </a:tr>
              <a:tr h="188348">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499,491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499,491 </a:t>
                      </a:r>
                    </a:p>
                  </a:txBody>
                  <a:tcPr marL="6099" marR="6099" marT="6099" marB="29275"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0465534"/>
                  </a:ext>
                </a:extLst>
              </a:tr>
              <a:tr h="188348">
                <a:tc>
                  <a:txBody>
                    <a:bodyPr/>
                    <a:lstStyle/>
                    <a:p>
                      <a:pPr fontAlgn="b"/>
                      <a:r>
                        <a:rPr lang="en-US" sz="1000" b="1">
                          <a:effectLst/>
                          <a:latin typeface="Arial"/>
                        </a:rPr>
                        <a:t>Total Budgeted  Use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$47,840,124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$49,103,545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$53,916,329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$4,812,784 </a:t>
                      </a:r>
                    </a:p>
                  </a:txBody>
                  <a:tcPr marL="6099" marR="6099" marT="6099" marB="2927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51914163"/>
                  </a:ext>
                </a:extLst>
              </a:tr>
              <a:tr h="188348">
                <a:tc>
                  <a:txBody>
                    <a:bodyPr/>
                    <a:lstStyle/>
                    <a:p>
                      <a:pPr fontAlgn="b"/>
                      <a:r>
                        <a:rPr lang="en-US" sz="1000" b="1">
                          <a:effectLst/>
                          <a:latin typeface="Arial"/>
                        </a:rPr>
                        <a:t>Source over Use of Funds: Surplus (Deficit)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$(721,430)</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$65,407 </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$(3,946,151)</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$(4,011,558)</a:t>
                      </a:r>
                    </a:p>
                  </a:txBody>
                  <a:tcPr marL="6099" marR="6099" marT="6099" marB="2927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1950754"/>
                  </a:ext>
                </a:extLst>
              </a:tr>
              <a:tr h="188348">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000">
                          <a:effectLst/>
                          <a:latin typeface="Arial"/>
                        </a:rPr>
                        <a:t>-7.32%</a:t>
                      </a: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7865714"/>
                  </a:ext>
                </a:extLst>
              </a:tr>
              <a:tr h="188348">
                <a:tc>
                  <a:txBody>
                    <a:bodyPr/>
                    <a:lstStyle/>
                    <a:p>
                      <a:pPr fontAlgn="b"/>
                      <a:r>
                        <a:rPr lang="en-US" sz="1000" b="1">
                          <a:effectLst/>
                          <a:latin typeface="Arial"/>
                        </a:rPr>
                        <a:t>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r>
                        <a:rPr lang="en-US" sz="1000" b="1">
                          <a:effectLst/>
                          <a:latin typeface="Arial"/>
                        </a:rPr>
                        <a:t>2,079,863 </a:t>
                      </a:r>
                    </a:p>
                  </a:txBody>
                  <a:tcPr marL="6099" marR="6099" marT="6099" marB="29275" anchor="b">
                    <a:lnL>
                      <a:noFill/>
                    </a:lnL>
                    <a:lnR>
                      <a:noFill/>
                    </a:lnR>
                    <a:lnT>
                      <a:noFill/>
                    </a:lnT>
                    <a:lnB>
                      <a:noFill/>
                    </a:lnB>
                    <a:noFill/>
                  </a:tcPr>
                </a:tc>
                <a:tc>
                  <a:txBody>
                    <a:bodyPr/>
                    <a:lstStyle/>
                    <a:p>
                      <a:pPr algn="r" fontAlgn="b"/>
                      <a:r>
                        <a:rPr lang="en-US" sz="1000" b="1">
                          <a:effectLst/>
                          <a:latin typeface="Arial"/>
                        </a:rPr>
                        <a:t> 2,079,863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66454242"/>
                  </a:ext>
                </a:extLst>
              </a:tr>
              <a:tr h="188348">
                <a:tc>
                  <a:txBody>
                    <a:bodyPr/>
                    <a:lstStyle/>
                    <a:p>
                      <a:pPr fontAlgn="b"/>
                      <a:r>
                        <a:rPr lang="en-US" sz="1000" b="1">
                          <a:solidFill>
                            <a:srgbClr val="186C24"/>
                          </a:solidFill>
                          <a:effectLst/>
                          <a:latin typeface="Arial"/>
                        </a:rPr>
                        <a:t>Surplus (Deficit) net of 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solidFill>
                            <a:srgbClr val="186C24"/>
                          </a:solidFill>
                          <a:effectLst/>
                          <a:latin typeface="Arial"/>
                        </a:rPr>
                        <a:t>$(721,430)</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$65,407 </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 $(1,866,288)</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$(1,931,695)</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10885359"/>
                  </a:ext>
                </a:extLst>
              </a:tr>
              <a:tr h="188348">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-1.51%</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en-US" sz="1000">
                        <a:effectLst/>
                        <a:latin typeface="Arial"/>
                      </a:endParaRP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-3.46%</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27440"/>
                  </a:ext>
                </a:extLst>
              </a:tr>
            </a:tbl>
          </a:graphicData>
        </a:graphic>
      </p:graphicFrame>
    </p:spTree>
    <p:extLst>
      <p:ext uri="{BB962C8B-B14F-4D97-AF65-F5344CB8AC3E}">
        <p14:creationId xmlns:p14="http://schemas.microsoft.com/office/powerpoint/2010/main" val="266002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E68DDE59-49D5-42AA-8D35-B178B726A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2" name="Rectangle 71">
            <a:extLst>
              <a:ext uri="{FF2B5EF4-FFF2-40B4-BE49-F238E27FC236}">
                <a16:creationId xmlns:a16="http://schemas.microsoft.com/office/drawing/2014/main" id="{FE620889-6AF6-4B45-8AFF-DF8FFDDB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41A57562-C717-7370-6122-C75959D6431B}"/>
              </a:ext>
            </a:extLst>
          </p:cNvPr>
          <p:cNvSpPr>
            <a:spLocks noGrp="1"/>
          </p:cNvSpPr>
          <p:nvPr>
            <p:ph type="title"/>
          </p:nvPr>
        </p:nvSpPr>
        <p:spPr>
          <a:xfrm>
            <a:off x="582930" y="370491"/>
            <a:ext cx="8201915" cy="1441250"/>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North Seattle College (NSC) Cash Reserve</a:t>
            </a:r>
            <a:br>
              <a:rPr lang="en-US" sz="3300"/>
            </a:br>
            <a:r>
              <a:rPr lang="en-US" sz="3300">
                <a:solidFill>
                  <a:schemeClr val="bg1"/>
                </a:solidFill>
              </a:rPr>
              <a:t>Beginning Balance FY 2025</a:t>
            </a:r>
          </a:p>
        </p:txBody>
      </p:sp>
      <p:sp useBgFill="1">
        <p:nvSpPr>
          <p:cNvPr id="74" name="Rectangle 73">
            <a:extLst>
              <a:ext uri="{FF2B5EF4-FFF2-40B4-BE49-F238E27FC236}">
                <a16:creationId xmlns:a16="http://schemas.microsoft.com/office/drawing/2014/main" id="{46A7E952-C162-4E5A-9AD1-83F746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011339"/>
            <a:ext cx="9144001" cy="313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7" name="Content Placeholder 6">
            <a:extLst>
              <a:ext uri="{FF2B5EF4-FFF2-40B4-BE49-F238E27FC236}">
                <a16:creationId xmlns:a16="http://schemas.microsoft.com/office/drawing/2014/main" id="{C4503875-7456-17E1-C325-62AAD91981B8}"/>
              </a:ext>
            </a:extLst>
          </p:cNvPr>
          <p:cNvGraphicFramePr>
            <a:graphicFrameLocks noGrp="1"/>
          </p:cNvGraphicFramePr>
          <p:nvPr>
            <p:ph idx="1"/>
          </p:nvPr>
        </p:nvGraphicFramePr>
        <p:xfrm>
          <a:off x="251847" y="2179450"/>
          <a:ext cx="8622245" cy="2744219"/>
        </p:xfrm>
        <a:graphic>
          <a:graphicData uri="http://schemas.openxmlformats.org/drawingml/2006/table">
            <a:tbl>
              <a:tblPr firstRow="1" bandRow="1">
                <a:tableStyleId>{5C22544A-7EE6-4342-B048-85BDC9FD1C3A}</a:tableStyleId>
              </a:tblPr>
              <a:tblGrid>
                <a:gridCol w="2000363">
                  <a:extLst>
                    <a:ext uri="{9D8B030D-6E8A-4147-A177-3AD203B41FA5}">
                      <a16:colId xmlns:a16="http://schemas.microsoft.com/office/drawing/2014/main" val="3599497141"/>
                    </a:ext>
                  </a:extLst>
                </a:gridCol>
                <a:gridCol w="1103647">
                  <a:extLst>
                    <a:ext uri="{9D8B030D-6E8A-4147-A177-3AD203B41FA5}">
                      <a16:colId xmlns:a16="http://schemas.microsoft.com/office/drawing/2014/main" val="3091419409"/>
                    </a:ext>
                  </a:extLst>
                </a:gridCol>
                <a:gridCol w="1103647">
                  <a:extLst>
                    <a:ext uri="{9D8B030D-6E8A-4147-A177-3AD203B41FA5}">
                      <a16:colId xmlns:a16="http://schemas.microsoft.com/office/drawing/2014/main" val="3148701178"/>
                    </a:ext>
                  </a:extLst>
                </a:gridCol>
                <a:gridCol w="1103647">
                  <a:extLst>
                    <a:ext uri="{9D8B030D-6E8A-4147-A177-3AD203B41FA5}">
                      <a16:colId xmlns:a16="http://schemas.microsoft.com/office/drawing/2014/main" val="3632362140"/>
                    </a:ext>
                  </a:extLst>
                </a:gridCol>
                <a:gridCol w="1103647">
                  <a:extLst>
                    <a:ext uri="{9D8B030D-6E8A-4147-A177-3AD203B41FA5}">
                      <a16:colId xmlns:a16="http://schemas.microsoft.com/office/drawing/2014/main" val="3766148375"/>
                    </a:ext>
                  </a:extLst>
                </a:gridCol>
                <a:gridCol w="1103647">
                  <a:extLst>
                    <a:ext uri="{9D8B030D-6E8A-4147-A177-3AD203B41FA5}">
                      <a16:colId xmlns:a16="http://schemas.microsoft.com/office/drawing/2014/main" val="548952221"/>
                    </a:ext>
                  </a:extLst>
                </a:gridCol>
                <a:gridCol w="1103647">
                  <a:extLst>
                    <a:ext uri="{9D8B030D-6E8A-4147-A177-3AD203B41FA5}">
                      <a16:colId xmlns:a16="http://schemas.microsoft.com/office/drawing/2014/main" val="586332044"/>
                    </a:ext>
                  </a:extLst>
                </a:gridCol>
              </a:tblGrid>
              <a:tr h="248648">
                <a:tc>
                  <a:txBody>
                    <a:bodyPr/>
                    <a:lstStyle/>
                    <a:p>
                      <a:pPr algn="l" fontAlgn="b"/>
                      <a:endParaRPr lang="en-US" sz="1400" b="1" i="0" u="none" strike="noStrike">
                        <a:solidFill>
                          <a:srgbClr val="000000"/>
                        </a:solidFill>
                        <a:effectLst/>
                        <a:latin typeface="Aptos Narrow"/>
                      </a:endParaRPr>
                    </a:p>
                  </a:txBody>
                  <a:tcPr marL="6610" marR="6610" marT="6610" marB="317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400" b="1" i="0" u="none" strike="noStrike">
                          <a:solidFill>
                            <a:srgbClr val="000000"/>
                          </a:solidFill>
                          <a:effectLst/>
                          <a:latin typeface="Aptos Narrow"/>
                        </a:rPr>
                        <a:t>2022</a:t>
                      </a:r>
                    </a:p>
                  </a:txBody>
                  <a:tcPr marL="6610" marR="6610" marT="6610" marB="317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400" b="1" i="0" u="none" strike="noStrike">
                          <a:solidFill>
                            <a:srgbClr val="000000"/>
                          </a:solidFill>
                          <a:effectLst/>
                          <a:latin typeface="Aptos Narrow"/>
                        </a:rPr>
                        <a:t>2023</a:t>
                      </a:r>
                    </a:p>
                  </a:txBody>
                  <a:tcPr marL="6610" marR="6610" marT="6610" marB="317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400" b="1" i="0" u="none" strike="noStrike">
                          <a:solidFill>
                            <a:srgbClr val="000000"/>
                          </a:solidFill>
                          <a:effectLst/>
                          <a:latin typeface="Aptos Narrow"/>
                        </a:rPr>
                        <a:t>2024</a:t>
                      </a:r>
                    </a:p>
                  </a:txBody>
                  <a:tcPr marL="6610" marR="6610" marT="6610" marB="317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400" b="1" i="0" u="none" strike="noStrike">
                          <a:solidFill>
                            <a:srgbClr val="000000"/>
                          </a:solidFill>
                          <a:effectLst/>
                          <a:latin typeface="Aptos Narrow"/>
                        </a:rPr>
                        <a:t>2025</a:t>
                      </a:r>
                    </a:p>
                  </a:txBody>
                  <a:tcPr marL="6610" marR="6610" marT="6610" marB="317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a:noFill/>
                    </a:lnT>
                    <a:lnB>
                      <a:noFill/>
                    </a:lnB>
                    <a:noFill/>
                  </a:tcPr>
                </a:tc>
                <a:extLst>
                  <a:ext uri="{0D108BD9-81ED-4DB2-BD59-A6C34878D82A}">
                    <a16:rowId xmlns:a16="http://schemas.microsoft.com/office/drawing/2014/main" val="106629223"/>
                  </a:ext>
                </a:extLst>
              </a:tr>
              <a:tr h="248648">
                <a:tc>
                  <a:txBody>
                    <a:bodyPr/>
                    <a:lstStyle/>
                    <a:p>
                      <a:pPr algn="l" fontAlgn="b"/>
                      <a:r>
                        <a:rPr lang="en-US" sz="1400" b="1" i="0" u="none" strike="noStrike">
                          <a:solidFill>
                            <a:srgbClr val="000000"/>
                          </a:solidFill>
                          <a:effectLst/>
                          <a:latin typeface="Aptos Narrow"/>
                        </a:rPr>
                        <a:t>CASH RESERVE Balances</a:t>
                      </a: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1" i="0" u="none" strike="noStrike">
                          <a:solidFill>
                            <a:srgbClr val="000000"/>
                          </a:solidFill>
                          <a:effectLst/>
                          <a:latin typeface="Aptos Narrow"/>
                        </a:rPr>
                        <a:t>30,069,659.39 </a:t>
                      </a:r>
                    </a:p>
                  </a:txBody>
                  <a:tcPr marL="6610" marR="6610" marT="6610" marB="31725" anchor="b">
                    <a:lnL>
                      <a:noFill/>
                    </a:lnL>
                    <a:lnR>
                      <a:noFill/>
                    </a:lnR>
                    <a:lnT>
                      <a:noFill/>
                    </a:lnT>
                    <a:lnB>
                      <a:noFill/>
                    </a:lnB>
                    <a:noFill/>
                  </a:tcPr>
                </a:tc>
                <a:tc>
                  <a:txBody>
                    <a:bodyPr/>
                    <a:lstStyle/>
                    <a:p>
                      <a:pPr algn="r" fontAlgn="b"/>
                      <a:r>
                        <a:rPr lang="en-US" sz="1400" b="1" i="0" u="none" strike="noStrike">
                          <a:solidFill>
                            <a:srgbClr val="000000"/>
                          </a:solidFill>
                          <a:effectLst/>
                          <a:latin typeface="Aptos Narrow"/>
                        </a:rPr>
                        <a:t> 29,377,583.46 </a:t>
                      </a:r>
                    </a:p>
                  </a:txBody>
                  <a:tcPr marL="6610" marR="6610" marT="6610" marB="31725" anchor="b">
                    <a:lnL>
                      <a:noFill/>
                    </a:lnL>
                    <a:lnR>
                      <a:noFill/>
                    </a:lnR>
                    <a:lnT>
                      <a:noFill/>
                    </a:lnT>
                    <a:lnB>
                      <a:noFill/>
                    </a:lnB>
                    <a:noFill/>
                  </a:tcPr>
                </a:tc>
                <a:tc>
                  <a:txBody>
                    <a:bodyPr/>
                    <a:lstStyle/>
                    <a:p>
                      <a:pPr algn="r" fontAlgn="b"/>
                      <a:r>
                        <a:rPr lang="en-US" sz="1400" b="1" i="0" u="none" strike="noStrike">
                          <a:solidFill>
                            <a:srgbClr val="000000"/>
                          </a:solidFill>
                          <a:effectLst/>
                          <a:latin typeface="Aptos Narrow"/>
                        </a:rPr>
                        <a:t> 28,229,207.43 </a:t>
                      </a:r>
                    </a:p>
                  </a:txBody>
                  <a:tcPr marL="6610" marR="6610" marT="6610" marB="31725" anchor="b">
                    <a:lnL>
                      <a:noFill/>
                    </a:lnL>
                    <a:lnR>
                      <a:noFill/>
                    </a:lnR>
                    <a:lnT>
                      <a:noFill/>
                    </a:lnT>
                    <a:lnB>
                      <a:noFill/>
                    </a:lnB>
                    <a:noFill/>
                  </a:tcPr>
                </a:tc>
                <a:tc>
                  <a:txBody>
                    <a:bodyPr/>
                    <a:lstStyle/>
                    <a:p>
                      <a:pPr algn="r" fontAlgn="b"/>
                      <a:r>
                        <a:rPr lang="en-US" sz="1400" b="1" i="0" u="none" strike="noStrike">
                          <a:solidFill>
                            <a:srgbClr val="000000"/>
                          </a:solidFill>
                          <a:effectLst/>
                          <a:latin typeface="Aptos Narrow"/>
                        </a:rPr>
                        <a:t> 29,000,092.24 </a:t>
                      </a:r>
                    </a:p>
                  </a:txBody>
                  <a:tcPr marL="6610" marR="6610" marT="6610" marB="31725"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a:noFill/>
                    </a:lnT>
                    <a:lnB>
                      <a:noFill/>
                    </a:lnB>
                    <a:noFill/>
                  </a:tcPr>
                </a:tc>
                <a:extLst>
                  <a:ext uri="{0D108BD9-81ED-4DB2-BD59-A6C34878D82A}">
                    <a16:rowId xmlns:a16="http://schemas.microsoft.com/office/drawing/2014/main" val="3226242369"/>
                  </a:ext>
                </a:extLst>
              </a:tr>
              <a:tr h="449815">
                <a:tc>
                  <a:txBody>
                    <a:bodyPr/>
                    <a:lstStyle/>
                    <a:p>
                      <a:pPr algn="l" fontAlgn="b"/>
                      <a:r>
                        <a:rPr lang="en-US" sz="1400" b="1" i="0" u="none" strike="noStrike">
                          <a:solidFill>
                            <a:srgbClr val="000000"/>
                          </a:solidFill>
                          <a:effectLst/>
                          <a:latin typeface="Aptos Narrow"/>
                        </a:rPr>
                        <a:t>Difference Increase</a:t>
                      </a:r>
                      <a:endParaRPr lang="en-US" sz="1400"/>
                    </a:p>
                    <a:p>
                      <a:pPr lvl="0" algn="l">
                        <a:buNone/>
                      </a:pPr>
                      <a:r>
                        <a:rPr lang="en-US" sz="1400" b="1" i="0" u="none" strike="noStrike">
                          <a:solidFill>
                            <a:srgbClr val="000000"/>
                          </a:solidFill>
                          <a:effectLst/>
                          <a:latin typeface="Aptos Narrow"/>
                        </a:rPr>
                        <a:t>(Decrease)</a:t>
                      </a: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000000"/>
                        </a:solidFill>
                        <a:effectLst/>
                        <a:latin typeface="Aptos Narrow"/>
                      </a:endParaRPr>
                    </a:p>
                  </a:txBody>
                  <a:tcPr marL="6610" marR="6610" marT="6610" marB="31725" anchor="b">
                    <a:lnL>
                      <a:noFill/>
                    </a:lnL>
                    <a:lnR>
                      <a:noFill/>
                    </a:lnR>
                    <a:lnT>
                      <a:noFill/>
                    </a:lnT>
                    <a:lnB>
                      <a:noFill/>
                    </a:lnB>
                    <a:noFill/>
                  </a:tcPr>
                </a:tc>
                <a:tc>
                  <a:txBody>
                    <a:bodyPr/>
                    <a:lstStyle/>
                    <a:p>
                      <a:pPr algn="r" fontAlgn="b"/>
                      <a:r>
                        <a:rPr lang="en-US" sz="1400" b="0" i="0" u="none" strike="noStrike">
                          <a:solidFill>
                            <a:srgbClr val="000000"/>
                          </a:solidFill>
                          <a:effectLst/>
                          <a:latin typeface="Aptos Narrow"/>
                        </a:rPr>
                        <a:t>(692,075.93)</a:t>
                      </a:r>
                    </a:p>
                  </a:txBody>
                  <a:tcPr marL="6610" marR="6610" marT="6610" marB="31725" anchor="b">
                    <a:lnL>
                      <a:noFill/>
                    </a:lnL>
                    <a:lnR>
                      <a:noFill/>
                    </a:lnR>
                    <a:lnT>
                      <a:noFill/>
                    </a:lnT>
                    <a:lnB>
                      <a:noFill/>
                    </a:lnB>
                    <a:noFill/>
                  </a:tcPr>
                </a:tc>
                <a:tc>
                  <a:txBody>
                    <a:bodyPr/>
                    <a:lstStyle/>
                    <a:p>
                      <a:pPr algn="r" fontAlgn="b"/>
                      <a:r>
                        <a:rPr lang="en-US" sz="1400" b="0" i="0" u="none" strike="noStrike">
                          <a:solidFill>
                            <a:srgbClr val="000000"/>
                          </a:solidFill>
                          <a:effectLst/>
                          <a:latin typeface="Aptos Narrow"/>
                        </a:rPr>
                        <a:t>(1,148,376.03)</a:t>
                      </a:r>
                    </a:p>
                  </a:txBody>
                  <a:tcPr marL="6610" marR="6610" marT="6610" marB="31725" anchor="b">
                    <a:lnL>
                      <a:noFill/>
                    </a:lnL>
                    <a:lnR>
                      <a:noFill/>
                    </a:lnR>
                    <a:lnT>
                      <a:noFill/>
                    </a:lnT>
                    <a:lnB>
                      <a:noFill/>
                    </a:lnB>
                    <a:noFill/>
                  </a:tcPr>
                </a:tc>
                <a:tc>
                  <a:txBody>
                    <a:bodyPr/>
                    <a:lstStyle/>
                    <a:p>
                      <a:pPr algn="r" fontAlgn="b"/>
                      <a:r>
                        <a:rPr lang="en-US" sz="1400" b="0" i="0" u="none" strike="noStrike">
                          <a:solidFill>
                            <a:srgbClr val="000000"/>
                          </a:solidFill>
                          <a:effectLst/>
                          <a:latin typeface="Aptos Narrow"/>
                        </a:rPr>
                        <a:t>770,884.81 </a:t>
                      </a:r>
                    </a:p>
                  </a:txBody>
                  <a:tcPr marL="6610" marR="6610" marT="6610" marB="31725"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a:noFill/>
                    </a:lnT>
                    <a:lnB>
                      <a:noFill/>
                    </a:lnB>
                    <a:noFill/>
                  </a:tcPr>
                </a:tc>
                <a:extLst>
                  <a:ext uri="{0D108BD9-81ED-4DB2-BD59-A6C34878D82A}">
                    <a16:rowId xmlns:a16="http://schemas.microsoft.com/office/drawing/2014/main" val="2066794325"/>
                  </a:ext>
                </a:extLst>
              </a:tr>
              <a:tr h="248648">
                <a:tc>
                  <a:txBody>
                    <a:bodyPr/>
                    <a:lstStyle/>
                    <a:p>
                      <a:pPr algn="l" fontAlgn="b"/>
                      <a:endParaRPr lang="en-US" sz="1400" b="0" i="0" u="none" strike="noStrike">
                        <a:solidFill>
                          <a:srgbClr val="000000"/>
                        </a:solidFill>
                        <a:effectLst/>
                        <a:latin typeface="Aptos Narrow"/>
                      </a:endParaRPr>
                    </a:p>
                  </a:txBody>
                  <a:tcPr marL="6610" marR="6610" marT="6610" marB="317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ptos Narrow"/>
                        </a:rPr>
                        <a:t>-2.30%</a:t>
                      </a: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ptos Narrow"/>
                        </a:rPr>
                        <a:t>-3.07%</a:t>
                      </a: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ptos Narrow"/>
                        </a:rPr>
                        <a:t>1.72%</a:t>
                      </a:r>
                    </a:p>
                  </a:txBody>
                  <a:tcPr marL="6610" marR="6610" marT="6610" marB="317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a:noFill/>
                    </a:lnT>
                    <a:lnB>
                      <a:noFill/>
                    </a:lnB>
                    <a:noFill/>
                  </a:tcPr>
                </a:tc>
                <a:extLst>
                  <a:ext uri="{0D108BD9-81ED-4DB2-BD59-A6C34878D82A}">
                    <a16:rowId xmlns:a16="http://schemas.microsoft.com/office/drawing/2014/main" val="273569849"/>
                  </a:ext>
                </a:extLst>
              </a:tr>
              <a:tr h="278027">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1291961"/>
                  </a:ext>
                </a:extLst>
              </a:tr>
              <a:tr h="248648">
                <a:tc>
                  <a:txBody>
                    <a:bodyPr/>
                    <a:lstStyle/>
                    <a:p>
                      <a:pPr algn="l" fontAlgn="b"/>
                      <a:endParaRPr lang="en-US" sz="1200" b="0" i="0" u="none" strike="noStrike">
                        <a:solidFill>
                          <a:srgbClr val="000000"/>
                        </a:solidFill>
                        <a:effectLst/>
                        <a:latin typeface="Aptos Narrow"/>
                      </a:endParaRPr>
                    </a:p>
                  </a:txBody>
                  <a:tcPr marL="6610" marR="6610" marT="6610" marB="317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200" b="1" i="0" u="none" strike="noStrike">
                          <a:solidFill>
                            <a:srgbClr val="000000"/>
                          </a:solidFill>
                          <a:effectLst/>
                          <a:latin typeface="Aptos Narrow"/>
                        </a:rPr>
                        <a:t>FY 24</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effectLst/>
                          <a:latin typeface="Aptos Narrow"/>
                        </a:rPr>
                        <a:t>FY 25</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5626021"/>
                  </a:ext>
                </a:extLst>
              </a:tr>
              <a:tr h="248648">
                <a:tc>
                  <a:txBody>
                    <a:bodyPr/>
                    <a:lstStyle/>
                    <a:p>
                      <a:pPr algn="l" fontAlgn="b"/>
                      <a:endParaRPr lang="en-US" sz="1200" b="0" i="0" u="none" strike="noStrike">
                        <a:solidFill>
                          <a:srgbClr val="000000"/>
                        </a:solidFill>
                        <a:effectLst/>
                        <a:latin typeface="Aptos Narrow"/>
                      </a:endParaRP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200" b="1" i="0" u="none" strike="noStrike">
                          <a:solidFill>
                            <a:srgbClr val="000000"/>
                          </a:solidFill>
                          <a:effectLst/>
                          <a:latin typeface="Aptos Narrow"/>
                        </a:rPr>
                        <a:t>Dedicated</a:t>
                      </a:r>
                    </a:p>
                  </a:txBody>
                  <a:tcPr marL="6610" marR="6610" marT="6610" marB="31725"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6610" marR="6610" marT="6610" marB="31725"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6610" marR="6610" marT="6610" marB="31725"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Dedicated</a:t>
                      </a:r>
                    </a:p>
                  </a:txBody>
                  <a:tcPr marL="6610" marR="6610" marT="6610" marB="31725"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6610" marR="6610" marT="6610" marB="31725"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6610" marR="6610" marT="6610" marB="31725"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171879688"/>
                  </a:ext>
                </a:extLst>
              </a:tr>
              <a:tr h="248648">
                <a:tc>
                  <a:txBody>
                    <a:bodyPr/>
                    <a:lstStyle/>
                    <a:p>
                      <a:pPr algn="l" fontAlgn="b"/>
                      <a:r>
                        <a:rPr lang="en-US" sz="1200" b="1" i="0" u="none" strike="noStrike">
                          <a:solidFill>
                            <a:srgbClr val="000000"/>
                          </a:solidFill>
                          <a:effectLst/>
                          <a:latin typeface="Aptos Narrow"/>
                        </a:rPr>
                        <a:t>Grand Total (Surplus)Deficit</a:t>
                      </a: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i="0" u="none" strike="noStrike">
                          <a:solidFill>
                            <a:srgbClr val="000000"/>
                          </a:solidFill>
                          <a:effectLst/>
                          <a:latin typeface="Aptos Narrow"/>
                        </a:rPr>
                        <a:t>20,546,273.69 </a:t>
                      </a:r>
                    </a:p>
                  </a:txBody>
                  <a:tcPr marL="6610" marR="6610" marT="6610" marB="31725"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7,682,933.74 </a:t>
                      </a:r>
                    </a:p>
                  </a:txBody>
                  <a:tcPr marL="6610" marR="6610" marT="6610" marB="31725"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28,229,207.43 </a:t>
                      </a:r>
                    </a:p>
                  </a:txBody>
                  <a:tcPr marL="6610" marR="6610" marT="6610" marB="31725"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18,979,525.85 </a:t>
                      </a:r>
                    </a:p>
                  </a:txBody>
                  <a:tcPr marL="6610" marR="6610" marT="6610" marB="31725"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10,020,566.39 </a:t>
                      </a:r>
                    </a:p>
                  </a:txBody>
                  <a:tcPr marL="6610" marR="6610" marT="6610" marB="31725"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29,000,092.24 </a:t>
                      </a:r>
                    </a:p>
                  </a:txBody>
                  <a:tcPr marL="6610" marR="6610" marT="6610" marB="31725"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736504406"/>
                  </a:ext>
                </a:extLst>
              </a:tr>
              <a:tr h="248648">
                <a:tc>
                  <a:txBody>
                    <a:bodyPr/>
                    <a:lstStyle/>
                    <a:p>
                      <a:pPr algn="l" fontAlgn="b"/>
                      <a:r>
                        <a:rPr lang="en-US" sz="1200" b="1" i="0" u="none" strike="noStrike">
                          <a:solidFill>
                            <a:srgbClr val="000000"/>
                          </a:solidFill>
                          <a:effectLst/>
                          <a:latin typeface="Aptos Narrow"/>
                        </a:rPr>
                        <a:t>Difference Increase(Decrease)</a:t>
                      </a:r>
                    </a:p>
                  </a:txBody>
                  <a:tcPr marL="6610" marR="6610" marT="6610" marB="317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latin typeface="Aptos Narrow"/>
                      </a:endParaRPr>
                    </a:p>
                  </a:txBody>
                  <a:tcPr marL="6610" marR="6610" marT="6610" marB="31725"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6610" marR="6610" marT="6610" marB="31725"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6610" marR="6610" marT="6610" marB="31725" anchor="b">
                    <a:lnL>
                      <a:noFill/>
                    </a:lnL>
                    <a:lnR>
                      <a:noFill/>
                    </a:lnR>
                    <a:lnT>
                      <a:noFill/>
                    </a:lnT>
                    <a:lnB>
                      <a:noFill/>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(1,566,747.84)</a:t>
                      </a:r>
                    </a:p>
                  </a:txBody>
                  <a:tcPr marL="6610" marR="6610" marT="6610" marB="31725"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2,337,632.65 </a:t>
                      </a:r>
                    </a:p>
                  </a:txBody>
                  <a:tcPr marL="6610" marR="6610" marT="6610" marB="31725"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 770,884.81 </a:t>
                      </a:r>
                    </a:p>
                  </a:txBody>
                  <a:tcPr marL="6610" marR="6610" marT="6610" marB="31725"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401675447"/>
                  </a:ext>
                </a:extLst>
              </a:tr>
              <a:tr h="248648">
                <a:tc>
                  <a:txBody>
                    <a:bodyPr/>
                    <a:lstStyle/>
                    <a:p>
                      <a:pPr algn="l" fontAlgn="b"/>
                      <a:endParaRPr lang="en-US" sz="1200" b="0" i="0" u="none" strike="noStrike">
                        <a:solidFill>
                          <a:srgbClr val="000000"/>
                        </a:solidFill>
                        <a:effectLst/>
                        <a:latin typeface="Aptos Narrow"/>
                      </a:endParaRPr>
                    </a:p>
                  </a:txBody>
                  <a:tcPr marL="6610" marR="6610" marT="6610" marB="317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ptos Narrow"/>
                      </a:endParaRP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-7.63%</a:t>
                      </a: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30.43%</a:t>
                      </a:r>
                    </a:p>
                  </a:txBody>
                  <a:tcPr marL="6610" marR="6610" marT="6610" marB="31725"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2.73%</a:t>
                      </a:r>
                    </a:p>
                  </a:txBody>
                  <a:tcPr marL="6610" marR="6610" marT="6610" marB="317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8783799"/>
                  </a:ext>
                </a:extLst>
              </a:tr>
            </a:tbl>
          </a:graphicData>
        </a:graphic>
      </p:graphicFrame>
      <p:graphicFrame>
        <p:nvGraphicFramePr>
          <p:cNvPr id="4" name="Chart 3">
            <a:extLst>
              <a:ext uri="{FF2B5EF4-FFF2-40B4-BE49-F238E27FC236}">
                <a16:creationId xmlns:a16="http://schemas.microsoft.com/office/drawing/2014/main" id="{0524F9CE-F1A2-05DB-193C-98F67F467315}"/>
              </a:ext>
              <a:ext uri="{147F2762-F138-4A5C-976F-8EAC2B608ADB}">
                <a16:predDERef xmlns:a16="http://schemas.microsoft.com/office/drawing/2014/main" pred="{3858D860-246D-58FC-EA9C-45C8F7026ECB}"/>
              </a:ext>
            </a:extLst>
          </p:cNvPr>
          <p:cNvGraphicFramePr>
            <a:graphicFrameLocks/>
          </p:cNvGraphicFramePr>
          <p:nvPr>
            <p:extLst>
              <p:ext uri="{D42A27DB-BD31-4B8C-83A1-F6EECF244321}">
                <p14:modId xmlns:p14="http://schemas.microsoft.com/office/powerpoint/2010/main" val="853627459"/>
              </p:ext>
            </p:extLst>
          </p:nvPr>
        </p:nvGraphicFramePr>
        <p:xfrm>
          <a:off x="6555580" y="1812130"/>
          <a:ext cx="2671764" cy="2085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38909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2DE412-92D7-0049-025C-D34FAFF76F87}"/>
              </a:ext>
            </a:extLst>
          </p:cNvPr>
          <p:cNvSpPr>
            <a:spLocks noGrp="1"/>
          </p:cNvSpPr>
          <p:nvPr>
            <p:ph idx="1"/>
          </p:nvPr>
        </p:nvSpPr>
        <p:spPr/>
        <p:txBody>
          <a:bodyPr vert="horz" lIns="0" tIns="0" rIns="0" bIns="0" rtlCol="0" anchor="t">
            <a:normAutofit/>
          </a:bodyPr>
          <a:lstStyle/>
          <a:p>
            <a:r>
              <a:rPr lang="en-US" dirty="0">
                <a:ea typeface="Calibri"/>
                <a:cs typeface="Calibri"/>
              </a:rPr>
              <a:t>Collective Impact</a:t>
            </a:r>
          </a:p>
          <a:p>
            <a:pPr algn="l"/>
            <a:r>
              <a:rPr lang="en-US" dirty="0">
                <a:ea typeface="Calibri"/>
                <a:cs typeface="Calibri"/>
              </a:rPr>
              <a:t>Special thanks to our finance and budget team</a:t>
            </a:r>
          </a:p>
          <a:p>
            <a:pPr algn="l"/>
            <a:endParaRPr lang="en-US" dirty="0">
              <a:ea typeface="Calibri"/>
              <a:cs typeface="Calibri"/>
            </a:endParaRPr>
          </a:p>
        </p:txBody>
      </p:sp>
      <p:graphicFrame>
        <p:nvGraphicFramePr>
          <p:cNvPr id="3" name="Table 2">
            <a:extLst>
              <a:ext uri="{FF2B5EF4-FFF2-40B4-BE49-F238E27FC236}">
                <a16:creationId xmlns:a16="http://schemas.microsoft.com/office/drawing/2014/main" id="{3F7DFDAA-B400-9505-5C91-7B10502A51B7}"/>
              </a:ext>
            </a:extLst>
          </p:cNvPr>
          <p:cNvGraphicFramePr>
            <a:graphicFrameLocks noGrp="1"/>
          </p:cNvGraphicFramePr>
          <p:nvPr>
            <p:extLst>
              <p:ext uri="{D42A27DB-BD31-4B8C-83A1-F6EECF244321}">
                <p14:modId xmlns:p14="http://schemas.microsoft.com/office/powerpoint/2010/main" val="2608610989"/>
              </p:ext>
            </p:extLst>
          </p:nvPr>
        </p:nvGraphicFramePr>
        <p:xfrm>
          <a:off x="1689708" y="1889524"/>
          <a:ext cx="5227842" cy="1836971"/>
        </p:xfrm>
        <a:graphic>
          <a:graphicData uri="http://schemas.openxmlformats.org/drawingml/2006/table">
            <a:tbl>
              <a:tblPr firstRow="1" bandRow="1">
                <a:tableStyleId>{5C22544A-7EE6-4342-B048-85BDC9FD1C3A}</a:tableStyleId>
              </a:tblPr>
              <a:tblGrid>
                <a:gridCol w="1742614">
                  <a:extLst>
                    <a:ext uri="{9D8B030D-6E8A-4147-A177-3AD203B41FA5}">
                      <a16:colId xmlns:a16="http://schemas.microsoft.com/office/drawing/2014/main" val="3545437482"/>
                    </a:ext>
                  </a:extLst>
                </a:gridCol>
                <a:gridCol w="1742614">
                  <a:extLst>
                    <a:ext uri="{9D8B030D-6E8A-4147-A177-3AD203B41FA5}">
                      <a16:colId xmlns:a16="http://schemas.microsoft.com/office/drawing/2014/main" val="2209404389"/>
                    </a:ext>
                  </a:extLst>
                </a:gridCol>
                <a:gridCol w="1742614">
                  <a:extLst>
                    <a:ext uri="{9D8B030D-6E8A-4147-A177-3AD203B41FA5}">
                      <a16:colId xmlns:a16="http://schemas.microsoft.com/office/drawing/2014/main" val="3381678713"/>
                    </a:ext>
                  </a:extLst>
                </a:gridCol>
              </a:tblGrid>
              <a:tr h="370840">
                <a:tc>
                  <a:txBody>
                    <a:bodyPr/>
                    <a:lstStyle/>
                    <a:p>
                      <a:r>
                        <a:rPr lang="en-US" dirty="0"/>
                        <a:t>Davina Fogg</a:t>
                      </a:r>
                    </a:p>
                  </a:txBody>
                  <a:tcPr/>
                </a:tc>
                <a:tc>
                  <a:txBody>
                    <a:bodyPr/>
                    <a:lstStyle/>
                    <a:p>
                      <a:r>
                        <a:rPr lang="en-US" dirty="0"/>
                        <a:t>Lela Cross</a:t>
                      </a:r>
                    </a:p>
                  </a:txBody>
                  <a:tcPr/>
                </a:tc>
                <a:tc>
                  <a:txBody>
                    <a:bodyPr/>
                    <a:lstStyle/>
                    <a:p>
                      <a:r>
                        <a:rPr lang="en-US" dirty="0"/>
                        <a:t>Lincoln Ferris</a:t>
                      </a:r>
                    </a:p>
                  </a:txBody>
                  <a:tcPr/>
                </a:tc>
                <a:extLst>
                  <a:ext uri="{0D108BD9-81ED-4DB2-BD59-A6C34878D82A}">
                    <a16:rowId xmlns:a16="http://schemas.microsoft.com/office/drawing/2014/main" val="2303809515"/>
                  </a:ext>
                </a:extLst>
              </a:tr>
              <a:tr h="370840">
                <a:tc>
                  <a:txBody>
                    <a:bodyPr/>
                    <a:lstStyle/>
                    <a:p>
                      <a:r>
                        <a:rPr lang="en-US" dirty="0"/>
                        <a:t>Angela Gurney</a:t>
                      </a:r>
                    </a:p>
                  </a:txBody>
                  <a:tcPr/>
                </a:tc>
                <a:tc>
                  <a:txBody>
                    <a:bodyPr/>
                    <a:lstStyle/>
                    <a:p>
                      <a:r>
                        <a:rPr lang="en-US" dirty="0"/>
                        <a:t>Kristen Burton</a:t>
                      </a:r>
                    </a:p>
                  </a:txBody>
                  <a:tcPr/>
                </a:tc>
                <a:tc>
                  <a:txBody>
                    <a:bodyPr/>
                    <a:lstStyle/>
                    <a:p>
                      <a:r>
                        <a:rPr lang="en-US" dirty="0"/>
                        <a:t>Johnny Woods Jr.</a:t>
                      </a:r>
                    </a:p>
                  </a:txBody>
                  <a:tcPr/>
                </a:tc>
                <a:extLst>
                  <a:ext uri="{0D108BD9-81ED-4DB2-BD59-A6C34878D82A}">
                    <a16:rowId xmlns:a16="http://schemas.microsoft.com/office/drawing/2014/main" val="1461680716"/>
                  </a:ext>
                </a:extLst>
              </a:tr>
              <a:tr h="353615">
                <a:tc>
                  <a:txBody>
                    <a:bodyPr/>
                    <a:lstStyle/>
                    <a:p>
                      <a:pPr lvl="0">
                        <a:buNone/>
                      </a:pPr>
                      <a:r>
                        <a:rPr lang="en-US" dirty="0"/>
                        <a:t>Hip Nguyen</a:t>
                      </a:r>
                    </a:p>
                  </a:txBody>
                  <a:tcPr/>
                </a:tc>
                <a:tc>
                  <a:txBody>
                    <a:bodyPr/>
                    <a:lstStyle/>
                    <a:p>
                      <a:pPr lvl="0">
                        <a:buNone/>
                      </a:pPr>
                      <a:r>
                        <a:rPr lang="en-US" dirty="0"/>
                        <a:t>Andy Buchanan</a:t>
                      </a:r>
                    </a:p>
                  </a:txBody>
                  <a:tcPr/>
                </a:tc>
                <a:tc>
                  <a:txBody>
                    <a:bodyPr/>
                    <a:lstStyle/>
                    <a:p>
                      <a:pPr lvl="0">
                        <a:buNone/>
                      </a:pPr>
                      <a:r>
                        <a:rPr lang="en-US" dirty="0"/>
                        <a:t>Lolita </a:t>
                      </a:r>
                      <a:r>
                        <a:rPr lang="en-US" dirty="0" err="1"/>
                        <a:t>Khacahaturova</a:t>
                      </a:r>
                      <a:endParaRPr lang="en-US" sz="1500" b="1" i="0" dirty="0" err="1">
                        <a:latin typeface="Segoe UI"/>
                      </a:endParaRPr>
                    </a:p>
                  </a:txBody>
                  <a:tcPr/>
                </a:tc>
                <a:extLst>
                  <a:ext uri="{0D108BD9-81ED-4DB2-BD59-A6C34878D82A}">
                    <a16:rowId xmlns:a16="http://schemas.microsoft.com/office/drawing/2014/main" val="2334670758"/>
                  </a:ext>
                </a:extLst>
              </a:tr>
              <a:tr h="370838">
                <a:tc>
                  <a:txBody>
                    <a:bodyPr/>
                    <a:lstStyle/>
                    <a:p>
                      <a:pPr lvl="0">
                        <a:buNone/>
                      </a:pPr>
                      <a:r>
                        <a:rPr lang="en-US" dirty="0"/>
                        <a:t>Deidre Howard</a:t>
                      </a:r>
                    </a:p>
                  </a:txBody>
                  <a:tcPr/>
                </a:tc>
                <a:tc>
                  <a:txBody>
                    <a:bodyPr/>
                    <a:lstStyle/>
                    <a:p>
                      <a:pPr lvl="0">
                        <a:buNone/>
                      </a:pPr>
                      <a:r>
                        <a:rPr lang="en-US" dirty="0"/>
                        <a:t>George Ray</a:t>
                      </a:r>
                    </a:p>
                  </a:txBody>
                  <a:tcPr/>
                </a:tc>
                <a:tc>
                  <a:txBody>
                    <a:bodyPr/>
                    <a:lstStyle/>
                    <a:p>
                      <a:pPr lvl="0">
                        <a:buNone/>
                      </a:pPr>
                      <a:r>
                        <a:rPr lang="en-US" dirty="0"/>
                        <a:t>Kelly </a:t>
                      </a:r>
                      <a:r>
                        <a:rPr lang="en-US" dirty="0" err="1"/>
                        <a:t>Paustain</a:t>
                      </a:r>
                    </a:p>
                  </a:txBody>
                  <a:tcPr/>
                </a:tc>
                <a:extLst>
                  <a:ext uri="{0D108BD9-81ED-4DB2-BD59-A6C34878D82A}">
                    <a16:rowId xmlns:a16="http://schemas.microsoft.com/office/drawing/2014/main" val="3148850415"/>
                  </a:ext>
                </a:extLst>
              </a:tr>
              <a:tr h="370838">
                <a:tc>
                  <a:txBody>
                    <a:bodyPr/>
                    <a:lstStyle/>
                    <a:p>
                      <a:pPr lvl="0">
                        <a:buNone/>
                      </a:pPr>
                      <a:r>
                        <a:rPr lang="en-US" dirty="0"/>
                        <a:t>Angel Nelson-</a:t>
                      </a:r>
                      <a:r>
                        <a:rPr lang="en-US" dirty="0" err="1"/>
                        <a:t>jeffrey</a:t>
                      </a:r>
                    </a:p>
                  </a:txBody>
                  <a:tcPr/>
                </a:tc>
                <a:tc>
                  <a:txBody>
                    <a:bodyPr/>
                    <a:lstStyle/>
                    <a:p>
                      <a:pPr lvl="0">
                        <a:buNone/>
                      </a:pPr>
                      <a:r>
                        <a:rPr lang="en-US" dirty="0"/>
                        <a:t>Heather Emlund</a:t>
                      </a:r>
                    </a:p>
                  </a:txBody>
                  <a:tcPr/>
                </a:tc>
                <a:tc>
                  <a:txBody>
                    <a:bodyPr/>
                    <a:lstStyle/>
                    <a:p>
                      <a:pPr lvl="0">
                        <a:buNone/>
                      </a:pPr>
                      <a:endParaRPr lang="en-US" dirty="0"/>
                    </a:p>
                  </a:txBody>
                  <a:tcPr/>
                </a:tc>
                <a:extLst>
                  <a:ext uri="{0D108BD9-81ED-4DB2-BD59-A6C34878D82A}">
                    <a16:rowId xmlns:a16="http://schemas.microsoft.com/office/drawing/2014/main" val="2329201502"/>
                  </a:ext>
                </a:extLst>
              </a:tr>
            </a:tbl>
          </a:graphicData>
        </a:graphic>
      </p:graphicFrame>
    </p:spTree>
    <p:extLst>
      <p:ext uri="{BB962C8B-B14F-4D97-AF65-F5344CB8AC3E}">
        <p14:creationId xmlns:p14="http://schemas.microsoft.com/office/powerpoint/2010/main" val="51676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1145" y="0"/>
            <a:ext cx="4623547" cy="51435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806391"/>
            <a:ext cx="1171701" cy="879729"/>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 4">
            <a:extLst>
              <a:ext uri="{FF2B5EF4-FFF2-40B4-BE49-F238E27FC236}">
                <a16:creationId xmlns:a16="http://schemas.microsoft.com/office/drawing/2014/main" id="{7EDE6B26-C4CA-F64B-8720-079B1BD7575A}"/>
              </a:ext>
            </a:extLst>
          </p:cNvPr>
          <p:cNvGraphicFramePr>
            <a:graphicFrameLocks noGrp="1"/>
          </p:cNvGraphicFramePr>
          <p:nvPr>
            <p:extLst>
              <p:ext uri="{D42A27DB-BD31-4B8C-83A1-F6EECF244321}">
                <p14:modId xmlns:p14="http://schemas.microsoft.com/office/powerpoint/2010/main" val="3099890840"/>
              </p:ext>
            </p:extLst>
          </p:nvPr>
        </p:nvGraphicFramePr>
        <p:xfrm>
          <a:off x="548494" y="62356"/>
          <a:ext cx="5175830" cy="4854516"/>
        </p:xfrm>
        <a:graphic>
          <a:graphicData uri="http://schemas.openxmlformats.org/drawingml/2006/table">
            <a:tbl>
              <a:tblPr bandRow="1">
                <a:tableStyleId>{5C22544A-7EE6-4342-B048-85BDC9FD1C3A}</a:tableStyleId>
              </a:tblPr>
              <a:tblGrid>
                <a:gridCol w="777168">
                  <a:extLst>
                    <a:ext uri="{9D8B030D-6E8A-4147-A177-3AD203B41FA5}">
                      <a16:colId xmlns:a16="http://schemas.microsoft.com/office/drawing/2014/main" val="3868428968"/>
                    </a:ext>
                  </a:extLst>
                </a:gridCol>
                <a:gridCol w="1876389">
                  <a:extLst>
                    <a:ext uri="{9D8B030D-6E8A-4147-A177-3AD203B41FA5}">
                      <a16:colId xmlns:a16="http://schemas.microsoft.com/office/drawing/2014/main" val="1859862100"/>
                    </a:ext>
                  </a:extLst>
                </a:gridCol>
                <a:gridCol w="746042">
                  <a:extLst>
                    <a:ext uri="{9D8B030D-6E8A-4147-A177-3AD203B41FA5}">
                      <a16:colId xmlns:a16="http://schemas.microsoft.com/office/drawing/2014/main" val="1130280725"/>
                    </a:ext>
                  </a:extLst>
                </a:gridCol>
                <a:gridCol w="1776231">
                  <a:extLst>
                    <a:ext uri="{9D8B030D-6E8A-4147-A177-3AD203B41FA5}">
                      <a16:colId xmlns:a16="http://schemas.microsoft.com/office/drawing/2014/main" val="3691667497"/>
                    </a:ext>
                  </a:extLst>
                </a:gridCol>
              </a:tblGrid>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400" u="sng">
                        <a:solidFill>
                          <a:srgbClr val="0563C1"/>
                        </a:solidFill>
                        <a:effectLst/>
                        <a:latin typeface="Calibri"/>
                      </a:endParaRPr>
                    </a:p>
                  </a:txBody>
                  <a:tcPr marL="7669" marR="7669" marT="7669" marB="36813"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400">
                          <a:effectLst/>
                          <a:latin typeface="Calibri"/>
                        </a:rPr>
                        <a:t>Fund</a:t>
                      </a:r>
                    </a:p>
                  </a:txBody>
                  <a:tcPr marL="7669" marR="7669" marT="7669" marB="36813"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400">
                        <a:effectLst/>
                        <a:latin typeface="Calibri"/>
                      </a:endParaRPr>
                    </a:p>
                  </a:txBody>
                  <a:tcPr marL="7669" marR="7669" marT="7669" marB="36813"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47035891"/>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State Funds (0xx,24J,561)</a:t>
                      </a:r>
                    </a:p>
                  </a:txBody>
                  <a:tcPr marL="7669" marR="7669" marT="7669" marB="36813" anchor="b">
                    <a:lnL>
                      <a:noFill/>
                    </a:lnL>
                    <a:lnR>
                      <a:noFill/>
                    </a:lnR>
                    <a:lnT>
                      <a:noFill/>
                    </a:lnT>
                    <a:lnB>
                      <a:noFill/>
                    </a:lnB>
                    <a:noFill/>
                  </a:tcPr>
                </a:tc>
                <a:tc>
                  <a:txBody>
                    <a:bodyPr/>
                    <a:lstStyle/>
                    <a:p>
                      <a:pPr algn="ctr" fontAlgn="b"/>
                      <a:r>
                        <a:rPr lang="en-US" sz="1400">
                          <a:effectLst/>
                          <a:latin typeface="Calibri"/>
                        </a:rPr>
                        <a:t>***</a:t>
                      </a:r>
                    </a:p>
                  </a:txBody>
                  <a:tcPr marL="7669" marR="7669" marT="7669" marB="36813" anchor="b">
                    <a:lnL>
                      <a:noFill/>
                    </a:lnL>
                    <a:lnR>
                      <a:noFill/>
                    </a:lnR>
                    <a:lnT>
                      <a:noFill/>
                    </a:lnT>
                    <a:lnB>
                      <a:noFill/>
                    </a:lnB>
                    <a:noFill/>
                  </a:tcPr>
                </a:tc>
                <a:tc>
                  <a:txBody>
                    <a:bodyPr/>
                    <a:lstStyle/>
                    <a:p>
                      <a:pPr algn="r" fontAlgn="b"/>
                      <a:r>
                        <a:rPr lang="en-US" sz="1400">
                          <a:effectLst/>
                          <a:latin typeface="Calibri"/>
                        </a:rPr>
                        <a:t>-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35764069"/>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Grants and Contracts</a:t>
                      </a:r>
                    </a:p>
                  </a:txBody>
                  <a:tcPr marL="7669" marR="7669" marT="7669" marB="36813" anchor="b">
                    <a:lnL>
                      <a:noFill/>
                    </a:lnL>
                    <a:lnR>
                      <a:noFill/>
                    </a:lnR>
                    <a:lnT>
                      <a:noFill/>
                    </a:lnT>
                    <a:lnB>
                      <a:noFill/>
                    </a:lnB>
                    <a:noFill/>
                  </a:tcPr>
                </a:tc>
                <a:tc>
                  <a:txBody>
                    <a:bodyPr/>
                    <a:lstStyle/>
                    <a:p>
                      <a:pPr algn="ctr" fontAlgn="b"/>
                      <a:r>
                        <a:rPr lang="en-US" sz="1400">
                          <a:effectLst/>
                          <a:latin typeface="Calibri"/>
                        </a:rPr>
                        <a:t>145/146</a:t>
                      </a:r>
                    </a:p>
                  </a:txBody>
                  <a:tcPr marL="7669" marR="7669" marT="7669" marB="36813" anchor="b">
                    <a:lnL>
                      <a:noFill/>
                    </a:lnL>
                    <a:lnR>
                      <a:noFill/>
                    </a:lnR>
                    <a:lnT>
                      <a:noFill/>
                    </a:lnT>
                    <a:lnB>
                      <a:noFill/>
                    </a:lnB>
                    <a:noFill/>
                  </a:tcPr>
                </a:tc>
                <a:tc>
                  <a:txBody>
                    <a:bodyPr/>
                    <a:lstStyle/>
                    <a:p>
                      <a:pPr algn="r" fontAlgn="b"/>
                      <a:r>
                        <a:rPr lang="en-US" sz="1400">
                          <a:effectLst/>
                          <a:latin typeface="Calibri"/>
                        </a:rPr>
                        <a:t>14,735,845.84 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82940181"/>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Local Capital/Plant Account</a:t>
                      </a:r>
                    </a:p>
                  </a:txBody>
                  <a:tcPr marL="7669" marR="7669" marT="7669" marB="36813" anchor="b">
                    <a:lnL>
                      <a:noFill/>
                    </a:lnL>
                    <a:lnR>
                      <a:noFill/>
                    </a:lnR>
                    <a:lnT>
                      <a:noFill/>
                    </a:lnT>
                    <a:lnB>
                      <a:noFill/>
                    </a:lnB>
                    <a:noFill/>
                  </a:tcPr>
                </a:tc>
                <a:tc>
                  <a:txBody>
                    <a:bodyPr/>
                    <a:lstStyle/>
                    <a:p>
                      <a:pPr algn="ctr" fontAlgn="b"/>
                      <a:r>
                        <a:rPr lang="en-US" sz="1400">
                          <a:effectLst/>
                          <a:latin typeface="Calibri"/>
                        </a:rPr>
                        <a:t>147</a:t>
                      </a:r>
                    </a:p>
                  </a:txBody>
                  <a:tcPr marL="7669" marR="7669" marT="7669" marB="36813" anchor="b">
                    <a:lnL>
                      <a:noFill/>
                    </a:lnL>
                    <a:lnR>
                      <a:noFill/>
                    </a:lnR>
                    <a:lnT>
                      <a:noFill/>
                    </a:lnT>
                    <a:lnB>
                      <a:noFill/>
                    </a:lnB>
                    <a:noFill/>
                  </a:tcPr>
                </a:tc>
                <a:tc>
                  <a:txBody>
                    <a:bodyPr/>
                    <a:lstStyle/>
                    <a:p>
                      <a:pPr algn="r" fontAlgn="b"/>
                      <a:r>
                        <a:rPr lang="en-US" sz="1400">
                          <a:effectLst/>
                          <a:latin typeface="Calibri"/>
                        </a:rPr>
                        <a:t>217,240.09 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37758029"/>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Dedicated Local Account</a:t>
                      </a:r>
                    </a:p>
                  </a:txBody>
                  <a:tcPr marL="7669" marR="7669" marT="7669" marB="36813" anchor="b">
                    <a:lnL>
                      <a:noFill/>
                    </a:lnL>
                    <a:lnR>
                      <a:noFill/>
                    </a:lnR>
                    <a:lnT>
                      <a:noFill/>
                    </a:lnT>
                    <a:lnB>
                      <a:noFill/>
                    </a:lnB>
                    <a:noFill/>
                  </a:tcPr>
                </a:tc>
                <a:tc>
                  <a:txBody>
                    <a:bodyPr/>
                    <a:lstStyle/>
                    <a:p>
                      <a:pPr algn="ctr" fontAlgn="b"/>
                      <a:r>
                        <a:rPr lang="en-US" sz="1400">
                          <a:effectLst/>
                          <a:latin typeface="Calibri"/>
                        </a:rPr>
                        <a:t>148</a:t>
                      </a:r>
                    </a:p>
                  </a:txBody>
                  <a:tcPr marL="7669" marR="7669" marT="7669" marB="36813" anchor="b">
                    <a:lnL>
                      <a:noFill/>
                    </a:lnL>
                    <a:lnR>
                      <a:noFill/>
                    </a:lnR>
                    <a:lnT>
                      <a:noFill/>
                    </a:lnT>
                    <a:lnB>
                      <a:noFill/>
                    </a:lnB>
                    <a:noFill/>
                  </a:tcPr>
                </a:tc>
                <a:tc>
                  <a:txBody>
                    <a:bodyPr/>
                    <a:lstStyle/>
                    <a:p>
                      <a:pPr algn="r" fontAlgn="b"/>
                      <a:r>
                        <a:rPr lang="en-US" sz="1400">
                          <a:effectLst/>
                          <a:latin typeface="Calibri"/>
                        </a:rPr>
                        <a:t>5,218,332.54 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57772181"/>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Operating Fees</a:t>
                      </a:r>
                    </a:p>
                  </a:txBody>
                  <a:tcPr marL="7669" marR="7669" marT="7669" marB="36813" anchor="b">
                    <a:lnL>
                      <a:noFill/>
                    </a:lnL>
                    <a:lnR>
                      <a:noFill/>
                    </a:lnR>
                    <a:lnT>
                      <a:noFill/>
                    </a:lnT>
                    <a:lnB>
                      <a:noFill/>
                    </a:lnB>
                    <a:noFill/>
                  </a:tcPr>
                </a:tc>
                <a:tc>
                  <a:txBody>
                    <a:bodyPr/>
                    <a:lstStyle/>
                    <a:p>
                      <a:pPr algn="ctr" fontAlgn="b"/>
                      <a:r>
                        <a:rPr lang="en-US" sz="1400">
                          <a:effectLst/>
                          <a:latin typeface="Calibri"/>
                        </a:rPr>
                        <a:t>149</a:t>
                      </a:r>
                    </a:p>
                  </a:txBody>
                  <a:tcPr marL="7669" marR="7669" marT="7669" marB="36813" anchor="b">
                    <a:lnL>
                      <a:noFill/>
                    </a:lnL>
                    <a:lnR>
                      <a:noFill/>
                    </a:lnR>
                    <a:lnT>
                      <a:noFill/>
                    </a:lnT>
                    <a:lnB>
                      <a:noFill/>
                    </a:lnB>
                    <a:noFill/>
                  </a:tcPr>
                </a:tc>
                <a:tc>
                  <a:txBody>
                    <a:bodyPr/>
                    <a:lstStyle/>
                    <a:p>
                      <a:pPr algn="r" fontAlgn="b"/>
                      <a:r>
                        <a:rPr lang="en-US" sz="1400">
                          <a:effectLst/>
                          <a:latin typeface="Calibri"/>
                        </a:rPr>
                        <a:t>(5,043,215.49)</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94091711"/>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Students' S&amp;A</a:t>
                      </a:r>
                    </a:p>
                  </a:txBody>
                  <a:tcPr marL="7669" marR="7669" marT="7669" marB="36813" anchor="b">
                    <a:lnL>
                      <a:noFill/>
                    </a:lnL>
                    <a:lnR>
                      <a:noFill/>
                    </a:lnR>
                    <a:lnT>
                      <a:noFill/>
                    </a:lnT>
                    <a:lnB>
                      <a:noFill/>
                    </a:lnB>
                    <a:noFill/>
                  </a:tcPr>
                </a:tc>
                <a:tc>
                  <a:txBody>
                    <a:bodyPr/>
                    <a:lstStyle/>
                    <a:p>
                      <a:pPr algn="ctr" fontAlgn="b"/>
                      <a:r>
                        <a:rPr lang="en-US" sz="1400">
                          <a:effectLst/>
                          <a:latin typeface="Calibri"/>
                        </a:rPr>
                        <a:t>522</a:t>
                      </a:r>
                    </a:p>
                  </a:txBody>
                  <a:tcPr marL="7669" marR="7669" marT="7669" marB="36813" anchor="b">
                    <a:lnL>
                      <a:noFill/>
                    </a:lnL>
                    <a:lnR>
                      <a:noFill/>
                    </a:lnR>
                    <a:lnT>
                      <a:noFill/>
                    </a:lnT>
                    <a:lnB>
                      <a:noFill/>
                    </a:lnB>
                    <a:noFill/>
                  </a:tcPr>
                </a:tc>
                <a:tc>
                  <a:txBody>
                    <a:bodyPr/>
                    <a:lstStyle/>
                    <a:p>
                      <a:pPr algn="r" fontAlgn="b"/>
                      <a:r>
                        <a:rPr lang="en-US" sz="1400">
                          <a:effectLst/>
                          <a:latin typeface="Calibri"/>
                        </a:rPr>
                        <a:t>3,935,103.93 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0600180"/>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Bookstore</a:t>
                      </a:r>
                    </a:p>
                  </a:txBody>
                  <a:tcPr marL="7669" marR="7669" marT="7669" marB="36813" anchor="b">
                    <a:lnL>
                      <a:noFill/>
                    </a:lnL>
                    <a:lnR>
                      <a:noFill/>
                    </a:lnR>
                    <a:lnT>
                      <a:noFill/>
                    </a:lnT>
                    <a:lnB>
                      <a:noFill/>
                    </a:lnB>
                    <a:noFill/>
                  </a:tcPr>
                </a:tc>
                <a:tc>
                  <a:txBody>
                    <a:bodyPr/>
                    <a:lstStyle/>
                    <a:p>
                      <a:pPr algn="ctr" fontAlgn="b"/>
                      <a:r>
                        <a:rPr lang="en-US" sz="1400">
                          <a:effectLst/>
                          <a:latin typeface="Calibri"/>
                        </a:rPr>
                        <a:t>524</a:t>
                      </a:r>
                    </a:p>
                  </a:txBody>
                  <a:tcPr marL="7669" marR="7669" marT="7669" marB="36813" anchor="b">
                    <a:lnL>
                      <a:noFill/>
                    </a:lnL>
                    <a:lnR>
                      <a:noFill/>
                    </a:lnR>
                    <a:lnT>
                      <a:noFill/>
                    </a:lnT>
                    <a:lnB>
                      <a:noFill/>
                    </a:lnB>
                    <a:noFill/>
                  </a:tcPr>
                </a:tc>
                <a:tc>
                  <a:txBody>
                    <a:bodyPr/>
                    <a:lstStyle/>
                    <a:p>
                      <a:pPr algn="r" fontAlgn="b"/>
                      <a:r>
                        <a:rPr lang="en-US" sz="1400">
                          <a:effectLst/>
                          <a:latin typeface="Calibri"/>
                        </a:rPr>
                        <a:t>-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45149989"/>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Parking</a:t>
                      </a:r>
                    </a:p>
                  </a:txBody>
                  <a:tcPr marL="7669" marR="7669" marT="7669" marB="36813" anchor="b">
                    <a:lnL>
                      <a:noFill/>
                    </a:lnL>
                    <a:lnR>
                      <a:noFill/>
                    </a:lnR>
                    <a:lnT>
                      <a:noFill/>
                    </a:lnT>
                    <a:lnB>
                      <a:noFill/>
                    </a:lnB>
                    <a:noFill/>
                  </a:tcPr>
                </a:tc>
                <a:tc>
                  <a:txBody>
                    <a:bodyPr/>
                    <a:lstStyle/>
                    <a:p>
                      <a:pPr algn="ctr" fontAlgn="b"/>
                      <a:r>
                        <a:rPr lang="en-US" sz="1400">
                          <a:effectLst/>
                          <a:latin typeface="Calibri"/>
                        </a:rPr>
                        <a:t>528</a:t>
                      </a:r>
                    </a:p>
                  </a:txBody>
                  <a:tcPr marL="7669" marR="7669" marT="7669" marB="36813" anchor="b">
                    <a:lnL>
                      <a:noFill/>
                    </a:lnL>
                    <a:lnR>
                      <a:noFill/>
                    </a:lnR>
                    <a:lnT>
                      <a:noFill/>
                    </a:lnT>
                    <a:lnB>
                      <a:noFill/>
                    </a:lnB>
                    <a:noFill/>
                  </a:tcPr>
                </a:tc>
                <a:tc>
                  <a:txBody>
                    <a:bodyPr/>
                    <a:lstStyle/>
                    <a:p>
                      <a:pPr algn="r" fontAlgn="b"/>
                      <a:r>
                        <a:rPr lang="en-US" sz="1400">
                          <a:effectLst/>
                          <a:latin typeface="Calibri"/>
                        </a:rPr>
                        <a:t>(922,112.08)</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42642813"/>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Food Services</a:t>
                      </a:r>
                    </a:p>
                  </a:txBody>
                  <a:tcPr marL="7669" marR="7669" marT="7669" marB="36813" anchor="b">
                    <a:lnL>
                      <a:noFill/>
                    </a:lnL>
                    <a:lnR>
                      <a:noFill/>
                    </a:lnR>
                    <a:lnT>
                      <a:noFill/>
                    </a:lnT>
                    <a:lnB>
                      <a:noFill/>
                    </a:lnB>
                    <a:noFill/>
                  </a:tcPr>
                </a:tc>
                <a:tc>
                  <a:txBody>
                    <a:bodyPr/>
                    <a:lstStyle/>
                    <a:p>
                      <a:pPr algn="ctr" fontAlgn="b"/>
                      <a:r>
                        <a:rPr lang="en-US" sz="1400">
                          <a:effectLst/>
                          <a:latin typeface="Calibri"/>
                        </a:rPr>
                        <a:t>569</a:t>
                      </a:r>
                    </a:p>
                  </a:txBody>
                  <a:tcPr marL="7669" marR="7669" marT="7669" marB="36813" anchor="b">
                    <a:lnL>
                      <a:noFill/>
                    </a:lnL>
                    <a:lnR>
                      <a:noFill/>
                    </a:lnR>
                    <a:lnT>
                      <a:noFill/>
                    </a:lnT>
                    <a:lnB>
                      <a:noFill/>
                    </a:lnB>
                    <a:noFill/>
                  </a:tcPr>
                </a:tc>
                <a:tc>
                  <a:txBody>
                    <a:bodyPr/>
                    <a:lstStyle/>
                    <a:p>
                      <a:pPr algn="r" fontAlgn="b"/>
                      <a:r>
                        <a:rPr lang="en-US" sz="1400">
                          <a:effectLst/>
                          <a:latin typeface="Calibri"/>
                        </a:rPr>
                        <a:t>(56,718.68)</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48907715"/>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Auxiliary Services</a:t>
                      </a:r>
                    </a:p>
                  </a:txBody>
                  <a:tcPr marL="7669" marR="7669" marT="7669" marB="36813" anchor="b">
                    <a:lnL>
                      <a:noFill/>
                    </a:lnL>
                    <a:lnR>
                      <a:noFill/>
                    </a:lnR>
                    <a:lnT>
                      <a:noFill/>
                    </a:lnT>
                    <a:lnB>
                      <a:noFill/>
                    </a:lnB>
                    <a:noFill/>
                  </a:tcPr>
                </a:tc>
                <a:tc>
                  <a:txBody>
                    <a:bodyPr/>
                    <a:lstStyle/>
                    <a:p>
                      <a:pPr algn="ctr" fontAlgn="b"/>
                      <a:r>
                        <a:rPr lang="en-US" sz="1400">
                          <a:effectLst/>
                          <a:latin typeface="Calibri"/>
                        </a:rPr>
                        <a:t>570</a:t>
                      </a:r>
                    </a:p>
                  </a:txBody>
                  <a:tcPr marL="7669" marR="7669" marT="7669" marB="36813" anchor="b">
                    <a:lnL>
                      <a:noFill/>
                    </a:lnL>
                    <a:lnR>
                      <a:noFill/>
                    </a:lnR>
                    <a:lnT>
                      <a:noFill/>
                    </a:lnT>
                    <a:lnB>
                      <a:noFill/>
                    </a:lnB>
                    <a:noFill/>
                  </a:tcPr>
                </a:tc>
                <a:tc>
                  <a:txBody>
                    <a:bodyPr/>
                    <a:lstStyle/>
                    <a:p>
                      <a:pPr algn="r" fontAlgn="b"/>
                      <a:r>
                        <a:rPr lang="en-US" sz="1400">
                          <a:effectLst/>
                          <a:latin typeface="Calibri"/>
                        </a:rPr>
                        <a:t>406,324.93 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69517851"/>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Clearing</a:t>
                      </a:r>
                    </a:p>
                  </a:txBody>
                  <a:tcPr marL="7669" marR="7669" marT="7669" marB="36813" anchor="b">
                    <a:lnL>
                      <a:noFill/>
                    </a:lnL>
                    <a:lnR>
                      <a:noFill/>
                    </a:lnR>
                    <a:lnT>
                      <a:noFill/>
                    </a:lnT>
                    <a:lnB>
                      <a:noFill/>
                    </a:lnB>
                    <a:noFill/>
                  </a:tcPr>
                </a:tc>
                <a:tc>
                  <a:txBody>
                    <a:bodyPr/>
                    <a:lstStyle/>
                    <a:p>
                      <a:pPr algn="ctr" fontAlgn="b"/>
                      <a:r>
                        <a:rPr lang="en-US" sz="1400">
                          <a:effectLst/>
                          <a:latin typeface="Calibri"/>
                        </a:rPr>
                        <a:t>790</a:t>
                      </a:r>
                    </a:p>
                  </a:txBody>
                  <a:tcPr marL="7669" marR="7669" marT="7669" marB="36813" anchor="b">
                    <a:lnL>
                      <a:noFill/>
                    </a:lnL>
                    <a:lnR>
                      <a:noFill/>
                    </a:lnR>
                    <a:lnT>
                      <a:noFill/>
                    </a:lnT>
                    <a:lnB>
                      <a:noFill/>
                    </a:lnB>
                    <a:noFill/>
                  </a:tcPr>
                </a:tc>
                <a:tc>
                  <a:txBody>
                    <a:bodyPr/>
                    <a:lstStyle/>
                    <a:p>
                      <a:pPr algn="r" fontAlgn="b"/>
                      <a:r>
                        <a:rPr lang="en-US" sz="1400">
                          <a:effectLst/>
                          <a:latin typeface="Calibri"/>
                        </a:rPr>
                        <a:t>1,262,805.09 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08268946"/>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Custodial</a:t>
                      </a:r>
                    </a:p>
                  </a:txBody>
                  <a:tcPr marL="7669" marR="7669" marT="7669" marB="36813" anchor="b">
                    <a:lnL>
                      <a:noFill/>
                    </a:lnL>
                    <a:lnR>
                      <a:noFill/>
                    </a:lnR>
                    <a:lnT>
                      <a:noFill/>
                    </a:lnT>
                    <a:lnB>
                      <a:noFill/>
                    </a:lnB>
                    <a:noFill/>
                  </a:tcPr>
                </a:tc>
                <a:tc>
                  <a:txBody>
                    <a:bodyPr/>
                    <a:lstStyle/>
                    <a:p>
                      <a:pPr algn="ctr" fontAlgn="b"/>
                      <a:r>
                        <a:rPr lang="en-US" sz="1400">
                          <a:effectLst/>
                          <a:latin typeface="Calibri"/>
                        </a:rPr>
                        <a:t>840</a:t>
                      </a:r>
                    </a:p>
                  </a:txBody>
                  <a:tcPr marL="7669" marR="7669" marT="7669" marB="36813" anchor="b">
                    <a:lnL>
                      <a:noFill/>
                    </a:lnL>
                    <a:lnR>
                      <a:noFill/>
                    </a:lnR>
                    <a:lnT>
                      <a:noFill/>
                    </a:lnT>
                    <a:lnB>
                      <a:noFill/>
                    </a:lnB>
                    <a:noFill/>
                  </a:tcPr>
                </a:tc>
                <a:tc>
                  <a:txBody>
                    <a:bodyPr/>
                    <a:lstStyle/>
                    <a:p>
                      <a:pPr algn="r" fontAlgn="b"/>
                      <a:r>
                        <a:rPr lang="en-US" sz="1400">
                          <a:effectLst/>
                          <a:latin typeface="Calibri"/>
                        </a:rPr>
                        <a:t>5,100.00 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20189530"/>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Grants in Aid</a:t>
                      </a:r>
                    </a:p>
                  </a:txBody>
                  <a:tcPr marL="7669" marR="7669" marT="7669" marB="36813" anchor="b">
                    <a:lnL>
                      <a:noFill/>
                    </a:lnL>
                    <a:lnR>
                      <a:noFill/>
                    </a:lnR>
                    <a:lnT>
                      <a:noFill/>
                    </a:lnT>
                    <a:lnB>
                      <a:noFill/>
                    </a:lnB>
                    <a:noFill/>
                  </a:tcPr>
                </a:tc>
                <a:tc>
                  <a:txBody>
                    <a:bodyPr/>
                    <a:lstStyle/>
                    <a:p>
                      <a:pPr algn="ctr" fontAlgn="b"/>
                      <a:r>
                        <a:rPr lang="en-US" sz="1400">
                          <a:effectLst/>
                          <a:latin typeface="Calibri"/>
                        </a:rPr>
                        <a:t>846</a:t>
                      </a:r>
                    </a:p>
                  </a:txBody>
                  <a:tcPr marL="7669" marR="7669" marT="7669" marB="36813" anchor="b">
                    <a:lnL>
                      <a:noFill/>
                    </a:lnL>
                    <a:lnR>
                      <a:noFill/>
                    </a:lnR>
                    <a:lnT>
                      <a:noFill/>
                    </a:lnT>
                    <a:lnB>
                      <a:noFill/>
                    </a:lnB>
                    <a:noFill/>
                  </a:tcPr>
                </a:tc>
                <a:tc>
                  <a:txBody>
                    <a:bodyPr/>
                    <a:lstStyle/>
                    <a:p>
                      <a:pPr algn="r" fontAlgn="b"/>
                      <a:r>
                        <a:rPr lang="en-US" sz="1400">
                          <a:effectLst/>
                          <a:latin typeface="Calibri"/>
                        </a:rPr>
                        <a:t>(380,898.75)</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71514466"/>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Student Loan Account</a:t>
                      </a:r>
                    </a:p>
                  </a:txBody>
                  <a:tcPr marL="7669" marR="7669" marT="7669" marB="36813" anchor="b">
                    <a:lnL>
                      <a:noFill/>
                    </a:lnL>
                    <a:lnR>
                      <a:noFill/>
                    </a:lnR>
                    <a:lnT>
                      <a:noFill/>
                    </a:lnT>
                    <a:lnB>
                      <a:noFill/>
                    </a:lnB>
                    <a:noFill/>
                  </a:tcPr>
                </a:tc>
                <a:tc>
                  <a:txBody>
                    <a:bodyPr/>
                    <a:lstStyle/>
                    <a:p>
                      <a:pPr algn="ctr" fontAlgn="b"/>
                      <a:r>
                        <a:rPr lang="en-US" sz="1400">
                          <a:effectLst/>
                          <a:latin typeface="Calibri"/>
                        </a:rPr>
                        <a:t>849</a:t>
                      </a:r>
                    </a:p>
                  </a:txBody>
                  <a:tcPr marL="7669" marR="7669" marT="7669" marB="36813" anchor="b">
                    <a:lnL>
                      <a:noFill/>
                    </a:lnL>
                    <a:lnR>
                      <a:noFill/>
                    </a:lnR>
                    <a:lnT>
                      <a:noFill/>
                    </a:lnT>
                    <a:lnB>
                      <a:noFill/>
                    </a:lnB>
                    <a:noFill/>
                  </a:tcPr>
                </a:tc>
                <a:tc>
                  <a:txBody>
                    <a:bodyPr/>
                    <a:lstStyle/>
                    <a:p>
                      <a:pPr algn="r" fontAlgn="b"/>
                      <a:r>
                        <a:rPr lang="en-US" sz="1400">
                          <a:effectLst/>
                          <a:latin typeface="Calibri"/>
                        </a:rPr>
                        <a:t>(22,859.37)</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06013893"/>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Work Study Account</a:t>
                      </a:r>
                    </a:p>
                  </a:txBody>
                  <a:tcPr marL="7669" marR="7669" marT="7669" marB="36813" anchor="b">
                    <a:lnL>
                      <a:noFill/>
                    </a:lnL>
                    <a:lnR>
                      <a:noFill/>
                    </a:lnR>
                    <a:lnT>
                      <a:noFill/>
                    </a:lnT>
                    <a:lnB>
                      <a:noFill/>
                    </a:lnB>
                    <a:noFill/>
                  </a:tcPr>
                </a:tc>
                <a:tc>
                  <a:txBody>
                    <a:bodyPr/>
                    <a:lstStyle/>
                    <a:p>
                      <a:pPr algn="ctr" fontAlgn="b"/>
                      <a:r>
                        <a:rPr lang="en-US" sz="1400">
                          <a:effectLst/>
                          <a:latin typeface="Calibri"/>
                        </a:rPr>
                        <a:t>850</a:t>
                      </a:r>
                    </a:p>
                  </a:txBody>
                  <a:tcPr marL="7669" marR="7669" marT="7669" marB="36813" anchor="b">
                    <a:lnL>
                      <a:noFill/>
                    </a:lnL>
                    <a:lnR>
                      <a:noFill/>
                    </a:lnR>
                    <a:lnT>
                      <a:noFill/>
                    </a:lnT>
                    <a:lnB>
                      <a:noFill/>
                    </a:lnB>
                    <a:noFill/>
                  </a:tcPr>
                </a:tc>
                <a:tc>
                  <a:txBody>
                    <a:bodyPr/>
                    <a:lstStyle/>
                    <a:p>
                      <a:pPr algn="r" fontAlgn="b"/>
                      <a:r>
                        <a:rPr lang="en-US" sz="1400">
                          <a:effectLst/>
                          <a:latin typeface="Calibri"/>
                        </a:rPr>
                        <a:t>115,335.96 </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6961147"/>
                  </a:ext>
                </a:extLst>
              </a:tr>
              <a:tr h="220860">
                <a:tc>
                  <a:txBody>
                    <a:bodyPr/>
                    <a:lstStyle/>
                    <a:p>
                      <a:pPr algn="ctr" fontAlgn="b"/>
                      <a:endParaRPr lang="en-US" sz="1400">
                        <a:effectLst/>
                        <a:latin typeface="Calibri"/>
                      </a:endParaRPr>
                    </a:p>
                  </a:txBody>
                  <a:tcPr marL="7669" marR="7669" marT="7669" marB="36813"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400" u="sng">
                          <a:solidFill>
                            <a:srgbClr val="0563C1"/>
                          </a:solidFill>
                          <a:effectLst/>
                          <a:latin typeface="Calibri"/>
                        </a:rPr>
                        <a:t>3.5% Needy Student Aid</a:t>
                      </a:r>
                    </a:p>
                  </a:txBody>
                  <a:tcPr marL="7669" marR="7669" marT="7669" marB="36813" anchor="b">
                    <a:lnL>
                      <a:noFill/>
                    </a:lnL>
                    <a:lnR>
                      <a:noFill/>
                    </a:lnR>
                    <a:lnT>
                      <a:noFill/>
                    </a:lnT>
                    <a:lnB>
                      <a:noFill/>
                    </a:lnB>
                    <a:noFill/>
                  </a:tcPr>
                </a:tc>
                <a:tc>
                  <a:txBody>
                    <a:bodyPr/>
                    <a:lstStyle/>
                    <a:p>
                      <a:pPr algn="ctr" fontAlgn="b"/>
                      <a:r>
                        <a:rPr lang="en-US" sz="1400">
                          <a:effectLst/>
                          <a:latin typeface="Calibri"/>
                        </a:rPr>
                        <a:t>860</a:t>
                      </a:r>
                    </a:p>
                  </a:txBody>
                  <a:tcPr marL="7669" marR="7669" marT="7669" marB="36813" anchor="b">
                    <a:lnL>
                      <a:noFill/>
                    </a:lnL>
                    <a:lnR>
                      <a:noFill/>
                    </a:lnR>
                    <a:lnT>
                      <a:noFill/>
                    </a:lnT>
                    <a:lnB>
                      <a:noFill/>
                    </a:lnB>
                    <a:noFill/>
                  </a:tcPr>
                </a:tc>
                <a:tc>
                  <a:txBody>
                    <a:bodyPr/>
                    <a:lstStyle/>
                    <a:p>
                      <a:pPr algn="r" fontAlgn="b"/>
                      <a:r>
                        <a:rPr lang="en-US" sz="1400">
                          <a:effectLst/>
                          <a:latin typeface="Calibri"/>
                        </a:rPr>
                        <a:t>(490,758.16)</a:t>
                      </a:r>
                    </a:p>
                  </a:txBody>
                  <a:tcPr marL="7669" marR="7669" marT="7669" marB="36813"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89742971"/>
                  </a:ext>
                </a:extLst>
              </a:tr>
              <a:tr h="220860">
                <a:tc>
                  <a:txBody>
                    <a:bodyPr/>
                    <a:lstStyle/>
                    <a:p>
                      <a:pPr fontAlgn="b"/>
                      <a:r>
                        <a:rPr lang="en-US" sz="1400" b="1">
                          <a:effectLst/>
                          <a:latin typeface="Calibri"/>
                        </a:rPr>
                        <a:t>Total</a:t>
                      </a:r>
                    </a:p>
                  </a:txBody>
                  <a:tcPr marL="7669" marR="7669" marT="7669" marB="36813"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400">
                        <a:effectLst/>
                        <a:latin typeface="Calibri"/>
                      </a:endParaRPr>
                    </a:p>
                  </a:txBody>
                  <a:tcPr marL="7669" marR="7669" marT="7669" marB="36813"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400">
                        <a:effectLst/>
                        <a:latin typeface="Calibri"/>
                      </a:endParaRPr>
                    </a:p>
                  </a:txBody>
                  <a:tcPr marL="7669" marR="7669" marT="7669" marB="36813"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400" b="1">
                          <a:effectLst/>
                          <a:latin typeface="Calibri"/>
                        </a:rPr>
                        <a:t>18,979,525.85 </a:t>
                      </a:r>
                    </a:p>
                  </a:txBody>
                  <a:tcPr marL="7669" marR="7669" marT="7669" marB="36813"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887446"/>
                  </a:ext>
                </a:extLst>
              </a:tr>
            </a:tbl>
          </a:graphicData>
        </a:graphic>
      </p:graphicFrame>
      <p:sp>
        <p:nvSpPr>
          <p:cNvPr id="6" name="TextBox 5">
            <a:extLst>
              <a:ext uri="{FF2B5EF4-FFF2-40B4-BE49-F238E27FC236}">
                <a16:creationId xmlns:a16="http://schemas.microsoft.com/office/drawing/2014/main" id="{1A890D8B-96E2-BD5E-1F60-74DF969F7A39}"/>
              </a:ext>
            </a:extLst>
          </p:cNvPr>
          <p:cNvSpPr txBox="1"/>
          <p:nvPr/>
        </p:nvSpPr>
        <p:spPr>
          <a:xfrm>
            <a:off x="7251643" y="2495764"/>
            <a:ext cx="17566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North</a:t>
            </a:r>
            <a:endParaRPr lang="en-US"/>
          </a:p>
        </p:txBody>
      </p:sp>
    </p:spTree>
    <p:extLst>
      <p:ext uri="{BB962C8B-B14F-4D97-AF65-F5344CB8AC3E}">
        <p14:creationId xmlns:p14="http://schemas.microsoft.com/office/powerpoint/2010/main" val="786423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10BDA-F35C-2407-F9C2-BAE253024813}"/>
            </a:ext>
          </a:extLst>
        </p:cNvPr>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3F92158-C43D-4C75-1843-6B7D2951C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17865EE6-09B3-ADE3-611D-A38CBE3E3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9E71B5D2-E415-8024-C6C5-1014F7D71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FE2FE145-75F7-9DAB-94B3-7943C230C923}"/>
              </a:ext>
            </a:extLst>
          </p:cNvPr>
          <p:cNvSpPr>
            <a:spLocks noGrp="1"/>
          </p:cNvSpPr>
          <p:nvPr>
            <p:ph type="title"/>
          </p:nvPr>
        </p:nvSpPr>
        <p:spPr>
          <a:xfrm>
            <a:off x="582930" y="370491"/>
            <a:ext cx="2961715" cy="436279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NSC Unrestricted Cash Reserve</a:t>
            </a:r>
          </a:p>
        </p:txBody>
      </p:sp>
      <p:sp useBgFill="1">
        <p:nvSpPr>
          <p:cNvPr id="72" name="Rectangle 71">
            <a:extLst>
              <a:ext uri="{FF2B5EF4-FFF2-40B4-BE49-F238E27FC236}">
                <a16:creationId xmlns:a16="http://schemas.microsoft.com/office/drawing/2014/main" id="{47D57BB2-4ABF-7190-588B-244D1B02E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212" y="0"/>
            <a:ext cx="510979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7" name="Content Placeholder 6">
            <a:extLst>
              <a:ext uri="{FF2B5EF4-FFF2-40B4-BE49-F238E27FC236}">
                <a16:creationId xmlns:a16="http://schemas.microsoft.com/office/drawing/2014/main" id="{ECEEAC77-CAC0-30B7-D06C-11349C1218B5}"/>
              </a:ext>
            </a:extLst>
          </p:cNvPr>
          <p:cNvGraphicFramePr>
            <a:graphicFrameLocks noGrp="1"/>
          </p:cNvGraphicFramePr>
          <p:nvPr>
            <p:ph idx="1"/>
          </p:nvPr>
        </p:nvGraphicFramePr>
        <p:xfrm>
          <a:off x="4077729" y="1297459"/>
          <a:ext cx="5014753" cy="2761187"/>
        </p:xfrm>
        <a:graphic>
          <a:graphicData uri="http://schemas.openxmlformats.org/drawingml/2006/table">
            <a:tbl>
              <a:tblPr bandRow="1">
                <a:tableStyleId>{5C22544A-7EE6-4342-B048-85BDC9FD1C3A}</a:tableStyleId>
              </a:tblPr>
              <a:tblGrid>
                <a:gridCol w="3732040">
                  <a:extLst>
                    <a:ext uri="{9D8B030D-6E8A-4147-A177-3AD203B41FA5}">
                      <a16:colId xmlns:a16="http://schemas.microsoft.com/office/drawing/2014/main" val="4289426911"/>
                    </a:ext>
                  </a:extLst>
                </a:gridCol>
                <a:gridCol w="1282713">
                  <a:extLst>
                    <a:ext uri="{9D8B030D-6E8A-4147-A177-3AD203B41FA5}">
                      <a16:colId xmlns:a16="http://schemas.microsoft.com/office/drawing/2014/main" val="1847544841"/>
                    </a:ext>
                  </a:extLst>
                </a:gridCol>
              </a:tblGrid>
              <a:tr h="287929">
                <a:tc gridSpan="2">
                  <a:txBody>
                    <a:bodyPr/>
                    <a:lstStyle/>
                    <a:p>
                      <a:pPr algn="l" rtl="0" fontAlgn="base">
                        <a:lnSpc>
                          <a:spcPts val="1402"/>
                        </a:lnSpc>
                      </a:pPr>
                      <a:r>
                        <a:rPr lang="en-US" sz="1200" b="1" i="0" u="none" strike="noStrike">
                          <a:solidFill>
                            <a:srgbClr val="000000"/>
                          </a:solidFill>
                          <a:effectLst/>
                          <a:latin typeface="Cambria"/>
                        </a:rPr>
                        <a:t>Board of Trustee's Policy on Reserves:</a:t>
                      </a:r>
                      <a:r>
                        <a:rPr lang="en-US" sz="1200" b="0" i="0">
                          <a:solidFill>
                            <a:srgbClr val="000000"/>
                          </a:solidFill>
                          <a:effectLst/>
                          <a:latin typeface="Cambria"/>
                        </a:rPr>
                        <a:t> </a:t>
                      </a:r>
                      <a:endParaRPr lang="en-US" sz="1200" b="0" i="0">
                        <a:effectLst/>
                        <a:latin typeface="Cambria"/>
                      </a:endParaRPr>
                    </a:p>
                  </a:txBody>
                  <a:tcPr marL="68580" marR="68580" marT="34290" marB="3429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3181038229"/>
                  </a:ext>
                </a:extLst>
              </a:tr>
              <a:tr h="287929">
                <a:tc>
                  <a:txBody>
                    <a:bodyPr/>
                    <a:lstStyle/>
                    <a:p>
                      <a:pPr algn="l" rtl="0" fontAlgn="base">
                        <a:lnSpc>
                          <a:spcPts val="1402"/>
                        </a:lnSpc>
                      </a:pPr>
                      <a:r>
                        <a:rPr lang="en-US" sz="1200" b="0" i="0" u="sng" strike="noStrike">
                          <a:solidFill>
                            <a:srgbClr val="0563C1"/>
                          </a:solidFill>
                          <a:effectLst/>
                          <a:latin typeface="Cambria"/>
                          <a:hlinkClick r:id="rId2"/>
                        </a:rPr>
                        <a:t>Seattle College District Policy #608 - District Reserve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200" b="0" i="0">
                        <a:effectLst/>
                        <a:latin typeface="Cambria"/>
                      </a:endParaRPr>
                    </a:p>
                  </a:txBody>
                  <a:tcPr marL="80972" marR="80972" marT="40486" marB="40486" anchor="b">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1374245"/>
                  </a:ext>
                </a:extLst>
              </a:tr>
              <a:tr h="287929">
                <a:tc>
                  <a:txBody>
                    <a:bodyPr/>
                    <a:lstStyle/>
                    <a:p>
                      <a:pPr algn="l" rtl="0" fontAlgn="base">
                        <a:lnSpc>
                          <a:spcPts val="1402"/>
                        </a:lnSpc>
                      </a:pPr>
                      <a:r>
                        <a:rPr lang="en-US" sz="1200" b="1" i="0" u="none" strike="noStrike">
                          <a:effectLst/>
                          <a:latin typeface="Cambria"/>
                        </a:rPr>
                        <a:t>Unrestricted Cash Reserve Balance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200" b="0" i="0" u="none" strike="noStrike">
                          <a:solidFill>
                            <a:srgbClr val="000000"/>
                          </a:solidFill>
                          <a:effectLst/>
                          <a:latin typeface="Cambria"/>
                        </a:rPr>
                        <a:t>$10,020,566 </a:t>
                      </a:r>
                      <a:r>
                        <a:rPr lang="en-US" sz="1200" b="0" i="0">
                          <a:solidFill>
                            <a:srgbClr val="000000"/>
                          </a:solidFill>
                          <a:effectLst/>
                          <a:latin typeface="Cambria"/>
                        </a:rPr>
                        <a:t> </a:t>
                      </a: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9955497"/>
                  </a:ext>
                </a:extLst>
              </a:tr>
              <a:tr h="287929">
                <a:tc>
                  <a:txBody>
                    <a:bodyPr/>
                    <a:lstStyle/>
                    <a:p>
                      <a:pPr algn="l" rtl="0" fontAlgn="base">
                        <a:lnSpc>
                          <a:spcPts val="1402"/>
                        </a:lnSpc>
                      </a:pPr>
                      <a:r>
                        <a:rPr lang="en-US" sz="1200" b="0" i="0" u="none" strike="noStrike">
                          <a:solidFill>
                            <a:srgbClr val="000000"/>
                          </a:solidFill>
                          <a:effectLst/>
                          <a:latin typeface="Cambria"/>
                        </a:rPr>
                        <a:t>Board Policy Reserve Requirement</a:t>
                      </a:r>
                      <a:r>
                        <a:rPr lang="en-US" sz="1200" b="0" i="0">
                          <a:solidFill>
                            <a:srgbClr val="000000"/>
                          </a:solidFill>
                          <a:effectLst/>
                          <a:latin typeface="Cambria"/>
                        </a:rPr>
                        <a:t> (55%)</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200" b="0" i="0" u="none" strike="noStrike">
                          <a:solidFill>
                            <a:srgbClr val="000000"/>
                          </a:solidFill>
                          <a:effectLst/>
                          <a:latin typeface="Cambria"/>
                        </a:rPr>
                        <a:t>5,465,111 </a:t>
                      </a:r>
                      <a:r>
                        <a:rPr lang="en-US" sz="1200" b="0" i="0">
                          <a:solidFill>
                            <a:srgbClr val="000000"/>
                          </a:solidFill>
                          <a:effectLst/>
                          <a:latin typeface="Cambria"/>
                        </a:rPr>
                        <a:t> </a:t>
                      </a: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27681139"/>
                  </a:ext>
                </a:extLst>
              </a:tr>
              <a:tr h="315668">
                <a:tc>
                  <a:txBody>
                    <a:bodyPr/>
                    <a:lstStyle/>
                    <a:p>
                      <a:pPr algn="l" rtl="0" fontAlgn="base">
                        <a:lnSpc>
                          <a:spcPts val="1155"/>
                        </a:lnSpc>
                      </a:pPr>
                      <a:r>
                        <a:rPr lang="en-US" sz="1200" b="0" i="1" u="none" strike="noStrike">
                          <a:solidFill>
                            <a:srgbClr val="000000"/>
                          </a:solidFill>
                          <a:effectLst/>
                          <a:latin typeface="Cambria"/>
                        </a:rPr>
                        <a:t> 5-10% of aggregate total of annual expenditure budget (using 5% here)</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289952"/>
                  </a:ext>
                </a:extLst>
              </a:tr>
              <a:tr h="467885">
                <a:tc>
                  <a:txBody>
                    <a:bodyPr/>
                    <a:lstStyle/>
                    <a:p>
                      <a:pPr algn="l" rtl="0" fontAlgn="base">
                        <a:lnSpc>
                          <a:spcPts val="1402"/>
                        </a:lnSpc>
                      </a:pPr>
                      <a:r>
                        <a:rPr lang="en-US" sz="1200" b="1" i="0" u="none" strike="noStrike">
                          <a:solidFill>
                            <a:srgbClr val="000000"/>
                          </a:solidFill>
                          <a:effectLst/>
                          <a:latin typeface="Cambria"/>
                        </a:rPr>
                        <a:t>Cash Reserve Balance less Dedicated Reserves and BOT Reserve</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200" b="0" i="0">
                          <a:effectLst/>
                          <a:latin typeface="Cambria"/>
                        </a:rPr>
                        <a:t>$4,555,455 </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02002722"/>
                  </a:ext>
                </a:extLst>
              </a:tr>
              <a:tr h="467885">
                <a:tc>
                  <a:txBody>
                    <a:bodyPr/>
                    <a:lstStyle/>
                    <a:p>
                      <a:pPr algn="l" rtl="0" fontAlgn="base">
                        <a:lnSpc>
                          <a:spcPts val="1402"/>
                        </a:lnSpc>
                        <a:spcAft>
                          <a:spcPts val="600"/>
                        </a:spcAft>
                      </a:pPr>
                      <a:r>
                        <a:rPr lang="en-US" sz="1200" b="1" i="0" u="none" strike="noStrike">
                          <a:solidFill>
                            <a:srgbClr val="000000"/>
                          </a:solidFill>
                          <a:effectLst/>
                          <a:latin typeface="Cambria"/>
                        </a:rPr>
                        <a:t>Less: FY 2025 Anticipated Deficits (net of vacancy savings)</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200" b="0" i="0">
                          <a:effectLst/>
                          <a:latin typeface="Cambria"/>
                        </a:rPr>
                        <a:t>1,866,288</a:t>
                      </a:r>
                    </a:p>
                  </a:txBody>
                  <a:tcPr marL="80972" marR="80972" marT="40486" marB="40486">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390668"/>
                  </a:ext>
                </a:extLst>
              </a:tr>
              <a:tr h="287929">
                <a:tc>
                  <a:txBody>
                    <a:bodyPr/>
                    <a:lstStyle/>
                    <a:p>
                      <a:pPr algn="l" rtl="0" fontAlgn="base">
                        <a:lnSpc>
                          <a:spcPts val="1402"/>
                        </a:lnSpc>
                        <a:spcAft>
                          <a:spcPts val="600"/>
                        </a:spcAft>
                      </a:pPr>
                      <a:r>
                        <a:rPr lang="en-US" sz="1200" b="1" i="0" u="none" strike="noStrike">
                          <a:solidFill>
                            <a:srgbClr val="000000"/>
                          </a:solidFill>
                          <a:effectLst/>
                          <a:latin typeface="Cambria"/>
                        </a:rPr>
                        <a:t>Projected Ending Cash Reserve Balance FY 25</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noFill/>
                  </a:tcPr>
                </a:tc>
                <a:tc>
                  <a:txBody>
                    <a:bodyPr/>
                    <a:lstStyle/>
                    <a:p>
                      <a:pPr algn="r" rtl="0" fontAlgn="base">
                        <a:lnSpc>
                          <a:spcPts val="1402"/>
                        </a:lnSpc>
                        <a:spcAft>
                          <a:spcPts val="600"/>
                        </a:spcAft>
                      </a:pPr>
                      <a:r>
                        <a:rPr lang="en-US" sz="1200" b="0" i="0">
                          <a:effectLst/>
                          <a:latin typeface="Cambria"/>
                        </a:rPr>
                        <a:t>$2,689,167 </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518989"/>
                  </a:ext>
                </a:extLst>
              </a:tr>
            </a:tbl>
          </a:graphicData>
        </a:graphic>
      </p:graphicFrame>
    </p:spTree>
    <p:extLst>
      <p:ext uri="{BB962C8B-B14F-4D97-AF65-F5344CB8AC3E}">
        <p14:creationId xmlns:p14="http://schemas.microsoft.com/office/powerpoint/2010/main" val="303950062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3D570CC-DD1A-5B29-FF35-5478E2972BE9}"/>
              </a:ext>
            </a:extLst>
          </p:cNvPr>
          <p:cNvGraphicFramePr>
            <a:graphicFrameLocks noGrp="1"/>
          </p:cNvGraphicFramePr>
          <p:nvPr>
            <p:extLst>
              <p:ext uri="{D42A27DB-BD31-4B8C-83A1-F6EECF244321}">
                <p14:modId xmlns:p14="http://schemas.microsoft.com/office/powerpoint/2010/main" val="3048439333"/>
              </p:ext>
            </p:extLst>
          </p:nvPr>
        </p:nvGraphicFramePr>
        <p:xfrm>
          <a:off x="716675" y="217944"/>
          <a:ext cx="7442037" cy="4662711"/>
        </p:xfrm>
        <a:graphic>
          <a:graphicData uri="http://schemas.openxmlformats.org/drawingml/2006/table">
            <a:tbl>
              <a:tblPr bandRow="1">
                <a:tableStyleId>{5C22544A-7EE6-4342-B048-85BDC9FD1C3A}</a:tableStyleId>
              </a:tblPr>
              <a:tblGrid>
                <a:gridCol w="2777776">
                  <a:extLst>
                    <a:ext uri="{9D8B030D-6E8A-4147-A177-3AD203B41FA5}">
                      <a16:colId xmlns:a16="http://schemas.microsoft.com/office/drawing/2014/main" val="1635427409"/>
                    </a:ext>
                  </a:extLst>
                </a:gridCol>
                <a:gridCol w="1081932">
                  <a:extLst>
                    <a:ext uri="{9D8B030D-6E8A-4147-A177-3AD203B41FA5}">
                      <a16:colId xmlns:a16="http://schemas.microsoft.com/office/drawing/2014/main" val="2995737153"/>
                    </a:ext>
                  </a:extLst>
                </a:gridCol>
                <a:gridCol w="1084973">
                  <a:extLst>
                    <a:ext uri="{9D8B030D-6E8A-4147-A177-3AD203B41FA5}">
                      <a16:colId xmlns:a16="http://schemas.microsoft.com/office/drawing/2014/main" val="649968572"/>
                    </a:ext>
                  </a:extLst>
                </a:gridCol>
                <a:gridCol w="1127661">
                  <a:extLst>
                    <a:ext uri="{9D8B030D-6E8A-4147-A177-3AD203B41FA5}">
                      <a16:colId xmlns:a16="http://schemas.microsoft.com/office/drawing/2014/main" val="3255071031"/>
                    </a:ext>
                  </a:extLst>
                </a:gridCol>
                <a:gridCol w="1369695">
                  <a:extLst>
                    <a:ext uri="{9D8B030D-6E8A-4147-A177-3AD203B41FA5}">
                      <a16:colId xmlns:a16="http://schemas.microsoft.com/office/drawing/2014/main" val="2375273928"/>
                    </a:ext>
                  </a:extLst>
                </a:gridCol>
              </a:tblGrid>
              <a:tr h="159826">
                <a:tc>
                  <a:txBody>
                    <a:bodyPr/>
                    <a:lstStyle/>
                    <a:p>
                      <a:pPr fontAlgn="b"/>
                      <a:r>
                        <a:rPr lang="en-US" sz="1000" b="1">
                          <a:effectLst/>
                          <a:latin typeface="Arial"/>
                        </a:rPr>
                        <a:t>FY 24-25</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gridSpan="4">
                  <a:txBody>
                    <a:bodyPr/>
                    <a:lstStyle/>
                    <a:p>
                      <a:pPr algn="ctr" fontAlgn="b"/>
                      <a:r>
                        <a:rPr lang="en-US" sz="1000" b="1">
                          <a:effectLst/>
                          <a:latin typeface="Arial"/>
                        </a:rPr>
                        <a:t>Central - 7062</a:t>
                      </a:r>
                    </a:p>
                  </a:txBody>
                  <a:tcPr marL="6099" marR="6099" marT="6099" marB="29275"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609865"/>
                  </a:ext>
                </a:extLst>
              </a:tr>
              <a:tr h="292996">
                <a:tc>
                  <a:txBody>
                    <a:bodyPr/>
                    <a:lstStyle/>
                    <a:p>
                      <a:pPr algn="ct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a:effectLst/>
                          <a:latin typeface="Arial"/>
                        </a:rPr>
                        <a:t>Prior Yr Actuals</a:t>
                      </a:r>
                      <a:br>
                        <a:rPr lang="en-US" sz="1000" b="1">
                          <a:effectLst/>
                          <a:latin typeface="Arial"/>
                        </a:rPr>
                      </a:br>
                      <a:r>
                        <a:rPr lang="en-US" sz="1000" b="1">
                          <a:effectLst/>
                          <a:latin typeface="Arial"/>
                        </a:rPr>
                        <a:t>FY24</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Original Budget</a:t>
                      </a:r>
                      <a:br>
                        <a:rPr lang="en-US" sz="1000" b="1">
                          <a:effectLst/>
                          <a:latin typeface="Arial"/>
                        </a:rPr>
                      </a:br>
                      <a:r>
                        <a:rPr lang="en-US" sz="1000" b="1">
                          <a:effectLst/>
                          <a:latin typeface="Arial"/>
                        </a:rPr>
                        <a:t>FY25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Modified Budget</a:t>
                      </a:r>
                      <a:br>
                        <a:rPr lang="en-US" sz="1000" b="1">
                          <a:effectLst/>
                          <a:latin typeface="Arial"/>
                        </a:rPr>
                      </a:br>
                      <a:r>
                        <a:rPr lang="en-US" sz="1000" b="1">
                          <a:effectLst/>
                          <a:latin typeface="Arial"/>
                        </a:rPr>
                        <a:t>FY 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Budget Adjustments</a:t>
                      </a:r>
                      <a:br>
                        <a:rPr lang="en-US" sz="1000" b="1">
                          <a:effectLst/>
                          <a:latin typeface="Arial"/>
                        </a:rPr>
                      </a:br>
                      <a:r>
                        <a:rPr lang="en-US" sz="1000" b="1">
                          <a:effectLst/>
                          <a:latin typeface="Arial"/>
                        </a:rPr>
                        <a:t>FY 25</a:t>
                      </a:r>
                    </a:p>
                  </a:txBody>
                  <a:tcPr marL="6099" marR="6099" marT="6099" marB="29275" anchor="b">
                    <a:lnL>
                      <a:noFill/>
                    </a:lnL>
                    <a:lnR>
                      <a:noFill/>
                    </a:lnR>
                    <a:lnT>
                      <a:noFill/>
                    </a:lnT>
                    <a:lnB>
                      <a:noFill/>
                    </a:lnB>
                    <a:noFill/>
                  </a:tcPr>
                </a:tc>
                <a:extLst>
                  <a:ext uri="{0D108BD9-81ED-4DB2-BD59-A6C34878D82A}">
                    <a16:rowId xmlns:a16="http://schemas.microsoft.com/office/drawing/2014/main" val="721499624"/>
                  </a:ext>
                </a:extLst>
              </a:tr>
              <a:tr h="175895">
                <a:tc>
                  <a:txBody>
                    <a:bodyPr/>
                    <a:lstStyle/>
                    <a:p>
                      <a:pPr fontAlgn="b"/>
                      <a:r>
                        <a:rPr lang="en-US" sz="1000" b="1">
                          <a:effectLst/>
                          <a:latin typeface="Arial"/>
                        </a:rPr>
                        <a:t>Sources of Funds (Revenues)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extLst>
                  <a:ext uri="{0D108BD9-81ED-4DB2-BD59-A6C34878D82A}">
                    <a16:rowId xmlns:a16="http://schemas.microsoft.com/office/drawing/2014/main" val="15988448"/>
                  </a:ext>
                </a:extLst>
              </a:tr>
              <a:tr h="175895">
                <a:tc>
                  <a:txBody>
                    <a:bodyPr/>
                    <a:lstStyle/>
                    <a:p>
                      <a:pPr fontAlgn="b"/>
                      <a:r>
                        <a:rPr lang="en-US" sz="1000">
                          <a:effectLst/>
                          <a:latin typeface="Arial"/>
                        </a:rPr>
                        <a:t>State Allocation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$41,540,025 </a:t>
                      </a:r>
                    </a:p>
                  </a:txBody>
                  <a:tcPr marL="6099" marR="6099" marT="6099" marB="29275" anchor="b">
                    <a:lnL>
                      <a:noFill/>
                    </a:lnL>
                    <a:lnR>
                      <a:noFill/>
                    </a:lnR>
                    <a:lnT>
                      <a:noFill/>
                    </a:lnT>
                    <a:lnB>
                      <a:noFill/>
                    </a:lnB>
                    <a:noFill/>
                  </a:tcPr>
                </a:tc>
                <a:tc>
                  <a:txBody>
                    <a:bodyPr/>
                    <a:lstStyle/>
                    <a:p>
                      <a:pPr algn="r" fontAlgn="b"/>
                      <a:r>
                        <a:rPr lang="en-US" sz="1000">
                          <a:effectLst/>
                          <a:latin typeface="Arial"/>
                        </a:rPr>
                        <a:t> $42,868,546 </a:t>
                      </a:r>
                    </a:p>
                  </a:txBody>
                  <a:tcPr marL="6099" marR="6099" marT="6099" marB="29275" anchor="b">
                    <a:lnL>
                      <a:noFill/>
                    </a:lnL>
                    <a:lnR>
                      <a:noFill/>
                    </a:lnR>
                    <a:lnT>
                      <a:noFill/>
                    </a:lnT>
                    <a:lnB>
                      <a:noFill/>
                    </a:lnB>
                    <a:noFill/>
                  </a:tcPr>
                </a:tc>
                <a:tc>
                  <a:txBody>
                    <a:bodyPr/>
                    <a:lstStyle/>
                    <a:p>
                      <a:pPr algn="r" fontAlgn="b"/>
                      <a:r>
                        <a:rPr lang="en-US" sz="1000">
                          <a:effectLst/>
                          <a:latin typeface="Arial"/>
                        </a:rPr>
                        <a:t> $43,804,979 </a:t>
                      </a:r>
                    </a:p>
                  </a:txBody>
                  <a:tcPr marL="6099" marR="6099" marT="6099" marB="29275" anchor="b">
                    <a:lnL>
                      <a:noFill/>
                    </a:lnL>
                    <a:lnR>
                      <a:noFill/>
                    </a:lnR>
                    <a:lnT>
                      <a:noFill/>
                    </a:lnT>
                    <a:lnB>
                      <a:noFill/>
                    </a:lnB>
                    <a:noFill/>
                  </a:tcPr>
                </a:tc>
                <a:tc>
                  <a:txBody>
                    <a:bodyPr/>
                    <a:lstStyle/>
                    <a:p>
                      <a:pPr algn="r" fontAlgn="b"/>
                      <a:r>
                        <a:rPr lang="en-US" sz="1000">
                          <a:effectLst/>
                          <a:latin typeface="Arial"/>
                        </a:rPr>
                        <a:t> $936,433 </a:t>
                      </a:r>
                    </a:p>
                  </a:txBody>
                  <a:tcPr marL="6099" marR="6099" marT="6099" marB="29275" anchor="b">
                    <a:lnL>
                      <a:noFill/>
                    </a:lnL>
                    <a:lnR>
                      <a:noFill/>
                    </a:lnR>
                    <a:lnT>
                      <a:noFill/>
                    </a:lnT>
                    <a:lnB>
                      <a:noFill/>
                    </a:lnB>
                    <a:noFill/>
                  </a:tcPr>
                </a:tc>
                <a:extLst>
                  <a:ext uri="{0D108BD9-81ED-4DB2-BD59-A6C34878D82A}">
                    <a16:rowId xmlns:a16="http://schemas.microsoft.com/office/drawing/2014/main" val="918158416"/>
                  </a:ext>
                </a:extLst>
              </a:tr>
              <a:tr h="175895">
                <a:tc>
                  <a:txBody>
                    <a:bodyPr/>
                    <a:lstStyle/>
                    <a:p>
                      <a:pPr fontAlgn="b"/>
                      <a:r>
                        <a:rPr lang="en-US" sz="1000">
                          <a:effectLst/>
                          <a:latin typeface="Arial"/>
                        </a:rPr>
                        <a:t>Tuition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11,940,867 </a:t>
                      </a:r>
                    </a:p>
                  </a:txBody>
                  <a:tcPr marL="6099" marR="6099" marT="6099" marB="29275" anchor="b">
                    <a:lnL>
                      <a:noFill/>
                    </a:lnL>
                    <a:lnR>
                      <a:noFill/>
                    </a:lnR>
                    <a:lnT>
                      <a:noFill/>
                    </a:lnT>
                    <a:lnB>
                      <a:noFill/>
                    </a:lnB>
                    <a:noFill/>
                  </a:tcPr>
                </a:tc>
                <a:tc>
                  <a:txBody>
                    <a:bodyPr/>
                    <a:lstStyle/>
                    <a:p>
                      <a:pPr algn="r" fontAlgn="b"/>
                      <a:r>
                        <a:rPr lang="en-US" sz="1000">
                          <a:effectLst/>
                          <a:latin typeface="Arial"/>
                        </a:rPr>
                        <a:t> 13,121,445 </a:t>
                      </a:r>
                    </a:p>
                  </a:txBody>
                  <a:tcPr marL="6099" marR="6099" marT="6099" marB="29275" anchor="b">
                    <a:lnL>
                      <a:noFill/>
                    </a:lnL>
                    <a:lnR>
                      <a:noFill/>
                    </a:lnR>
                    <a:lnT>
                      <a:noFill/>
                    </a:lnT>
                    <a:lnB>
                      <a:noFill/>
                    </a:lnB>
                    <a:noFill/>
                  </a:tcPr>
                </a:tc>
                <a:tc>
                  <a:txBody>
                    <a:bodyPr/>
                    <a:lstStyle/>
                    <a:p>
                      <a:pPr algn="r" fontAlgn="b"/>
                      <a:r>
                        <a:rPr lang="en-US" sz="1000">
                          <a:effectLst/>
                          <a:latin typeface="Arial"/>
                        </a:rPr>
                        <a:t> 12,139,211 </a:t>
                      </a:r>
                    </a:p>
                  </a:txBody>
                  <a:tcPr marL="6099" marR="6099" marT="6099" marB="29275" anchor="b">
                    <a:lnL>
                      <a:noFill/>
                    </a:lnL>
                    <a:lnR>
                      <a:noFill/>
                    </a:lnR>
                    <a:lnT>
                      <a:noFill/>
                    </a:lnT>
                    <a:lnB>
                      <a:noFill/>
                    </a:lnB>
                    <a:noFill/>
                  </a:tcPr>
                </a:tc>
                <a:tc>
                  <a:txBody>
                    <a:bodyPr/>
                    <a:lstStyle/>
                    <a:p>
                      <a:pPr algn="r" fontAlgn="b"/>
                      <a:r>
                        <a:rPr lang="en-US" sz="1000">
                          <a:effectLst/>
                          <a:latin typeface="Arial"/>
                        </a:rPr>
                        <a:t> (982,234)</a:t>
                      </a:r>
                    </a:p>
                  </a:txBody>
                  <a:tcPr marL="6099" marR="6099" marT="6099" marB="29275" anchor="b">
                    <a:lnL>
                      <a:noFill/>
                    </a:lnL>
                    <a:lnR>
                      <a:noFill/>
                    </a:lnR>
                    <a:lnT>
                      <a:noFill/>
                    </a:lnT>
                    <a:lnB>
                      <a:noFill/>
                    </a:lnB>
                    <a:noFill/>
                  </a:tcPr>
                </a:tc>
                <a:extLst>
                  <a:ext uri="{0D108BD9-81ED-4DB2-BD59-A6C34878D82A}">
                    <a16:rowId xmlns:a16="http://schemas.microsoft.com/office/drawing/2014/main" val="2061659328"/>
                  </a:ext>
                </a:extLst>
              </a:tr>
              <a:tr h="175895">
                <a:tc>
                  <a:txBody>
                    <a:bodyPr/>
                    <a:lstStyle/>
                    <a:p>
                      <a:pPr fontAlgn="b"/>
                      <a:r>
                        <a:rPr lang="en-US" sz="1000">
                          <a:effectLst/>
                          <a:latin typeface="Arial"/>
                        </a:rPr>
                        <a:t>International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5,441,720 </a:t>
                      </a:r>
                    </a:p>
                  </a:txBody>
                  <a:tcPr marL="6099" marR="6099" marT="6099" marB="29275" anchor="b">
                    <a:lnL>
                      <a:noFill/>
                    </a:lnL>
                    <a:lnR>
                      <a:noFill/>
                    </a:lnR>
                    <a:lnT>
                      <a:noFill/>
                    </a:lnT>
                    <a:lnB>
                      <a:noFill/>
                    </a:lnB>
                    <a:noFill/>
                  </a:tcPr>
                </a:tc>
                <a:tc>
                  <a:txBody>
                    <a:bodyPr/>
                    <a:lstStyle/>
                    <a:p>
                      <a:pPr algn="r" fontAlgn="b"/>
                      <a:r>
                        <a:rPr lang="en-US" sz="1000">
                          <a:effectLst/>
                          <a:latin typeface="Arial"/>
                        </a:rPr>
                        <a:t> 5,587,758 </a:t>
                      </a:r>
                    </a:p>
                  </a:txBody>
                  <a:tcPr marL="6099" marR="6099" marT="6099" marB="29275" anchor="b">
                    <a:lnL>
                      <a:noFill/>
                    </a:lnL>
                    <a:lnR>
                      <a:noFill/>
                    </a:lnR>
                    <a:lnT>
                      <a:noFill/>
                    </a:lnT>
                    <a:lnB>
                      <a:noFill/>
                    </a:lnB>
                    <a:noFill/>
                  </a:tcPr>
                </a:tc>
                <a:tc>
                  <a:txBody>
                    <a:bodyPr/>
                    <a:lstStyle/>
                    <a:p>
                      <a:pPr algn="r" fontAlgn="b"/>
                      <a:r>
                        <a:rPr lang="en-US" sz="1000">
                          <a:effectLst/>
                          <a:latin typeface="Arial"/>
                        </a:rPr>
                        <a:t> 6,036,109 </a:t>
                      </a:r>
                    </a:p>
                  </a:txBody>
                  <a:tcPr marL="6099" marR="6099" marT="6099" marB="29275" anchor="b">
                    <a:lnL>
                      <a:noFill/>
                    </a:lnL>
                    <a:lnR>
                      <a:noFill/>
                    </a:lnR>
                    <a:lnT>
                      <a:noFill/>
                    </a:lnT>
                    <a:lnB>
                      <a:noFill/>
                    </a:lnB>
                    <a:noFill/>
                  </a:tcPr>
                </a:tc>
                <a:tc>
                  <a:txBody>
                    <a:bodyPr/>
                    <a:lstStyle/>
                    <a:p>
                      <a:pPr algn="r" fontAlgn="b"/>
                      <a:r>
                        <a:rPr lang="en-US" sz="1000">
                          <a:effectLst/>
                          <a:latin typeface="Arial"/>
                        </a:rPr>
                        <a:t> 448,351 </a:t>
                      </a:r>
                    </a:p>
                  </a:txBody>
                  <a:tcPr marL="6099" marR="6099" marT="6099" marB="29275" anchor="b">
                    <a:lnL>
                      <a:noFill/>
                    </a:lnL>
                    <a:lnR>
                      <a:noFill/>
                    </a:lnR>
                    <a:lnT>
                      <a:noFill/>
                    </a:lnT>
                    <a:lnB>
                      <a:noFill/>
                    </a:lnB>
                    <a:noFill/>
                  </a:tcPr>
                </a:tc>
                <a:extLst>
                  <a:ext uri="{0D108BD9-81ED-4DB2-BD59-A6C34878D82A}">
                    <a16:rowId xmlns:a16="http://schemas.microsoft.com/office/drawing/2014/main" val="340739122"/>
                  </a:ext>
                </a:extLst>
              </a:tr>
              <a:tr h="175895">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4,185,349 </a:t>
                      </a:r>
                    </a:p>
                  </a:txBody>
                  <a:tcPr marL="6099" marR="6099" marT="6099" marB="29275" anchor="b">
                    <a:lnL>
                      <a:noFill/>
                    </a:lnL>
                    <a:lnR>
                      <a:noFill/>
                    </a:lnR>
                    <a:lnT>
                      <a:noFill/>
                    </a:lnT>
                    <a:lnB>
                      <a:noFill/>
                    </a:lnB>
                    <a:noFill/>
                  </a:tcPr>
                </a:tc>
                <a:tc>
                  <a:txBody>
                    <a:bodyPr/>
                    <a:lstStyle/>
                    <a:p>
                      <a:pPr algn="r" fontAlgn="b"/>
                      <a:r>
                        <a:rPr lang="en-US" sz="1000">
                          <a:effectLst/>
                          <a:latin typeface="Arial"/>
                        </a:rPr>
                        <a:t> 4,539,518 </a:t>
                      </a:r>
                    </a:p>
                  </a:txBody>
                  <a:tcPr marL="6099" marR="6099" marT="6099" marB="29275" anchor="b">
                    <a:lnL>
                      <a:noFill/>
                    </a:lnL>
                    <a:lnR>
                      <a:noFill/>
                    </a:lnR>
                    <a:lnT>
                      <a:noFill/>
                    </a:lnT>
                    <a:lnB>
                      <a:noFill/>
                    </a:lnB>
                    <a:noFill/>
                  </a:tcPr>
                </a:tc>
                <a:tc>
                  <a:txBody>
                    <a:bodyPr/>
                    <a:lstStyle/>
                    <a:p>
                      <a:pPr algn="r" fontAlgn="b"/>
                      <a:r>
                        <a:rPr lang="en-US" sz="1000">
                          <a:effectLst/>
                          <a:latin typeface="Arial"/>
                        </a:rPr>
                        <a:t> 4,616,361 </a:t>
                      </a:r>
                    </a:p>
                  </a:txBody>
                  <a:tcPr marL="6099" marR="6099" marT="6099" marB="29275" anchor="b">
                    <a:lnL>
                      <a:noFill/>
                    </a:lnL>
                    <a:lnR>
                      <a:noFill/>
                    </a:lnR>
                    <a:lnT>
                      <a:noFill/>
                    </a:lnT>
                    <a:lnB>
                      <a:noFill/>
                    </a:lnB>
                    <a:noFill/>
                  </a:tcPr>
                </a:tc>
                <a:tc>
                  <a:txBody>
                    <a:bodyPr/>
                    <a:lstStyle/>
                    <a:p>
                      <a:pPr algn="r" fontAlgn="b"/>
                      <a:r>
                        <a:rPr lang="en-US" sz="1000">
                          <a:effectLst/>
                          <a:latin typeface="Arial"/>
                        </a:rPr>
                        <a:t> 76,843 </a:t>
                      </a:r>
                    </a:p>
                  </a:txBody>
                  <a:tcPr marL="6099" marR="6099" marT="6099" marB="29275" anchor="b">
                    <a:lnL>
                      <a:noFill/>
                    </a:lnL>
                    <a:lnR>
                      <a:noFill/>
                    </a:lnR>
                    <a:lnT>
                      <a:noFill/>
                    </a:lnT>
                    <a:lnB>
                      <a:noFill/>
                    </a:lnB>
                    <a:noFill/>
                  </a:tcPr>
                </a:tc>
                <a:extLst>
                  <a:ext uri="{0D108BD9-81ED-4DB2-BD59-A6C34878D82A}">
                    <a16:rowId xmlns:a16="http://schemas.microsoft.com/office/drawing/2014/main" val="2137235061"/>
                  </a:ext>
                </a:extLst>
              </a:tr>
              <a:tr h="175895">
                <a:tc>
                  <a:txBody>
                    <a:bodyPr/>
                    <a:lstStyle/>
                    <a:p>
                      <a:pPr fontAlgn="b"/>
                      <a:r>
                        <a:rPr lang="en-US" sz="1000">
                          <a:effectLst/>
                          <a:latin typeface="Arial"/>
                        </a:rPr>
                        <a:t>F&amp;A (Indirect)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267,548 </a:t>
                      </a:r>
                    </a:p>
                  </a:txBody>
                  <a:tcPr marL="6099" marR="6099" marT="6099" marB="29275" anchor="b">
                    <a:lnL>
                      <a:noFill/>
                    </a:lnL>
                    <a:lnR>
                      <a:noFill/>
                    </a:lnR>
                    <a:lnT>
                      <a:noFill/>
                    </a:lnT>
                    <a:lnB>
                      <a:noFill/>
                    </a:lnB>
                    <a:noFill/>
                  </a:tcPr>
                </a:tc>
                <a:tc>
                  <a:txBody>
                    <a:bodyPr/>
                    <a:lstStyle/>
                    <a:p>
                      <a:pPr algn="r" fontAlgn="b"/>
                      <a:r>
                        <a:rPr lang="en-US" sz="1000">
                          <a:effectLst/>
                          <a:latin typeface="Arial"/>
                        </a:rPr>
                        <a:t> 157,000 </a:t>
                      </a:r>
                    </a:p>
                  </a:txBody>
                  <a:tcPr marL="6099" marR="6099" marT="6099" marB="29275" anchor="b">
                    <a:lnL>
                      <a:noFill/>
                    </a:lnL>
                    <a:lnR>
                      <a:noFill/>
                    </a:lnR>
                    <a:lnT>
                      <a:noFill/>
                    </a:lnT>
                    <a:lnB>
                      <a:noFill/>
                    </a:lnB>
                    <a:noFill/>
                  </a:tcPr>
                </a:tc>
                <a:tc>
                  <a:txBody>
                    <a:bodyPr/>
                    <a:lstStyle/>
                    <a:p>
                      <a:pPr algn="r" fontAlgn="b"/>
                      <a:r>
                        <a:rPr lang="en-US" sz="1000">
                          <a:effectLst/>
                          <a:latin typeface="Arial"/>
                        </a:rPr>
                        <a:t> 260,000 </a:t>
                      </a:r>
                    </a:p>
                  </a:txBody>
                  <a:tcPr marL="6099" marR="6099" marT="6099" marB="29275" anchor="b">
                    <a:lnL>
                      <a:noFill/>
                    </a:lnL>
                    <a:lnR>
                      <a:noFill/>
                    </a:lnR>
                    <a:lnT>
                      <a:noFill/>
                    </a:lnT>
                    <a:lnB>
                      <a:noFill/>
                    </a:lnB>
                    <a:noFill/>
                  </a:tcPr>
                </a:tc>
                <a:tc>
                  <a:txBody>
                    <a:bodyPr/>
                    <a:lstStyle/>
                    <a:p>
                      <a:pPr algn="r" fontAlgn="b"/>
                      <a:r>
                        <a:rPr lang="en-US" sz="1000">
                          <a:effectLst/>
                          <a:latin typeface="Arial"/>
                        </a:rPr>
                        <a:t> 103,000 </a:t>
                      </a:r>
                    </a:p>
                  </a:txBody>
                  <a:tcPr marL="6099" marR="6099" marT="6099" marB="29275" anchor="b">
                    <a:lnL>
                      <a:noFill/>
                    </a:lnL>
                    <a:lnR>
                      <a:noFill/>
                    </a:lnR>
                    <a:lnT>
                      <a:noFill/>
                    </a:lnT>
                    <a:lnB>
                      <a:noFill/>
                    </a:lnB>
                    <a:noFill/>
                  </a:tcPr>
                </a:tc>
                <a:extLst>
                  <a:ext uri="{0D108BD9-81ED-4DB2-BD59-A6C34878D82A}">
                    <a16:rowId xmlns:a16="http://schemas.microsoft.com/office/drawing/2014/main" val="52894380"/>
                  </a:ext>
                </a:extLst>
              </a:tr>
              <a:tr h="175895">
                <a:tc>
                  <a:txBody>
                    <a:bodyPr/>
                    <a:lstStyle/>
                    <a:p>
                      <a:pPr fontAlgn="b"/>
                      <a:r>
                        <a:rPr lang="en-US" sz="1000">
                          <a:effectLst/>
                          <a:latin typeface="Arial"/>
                        </a:rPr>
                        <a:t>Transfer in (from Colleges)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726460"/>
                  </a:ext>
                </a:extLst>
              </a:tr>
              <a:tr h="175895">
                <a:tc>
                  <a:txBody>
                    <a:bodyPr/>
                    <a:lstStyle/>
                    <a:p>
                      <a:pPr fontAlgn="b"/>
                      <a:r>
                        <a:rPr lang="en-US" sz="1000" b="1">
                          <a:effectLst/>
                          <a:latin typeface="Arial"/>
                        </a:rPr>
                        <a:t>Total Estimated Source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$63,375,509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$66,274,267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$66,856,660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$582,393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33344056"/>
                  </a:ext>
                </a:extLst>
              </a:tr>
              <a:tr h="191509">
                <a:tc>
                  <a:txBody>
                    <a:bodyPr/>
                    <a:lstStyle/>
                    <a:p>
                      <a:pP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41533162"/>
                  </a:ext>
                </a:extLst>
              </a:tr>
              <a:tr h="175895">
                <a:tc>
                  <a:txBody>
                    <a:bodyPr/>
                    <a:lstStyle/>
                    <a:p>
                      <a:pPr fontAlgn="b"/>
                      <a:r>
                        <a:rPr lang="en-US" sz="1000" b="1">
                          <a:effectLst/>
                          <a:latin typeface="Arial"/>
                        </a:rPr>
                        <a:t>Uses of Funds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extLst>
                  <a:ext uri="{0D108BD9-81ED-4DB2-BD59-A6C34878D82A}">
                    <a16:rowId xmlns:a16="http://schemas.microsoft.com/office/drawing/2014/main" val="2460604994"/>
                  </a:ext>
                </a:extLst>
              </a:tr>
              <a:tr h="175895">
                <a:tc>
                  <a:txBody>
                    <a:bodyPr/>
                    <a:lstStyle/>
                    <a:p>
                      <a:pPr fontAlgn="b"/>
                      <a:r>
                        <a:rPr lang="en-US" sz="1000">
                          <a:effectLst/>
                          <a:latin typeface="Arial"/>
                        </a:rPr>
                        <a:t>Personnel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53,613,073 </a:t>
                      </a:r>
                    </a:p>
                  </a:txBody>
                  <a:tcPr marL="6099" marR="6099" marT="6099" marB="29275" anchor="b">
                    <a:lnL>
                      <a:noFill/>
                    </a:lnL>
                    <a:lnR>
                      <a:noFill/>
                    </a:lnR>
                    <a:lnT>
                      <a:noFill/>
                    </a:lnT>
                    <a:lnB>
                      <a:noFill/>
                    </a:lnB>
                    <a:noFill/>
                  </a:tcPr>
                </a:tc>
                <a:tc>
                  <a:txBody>
                    <a:bodyPr/>
                    <a:lstStyle/>
                    <a:p>
                      <a:pPr algn="r" fontAlgn="b"/>
                      <a:r>
                        <a:rPr lang="en-US" sz="1000">
                          <a:effectLst/>
                          <a:latin typeface="Arial"/>
                        </a:rPr>
                        <a:t> 50,594,027 </a:t>
                      </a:r>
                    </a:p>
                  </a:txBody>
                  <a:tcPr marL="6099" marR="6099" marT="6099" marB="29275" anchor="b">
                    <a:lnL>
                      <a:noFill/>
                    </a:lnL>
                    <a:lnR>
                      <a:noFill/>
                    </a:lnR>
                    <a:lnT>
                      <a:noFill/>
                    </a:lnT>
                    <a:lnB>
                      <a:noFill/>
                    </a:lnB>
                    <a:noFill/>
                  </a:tcPr>
                </a:tc>
                <a:tc>
                  <a:txBody>
                    <a:bodyPr/>
                    <a:lstStyle/>
                    <a:p>
                      <a:pPr algn="r" fontAlgn="b"/>
                      <a:r>
                        <a:rPr lang="en-US" sz="1000">
                          <a:effectLst/>
                          <a:latin typeface="Arial"/>
                        </a:rPr>
                        <a:t> 59,328,257 </a:t>
                      </a:r>
                    </a:p>
                  </a:txBody>
                  <a:tcPr marL="6099" marR="6099" marT="6099" marB="29275" anchor="b">
                    <a:lnL>
                      <a:noFill/>
                    </a:lnL>
                    <a:lnR>
                      <a:noFill/>
                    </a:lnR>
                    <a:lnT>
                      <a:noFill/>
                    </a:lnT>
                    <a:lnB>
                      <a:noFill/>
                    </a:lnB>
                    <a:noFill/>
                  </a:tcPr>
                </a:tc>
                <a:tc>
                  <a:txBody>
                    <a:bodyPr/>
                    <a:lstStyle/>
                    <a:p>
                      <a:pPr algn="r" fontAlgn="b"/>
                      <a:r>
                        <a:rPr lang="en-US" sz="1000">
                          <a:effectLst/>
                          <a:latin typeface="Arial"/>
                        </a:rPr>
                        <a:t> 8,734,230 </a:t>
                      </a:r>
                    </a:p>
                  </a:txBody>
                  <a:tcPr marL="6099" marR="6099" marT="6099" marB="29275" anchor="b">
                    <a:lnL>
                      <a:noFill/>
                    </a:lnL>
                    <a:lnR>
                      <a:noFill/>
                    </a:lnR>
                    <a:lnT>
                      <a:noFill/>
                    </a:lnT>
                    <a:lnB>
                      <a:noFill/>
                    </a:lnB>
                    <a:noFill/>
                  </a:tcPr>
                </a:tc>
                <a:extLst>
                  <a:ext uri="{0D108BD9-81ED-4DB2-BD59-A6C34878D82A}">
                    <a16:rowId xmlns:a16="http://schemas.microsoft.com/office/drawing/2014/main" val="4290643978"/>
                  </a:ext>
                </a:extLst>
              </a:tr>
              <a:tr h="175895">
                <a:tc>
                  <a:txBody>
                    <a:bodyPr/>
                    <a:lstStyle/>
                    <a:p>
                      <a:pPr fontAlgn="b"/>
                      <a:r>
                        <a:rPr lang="en-US" sz="1000">
                          <a:effectLst/>
                          <a:latin typeface="Arial"/>
                        </a:rPr>
                        <a:t>Non-Personnel </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8,093,441 </a:t>
                      </a:r>
                    </a:p>
                  </a:txBody>
                  <a:tcPr marL="6099" marR="6099" marT="6099" marB="29275" anchor="b">
                    <a:lnL>
                      <a:noFill/>
                    </a:lnL>
                    <a:lnR>
                      <a:noFill/>
                    </a:lnR>
                    <a:lnT>
                      <a:noFill/>
                    </a:lnT>
                    <a:lnB>
                      <a:noFill/>
                    </a:lnB>
                    <a:noFill/>
                  </a:tcPr>
                </a:tc>
                <a:tc>
                  <a:txBody>
                    <a:bodyPr/>
                    <a:lstStyle/>
                    <a:p>
                      <a:pPr algn="r" fontAlgn="b"/>
                      <a:r>
                        <a:rPr lang="en-US" sz="1000">
                          <a:effectLst/>
                          <a:latin typeface="Arial"/>
                        </a:rPr>
                        <a:t> 6,846,117 </a:t>
                      </a:r>
                    </a:p>
                  </a:txBody>
                  <a:tcPr marL="6099" marR="6099" marT="6099" marB="29275" anchor="b">
                    <a:lnL>
                      <a:noFill/>
                    </a:lnL>
                    <a:lnR>
                      <a:noFill/>
                    </a:lnR>
                    <a:lnT>
                      <a:noFill/>
                    </a:lnT>
                    <a:lnB>
                      <a:noFill/>
                    </a:lnB>
                    <a:noFill/>
                  </a:tcPr>
                </a:tc>
                <a:tc>
                  <a:txBody>
                    <a:bodyPr/>
                    <a:lstStyle/>
                    <a:p>
                      <a:pPr algn="r" fontAlgn="b"/>
                      <a:r>
                        <a:rPr lang="en-US" sz="1000">
                          <a:effectLst/>
                          <a:latin typeface="Arial"/>
                        </a:rPr>
                        <a:t> 7,861,939 </a:t>
                      </a:r>
                    </a:p>
                  </a:txBody>
                  <a:tcPr marL="6099" marR="6099" marT="6099" marB="29275" anchor="b">
                    <a:lnL>
                      <a:noFill/>
                    </a:lnL>
                    <a:lnR>
                      <a:noFill/>
                    </a:lnR>
                    <a:lnT>
                      <a:noFill/>
                    </a:lnT>
                    <a:lnB>
                      <a:noFill/>
                    </a:lnB>
                    <a:noFill/>
                  </a:tcPr>
                </a:tc>
                <a:tc>
                  <a:txBody>
                    <a:bodyPr/>
                    <a:lstStyle/>
                    <a:p>
                      <a:pPr algn="r" fontAlgn="b"/>
                      <a:r>
                        <a:rPr lang="en-US" sz="1000">
                          <a:effectLst/>
                          <a:latin typeface="Arial"/>
                        </a:rPr>
                        <a:t> 1,015,822 </a:t>
                      </a:r>
                    </a:p>
                  </a:txBody>
                  <a:tcPr marL="6099" marR="6099" marT="6099" marB="29275" anchor="b">
                    <a:lnL>
                      <a:noFill/>
                    </a:lnL>
                    <a:lnR>
                      <a:noFill/>
                    </a:lnR>
                    <a:lnT>
                      <a:noFill/>
                    </a:lnT>
                    <a:lnB>
                      <a:noFill/>
                    </a:lnB>
                    <a:noFill/>
                  </a:tcPr>
                </a:tc>
                <a:extLst>
                  <a:ext uri="{0D108BD9-81ED-4DB2-BD59-A6C34878D82A}">
                    <a16:rowId xmlns:a16="http://schemas.microsoft.com/office/drawing/2014/main" val="3412235266"/>
                  </a:ext>
                </a:extLst>
              </a:tr>
              <a:tr h="175894">
                <a:tc>
                  <a:txBody>
                    <a:bodyPr/>
                    <a:lstStyle/>
                    <a:p>
                      <a:pPr lvl="0">
                        <a:buNone/>
                      </a:pPr>
                      <a:endParaRPr lang="en-US" sz="1000">
                        <a:effectLst/>
                        <a:latin typeface="Arial"/>
                      </a:endParaRPr>
                    </a:p>
                  </a:txBody>
                  <a:tcPr marL="6099" marR="6099" marT="6099" marB="29275" anchor="b">
                    <a:lnL w="12700">
                      <a:solidFill>
                        <a:srgbClr val="000000"/>
                      </a:solidFill>
                    </a:lnL>
                    <a:lnR w="0">
                      <a:noFill/>
                    </a:lnR>
                    <a:lnT w="0">
                      <a:noFill/>
                    </a:lnT>
                    <a:lnB w="0">
                      <a:noFill/>
                    </a:lnB>
                    <a:noFill/>
                  </a:tcPr>
                </a:tc>
                <a:tc>
                  <a:txBody>
                    <a:bodyPr/>
                    <a:lstStyle/>
                    <a:p>
                      <a:pPr lvl="0" algn="r">
                        <a:buNone/>
                      </a:pPr>
                      <a:endParaRPr lang="en-US" sz="1000">
                        <a:effectLst/>
                        <a:latin typeface="Arial"/>
                      </a:endParaRPr>
                    </a:p>
                  </a:txBody>
                  <a:tcPr marL="6099" marR="6099" marT="6099" marB="29275" anchor="b">
                    <a:lnL w="0">
                      <a:noFill/>
                    </a:lnL>
                    <a:lnR w="0">
                      <a:noFill/>
                    </a:lnR>
                    <a:lnT w="0">
                      <a:noFill/>
                    </a:lnT>
                    <a:lnB w="0">
                      <a:noFill/>
                    </a:lnB>
                    <a:noFill/>
                  </a:tcPr>
                </a:tc>
                <a:tc>
                  <a:txBody>
                    <a:bodyPr/>
                    <a:lstStyle/>
                    <a:p>
                      <a:pPr lvl="0" algn="r">
                        <a:buNone/>
                      </a:pPr>
                      <a:endParaRPr lang="en-US" sz="1000">
                        <a:effectLst/>
                        <a:latin typeface="Arial"/>
                      </a:endParaRPr>
                    </a:p>
                  </a:txBody>
                  <a:tcPr marL="6099" marR="6099" marT="6099" marB="29275" anchor="b">
                    <a:lnL w="0">
                      <a:noFill/>
                    </a:lnL>
                    <a:lnR w="0">
                      <a:noFill/>
                    </a:lnR>
                    <a:lnT w="0">
                      <a:noFill/>
                    </a:lnT>
                    <a:lnB w="0">
                      <a:noFill/>
                    </a:lnB>
                    <a:noFill/>
                  </a:tcPr>
                </a:tc>
                <a:tc>
                  <a:txBody>
                    <a:bodyPr/>
                    <a:lstStyle/>
                    <a:p>
                      <a:pPr lvl="0" algn="r">
                        <a:buNone/>
                      </a:pPr>
                      <a:endParaRPr lang="en-US" sz="1000">
                        <a:effectLst/>
                        <a:latin typeface="Arial"/>
                      </a:endParaRPr>
                    </a:p>
                  </a:txBody>
                  <a:tcPr marL="6099" marR="6099" marT="6099" marB="29275" anchor="b">
                    <a:lnL w="0">
                      <a:noFill/>
                    </a:lnL>
                    <a:lnR w="0">
                      <a:noFill/>
                    </a:lnR>
                    <a:lnT w="0">
                      <a:noFill/>
                    </a:lnT>
                    <a:lnB w="0">
                      <a:noFill/>
                    </a:lnB>
                    <a:noFill/>
                  </a:tcPr>
                </a:tc>
                <a:tc>
                  <a:txBody>
                    <a:bodyPr/>
                    <a:lstStyle/>
                    <a:p>
                      <a:pPr lvl="0" algn="r">
                        <a:buNone/>
                      </a:pPr>
                      <a:endParaRPr lang="en-US" sz="1000">
                        <a:effectLst/>
                        <a:latin typeface="Arial"/>
                      </a:endParaRPr>
                    </a:p>
                  </a:txBody>
                  <a:tcPr marL="6099" marR="6099" marT="6099" marB="29275" anchor="b">
                    <a:lnL w="0">
                      <a:noFill/>
                    </a:lnL>
                    <a:lnR w="0">
                      <a:noFill/>
                    </a:lnR>
                    <a:lnT w="0">
                      <a:noFill/>
                    </a:lnT>
                    <a:lnB w="0">
                      <a:noFill/>
                    </a:lnB>
                    <a:noFill/>
                  </a:tcPr>
                </a:tc>
                <a:extLst>
                  <a:ext uri="{0D108BD9-81ED-4DB2-BD59-A6C34878D82A}">
                    <a16:rowId xmlns:a16="http://schemas.microsoft.com/office/drawing/2014/main" val="2133760762"/>
                  </a:ext>
                </a:extLst>
              </a:tr>
              <a:tr h="175895">
                <a:tc>
                  <a:txBody>
                    <a:bodyPr/>
                    <a:lstStyle/>
                    <a:p>
                      <a:pPr fontAlgn="b"/>
                      <a:r>
                        <a:rPr lang="en-US" sz="1000">
                          <a:effectLst/>
                          <a:latin typeface="Arial"/>
                        </a:rPr>
                        <a:t>Transfer out (to District)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8,244,435 </a:t>
                      </a:r>
                    </a:p>
                  </a:txBody>
                  <a:tcPr marL="6099" marR="6099" marT="6099" marB="29275" anchor="b">
                    <a:lnL>
                      <a:noFill/>
                    </a:lnL>
                    <a:lnR>
                      <a:noFill/>
                    </a:lnR>
                    <a:lnT>
                      <a:noFill/>
                    </a:lnT>
                    <a:lnB>
                      <a:noFill/>
                    </a:lnB>
                    <a:noFill/>
                  </a:tcPr>
                </a:tc>
                <a:tc>
                  <a:txBody>
                    <a:bodyPr/>
                    <a:lstStyle/>
                    <a:p>
                      <a:pPr algn="r" fontAlgn="b"/>
                      <a:r>
                        <a:rPr lang="en-US" sz="1000">
                          <a:effectLst/>
                          <a:latin typeface="Arial"/>
                        </a:rPr>
                        <a:t> 8,244,435 </a:t>
                      </a:r>
                    </a:p>
                  </a:txBody>
                  <a:tcPr marL="6099" marR="6099" marT="6099" marB="29275" anchor="b">
                    <a:lnL>
                      <a:noFill/>
                    </a:lnL>
                    <a:lnR>
                      <a:noFill/>
                    </a:lnR>
                    <a:lnT>
                      <a:noFill/>
                    </a:lnT>
                    <a:lnB>
                      <a:noFill/>
                    </a:lnB>
                    <a:noFill/>
                  </a:tcPr>
                </a:tc>
                <a:tc>
                  <a:txBody>
                    <a:bodyPr/>
                    <a:lstStyle/>
                    <a:p>
                      <a:pPr algn="r" fontAlgn="b"/>
                      <a:r>
                        <a:rPr lang="en-US" sz="1000">
                          <a:effectLst/>
                          <a:latin typeface="Arial"/>
                        </a:rPr>
                        <a:t> 8,315,177 </a:t>
                      </a:r>
                    </a:p>
                  </a:txBody>
                  <a:tcPr marL="6099" marR="6099" marT="6099" marB="29275" anchor="b">
                    <a:lnL>
                      <a:noFill/>
                    </a:lnL>
                    <a:lnR>
                      <a:noFill/>
                    </a:lnR>
                    <a:lnT>
                      <a:noFill/>
                    </a:lnT>
                    <a:lnB>
                      <a:noFill/>
                    </a:lnB>
                    <a:noFill/>
                  </a:tcPr>
                </a:tc>
                <a:tc>
                  <a:txBody>
                    <a:bodyPr/>
                    <a:lstStyle/>
                    <a:p>
                      <a:pPr algn="r" fontAlgn="b"/>
                      <a:r>
                        <a:rPr lang="en-US" sz="1000">
                          <a:effectLst/>
                          <a:latin typeface="Arial"/>
                        </a:rPr>
                        <a:t> 70,742 </a:t>
                      </a:r>
                    </a:p>
                  </a:txBody>
                  <a:tcPr marL="6099" marR="6099" marT="6099" marB="29275" anchor="b">
                    <a:lnL>
                      <a:noFill/>
                    </a:lnL>
                    <a:lnR>
                      <a:noFill/>
                    </a:lnR>
                    <a:lnT>
                      <a:noFill/>
                    </a:lnT>
                    <a:lnB>
                      <a:noFill/>
                    </a:lnB>
                    <a:noFill/>
                  </a:tcPr>
                </a:tc>
                <a:extLst>
                  <a:ext uri="{0D108BD9-81ED-4DB2-BD59-A6C34878D82A}">
                    <a16:rowId xmlns:a16="http://schemas.microsoft.com/office/drawing/2014/main" val="459140840"/>
                  </a:ext>
                </a:extLst>
              </a:tr>
              <a:tr h="175895">
                <a:tc>
                  <a:txBody>
                    <a:bodyPr/>
                    <a:lstStyle/>
                    <a:p>
                      <a:pPr fontAlgn="b"/>
                      <a:r>
                        <a:rPr lang="en-US" sz="1000">
                          <a:effectLst/>
                          <a:latin typeface="Arial"/>
                        </a:rPr>
                        <a:t>International Program</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150,903 </a:t>
                      </a:r>
                    </a:p>
                  </a:txBody>
                  <a:tcPr marL="6099" marR="6099" marT="6099" marB="29275" anchor="b">
                    <a:lnL>
                      <a:noFill/>
                    </a:lnL>
                    <a:lnR>
                      <a:noFill/>
                    </a:lnR>
                    <a:lnT>
                      <a:noFill/>
                    </a:lnT>
                    <a:lnB>
                      <a:noFill/>
                    </a:lnB>
                    <a:noFill/>
                  </a:tcPr>
                </a:tc>
                <a:tc>
                  <a:txBody>
                    <a:bodyPr/>
                    <a:lstStyle/>
                    <a:p>
                      <a:pPr algn="r" fontAlgn="b"/>
                      <a:r>
                        <a:rPr lang="en-US" sz="1000">
                          <a:effectLst/>
                          <a:latin typeface="Arial"/>
                        </a:rPr>
                        <a:t> 150,903 </a:t>
                      </a:r>
                    </a:p>
                  </a:txBody>
                  <a:tcPr marL="6099" marR="6099" marT="6099" marB="29275" anchor="b">
                    <a:lnL>
                      <a:noFill/>
                    </a:lnL>
                    <a:lnR>
                      <a:noFill/>
                    </a:lnR>
                    <a:lnT>
                      <a:noFill/>
                    </a:lnT>
                    <a:lnB>
                      <a:noFill/>
                    </a:lnB>
                    <a:noFill/>
                  </a:tcPr>
                </a:tc>
                <a:extLst>
                  <a:ext uri="{0D108BD9-81ED-4DB2-BD59-A6C34878D82A}">
                    <a16:rowId xmlns:a16="http://schemas.microsoft.com/office/drawing/2014/main" val="2344212950"/>
                  </a:ext>
                </a:extLst>
              </a:tr>
              <a:tr h="175895">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149,245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149,245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812996"/>
                  </a:ext>
                </a:extLst>
              </a:tr>
              <a:tr h="175895">
                <a:tc>
                  <a:txBody>
                    <a:bodyPr/>
                    <a:lstStyle/>
                    <a:p>
                      <a:pPr fontAlgn="b"/>
                      <a:r>
                        <a:rPr lang="en-US" sz="1000" b="1">
                          <a:effectLst/>
                          <a:latin typeface="Arial"/>
                        </a:rPr>
                        <a:t>Total Budgeted  Use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$69,950,949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$65,684,579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$75,805,521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$10,120,942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54921303"/>
                  </a:ext>
                </a:extLst>
              </a:tr>
              <a:tr h="175895">
                <a:tc>
                  <a:txBody>
                    <a:bodyPr/>
                    <a:lstStyle/>
                    <a:p>
                      <a:pPr fontAlgn="b"/>
                      <a:r>
                        <a:rPr lang="en-US" sz="1000" b="1">
                          <a:effectLst/>
                          <a:latin typeface="Arial"/>
                        </a:rPr>
                        <a:t>Source over Use of Funds: Surplus (Deficit)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$(6,575,441)</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$589,688 </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$(8,948,861)</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$(9,538,549)</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5747573"/>
                  </a:ext>
                </a:extLst>
              </a:tr>
              <a:tr h="175895">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000">
                          <a:effectLst/>
                          <a:latin typeface="Arial"/>
                        </a:rPr>
                        <a:t>-11.81%</a:t>
                      </a: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92797291"/>
                  </a:ext>
                </a:extLst>
              </a:tr>
              <a:tr h="175895">
                <a:tc>
                  <a:txBody>
                    <a:bodyPr/>
                    <a:lstStyle/>
                    <a:p>
                      <a:pPr fontAlgn="b"/>
                      <a:r>
                        <a:rPr lang="en-US" sz="1000" b="1">
                          <a:effectLst/>
                          <a:latin typeface="Arial"/>
                        </a:rPr>
                        <a:t>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r>
                        <a:rPr lang="en-US" sz="1000" b="1">
                          <a:effectLst/>
                          <a:latin typeface="Arial"/>
                        </a:rPr>
                        <a:t>2,010,502</a:t>
                      </a:r>
                    </a:p>
                  </a:txBody>
                  <a:tcPr marL="6099" marR="6099" marT="6099" marB="29275" anchor="b">
                    <a:lnL>
                      <a:noFill/>
                    </a:lnL>
                    <a:lnR>
                      <a:noFill/>
                    </a:lnR>
                    <a:lnT>
                      <a:noFill/>
                    </a:lnT>
                    <a:lnB>
                      <a:noFill/>
                    </a:lnB>
                    <a:noFill/>
                  </a:tcPr>
                </a:tc>
                <a:tc>
                  <a:txBody>
                    <a:bodyPr/>
                    <a:lstStyle/>
                    <a:p>
                      <a:pPr algn="r" fontAlgn="b"/>
                      <a:r>
                        <a:rPr lang="en-US" sz="1000" b="1">
                          <a:effectLst/>
                          <a:latin typeface="Arial"/>
                        </a:rPr>
                        <a:t>2,010,502 </a:t>
                      </a:r>
                    </a:p>
                  </a:txBody>
                  <a:tcPr marL="6099" marR="6099" marT="6099" marB="29275" anchor="b">
                    <a:lnL>
                      <a:noFill/>
                    </a:lnL>
                    <a:lnR>
                      <a:noFill/>
                    </a:lnR>
                    <a:lnT>
                      <a:noFill/>
                    </a:lnT>
                    <a:lnB>
                      <a:noFill/>
                    </a:lnB>
                    <a:noFill/>
                  </a:tcPr>
                </a:tc>
                <a:extLst>
                  <a:ext uri="{0D108BD9-81ED-4DB2-BD59-A6C34878D82A}">
                    <a16:rowId xmlns:a16="http://schemas.microsoft.com/office/drawing/2014/main" val="3621318244"/>
                  </a:ext>
                </a:extLst>
              </a:tr>
              <a:tr h="175895">
                <a:tc>
                  <a:txBody>
                    <a:bodyPr/>
                    <a:lstStyle/>
                    <a:p>
                      <a:pPr fontAlgn="b"/>
                      <a:r>
                        <a:rPr lang="en-US" sz="1000" b="1">
                          <a:solidFill>
                            <a:srgbClr val="186C24"/>
                          </a:solidFill>
                          <a:effectLst/>
                          <a:latin typeface="Arial"/>
                        </a:rPr>
                        <a:t>Surplus (Deficit) net of 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solidFill>
                            <a:srgbClr val="186C24"/>
                          </a:solidFill>
                          <a:effectLst/>
                          <a:latin typeface="Arial"/>
                        </a:rPr>
                        <a:t>$(6,575,441)</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$589,688 </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 $(6,938,359)</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$(7,528,047)</a:t>
                      </a:r>
                    </a:p>
                  </a:txBody>
                  <a:tcPr marL="6099" marR="6099" marT="6099" marB="29275" anchor="b">
                    <a:lnL>
                      <a:noFill/>
                    </a:lnL>
                    <a:lnR>
                      <a:noFill/>
                    </a:lnR>
                    <a:lnT>
                      <a:noFill/>
                    </a:lnT>
                    <a:lnB>
                      <a:noFill/>
                    </a:lnB>
                    <a:noFill/>
                  </a:tcPr>
                </a:tc>
                <a:extLst>
                  <a:ext uri="{0D108BD9-81ED-4DB2-BD59-A6C34878D82A}">
                    <a16:rowId xmlns:a16="http://schemas.microsoft.com/office/drawing/2014/main" val="2783386227"/>
                  </a:ext>
                </a:extLst>
              </a:tr>
              <a:tr h="175895">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-9.40%</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en-US" sz="1000">
                        <a:effectLst/>
                        <a:latin typeface="Arial"/>
                      </a:endParaRP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-9.15%</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en-US" sz="1000">
                        <a:effectLst/>
                        <a:latin typeface="Arial"/>
                      </a:endParaRP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3510178"/>
                  </a:ext>
                </a:extLst>
              </a:tr>
            </a:tbl>
          </a:graphicData>
        </a:graphic>
      </p:graphicFrame>
    </p:spTree>
    <p:extLst>
      <p:ext uri="{BB962C8B-B14F-4D97-AF65-F5344CB8AC3E}">
        <p14:creationId xmlns:p14="http://schemas.microsoft.com/office/powerpoint/2010/main" val="393593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E68DDE59-49D5-42AA-8D35-B178B726A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2" name="Rectangle 71">
            <a:extLst>
              <a:ext uri="{FF2B5EF4-FFF2-40B4-BE49-F238E27FC236}">
                <a16:creationId xmlns:a16="http://schemas.microsoft.com/office/drawing/2014/main" id="{FE620889-6AF6-4B45-8AFF-DF8FFDDB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41A57562-C717-7370-6122-C75959D6431B}"/>
              </a:ext>
            </a:extLst>
          </p:cNvPr>
          <p:cNvSpPr>
            <a:spLocks noGrp="1"/>
          </p:cNvSpPr>
          <p:nvPr>
            <p:ph type="title"/>
          </p:nvPr>
        </p:nvSpPr>
        <p:spPr>
          <a:xfrm>
            <a:off x="582930" y="370491"/>
            <a:ext cx="8201915" cy="1441250"/>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Seattle Central College(SCC) Cash Reserve</a:t>
            </a:r>
            <a:br>
              <a:rPr lang="en-US" sz="3300"/>
            </a:br>
            <a:r>
              <a:rPr lang="en-US" sz="3300">
                <a:solidFill>
                  <a:schemeClr val="bg1"/>
                </a:solidFill>
              </a:rPr>
              <a:t>Beginning Balance FY 2025</a:t>
            </a:r>
          </a:p>
        </p:txBody>
      </p:sp>
      <p:sp useBgFill="1">
        <p:nvSpPr>
          <p:cNvPr id="74" name="Rectangle 73">
            <a:extLst>
              <a:ext uri="{FF2B5EF4-FFF2-40B4-BE49-F238E27FC236}">
                <a16:creationId xmlns:a16="http://schemas.microsoft.com/office/drawing/2014/main" id="{46A7E952-C162-4E5A-9AD1-83F746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011339"/>
            <a:ext cx="9144001" cy="313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6" name="Content Placeholder 5">
            <a:extLst>
              <a:ext uri="{FF2B5EF4-FFF2-40B4-BE49-F238E27FC236}">
                <a16:creationId xmlns:a16="http://schemas.microsoft.com/office/drawing/2014/main" id="{F7BD5A90-BC48-C2C7-FDEE-93F0F4ECD80F}"/>
              </a:ext>
            </a:extLst>
          </p:cNvPr>
          <p:cNvGraphicFramePr>
            <a:graphicFrameLocks noGrp="1"/>
          </p:cNvGraphicFramePr>
          <p:nvPr>
            <p:ph idx="1"/>
          </p:nvPr>
        </p:nvGraphicFramePr>
        <p:xfrm>
          <a:off x="467169" y="2376608"/>
          <a:ext cx="8498730" cy="2674511"/>
        </p:xfrm>
        <a:graphic>
          <a:graphicData uri="http://schemas.openxmlformats.org/drawingml/2006/table">
            <a:tbl>
              <a:tblPr bandRow="1">
                <a:tableStyleId>{5C22544A-7EE6-4342-B048-85BDC9FD1C3A}</a:tableStyleId>
              </a:tblPr>
              <a:tblGrid>
                <a:gridCol w="2045990">
                  <a:extLst>
                    <a:ext uri="{9D8B030D-6E8A-4147-A177-3AD203B41FA5}">
                      <a16:colId xmlns:a16="http://schemas.microsoft.com/office/drawing/2014/main" val="3306255725"/>
                    </a:ext>
                  </a:extLst>
                </a:gridCol>
                <a:gridCol w="1144610">
                  <a:extLst>
                    <a:ext uri="{9D8B030D-6E8A-4147-A177-3AD203B41FA5}">
                      <a16:colId xmlns:a16="http://schemas.microsoft.com/office/drawing/2014/main" val="3741820060"/>
                    </a:ext>
                  </a:extLst>
                </a:gridCol>
                <a:gridCol w="1144610">
                  <a:extLst>
                    <a:ext uri="{9D8B030D-6E8A-4147-A177-3AD203B41FA5}">
                      <a16:colId xmlns:a16="http://schemas.microsoft.com/office/drawing/2014/main" val="891239876"/>
                    </a:ext>
                  </a:extLst>
                </a:gridCol>
                <a:gridCol w="1058765">
                  <a:extLst>
                    <a:ext uri="{9D8B030D-6E8A-4147-A177-3AD203B41FA5}">
                      <a16:colId xmlns:a16="http://schemas.microsoft.com/office/drawing/2014/main" val="1928060676"/>
                    </a:ext>
                  </a:extLst>
                </a:gridCol>
                <a:gridCol w="1058765">
                  <a:extLst>
                    <a:ext uri="{9D8B030D-6E8A-4147-A177-3AD203B41FA5}">
                      <a16:colId xmlns:a16="http://schemas.microsoft.com/office/drawing/2014/main" val="135378120"/>
                    </a:ext>
                  </a:extLst>
                </a:gridCol>
                <a:gridCol w="987225">
                  <a:extLst>
                    <a:ext uri="{9D8B030D-6E8A-4147-A177-3AD203B41FA5}">
                      <a16:colId xmlns:a16="http://schemas.microsoft.com/office/drawing/2014/main" val="2694263516"/>
                    </a:ext>
                  </a:extLst>
                </a:gridCol>
                <a:gridCol w="1058765">
                  <a:extLst>
                    <a:ext uri="{9D8B030D-6E8A-4147-A177-3AD203B41FA5}">
                      <a16:colId xmlns:a16="http://schemas.microsoft.com/office/drawing/2014/main" val="1171958019"/>
                    </a:ext>
                  </a:extLst>
                </a:gridCol>
              </a:tblGrid>
              <a:tr h="229809">
                <a:tc>
                  <a:txBody>
                    <a:bodyPr/>
                    <a:lstStyle/>
                    <a:p>
                      <a:pPr algn="l" fontAlgn="b"/>
                      <a:endParaRPr lang="en-US" sz="1200" b="1"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2022</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2023</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2024</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2025</a:t>
                      </a:r>
                    </a:p>
                  </a:txBody>
                  <a:tcPr marL="7144" marR="7144" marT="7144" marB="3429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3455870641"/>
                  </a:ext>
                </a:extLst>
              </a:tr>
              <a:tr h="229809">
                <a:tc>
                  <a:txBody>
                    <a:bodyPr/>
                    <a:lstStyle/>
                    <a:p>
                      <a:pPr algn="l" fontAlgn="b"/>
                      <a:r>
                        <a:rPr lang="en-US" sz="1200" b="1" i="0" u="none" strike="noStrike">
                          <a:solidFill>
                            <a:srgbClr val="000000"/>
                          </a:solidFill>
                          <a:effectLst/>
                          <a:latin typeface="Aptos Narrow"/>
                        </a:rPr>
                        <a:t>CASH RESERVE Balances</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i="0" u="none" strike="noStrike">
                          <a:solidFill>
                            <a:srgbClr val="000000"/>
                          </a:solidFill>
                          <a:effectLst/>
                          <a:latin typeface="Aptos Narrow"/>
                        </a:rPr>
                        <a:t>18,333,632.28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13,311,612.80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9,382,259.85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2,246,952.35 </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2341951407"/>
                  </a:ext>
                </a:extLst>
              </a:tr>
              <a:tr h="407194">
                <a:tc>
                  <a:txBody>
                    <a:bodyPr/>
                    <a:lstStyle/>
                    <a:p>
                      <a:pPr algn="l" fontAlgn="b"/>
                      <a:r>
                        <a:rPr lang="en-US" sz="1200" b="1" i="0" u="none" strike="noStrike">
                          <a:solidFill>
                            <a:srgbClr val="000000"/>
                          </a:solidFill>
                          <a:effectLst/>
                          <a:latin typeface="Aptos Narrow"/>
                        </a:rPr>
                        <a:t>Difference Increase</a:t>
                      </a:r>
                      <a:endParaRPr lang="en-US" sz="1400"/>
                    </a:p>
                    <a:p>
                      <a:pPr lvl="0" algn="l">
                        <a:buNone/>
                      </a:pPr>
                      <a:r>
                        <a:rPr lang="en-US" sz="1200" b="1" i="0" u="none" strike="noStrike">
                          <a:solidFill>
                            <a:srgbClr val="000000"/>
                          </a:solidFill>
                          <a:effectLst/>
                          <a:latin typeface="Aptos Narrow"/>
                        </a:rPr>
                        <a:t>(Decrease)</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(5,022,019.48)</a:t>
                      </a: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(3,929,352.95)</a:t>
                      </a: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(7,135,307.50)</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1259460127"/>
                  </a:ext>
                </a:extLst>
              </a:tr>
              <a:tr h="22980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-27.39%</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-29.52%</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-76.05%</a:t>
                      </a:r>
                    </a:p>
                  </a:txBody>
                  <a:tcPr marL="7144" marR="7144" marT="7144" marB="3429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3730675503"/>
                  </a:ext>
                </a:extLst>
              </a:tr>
              <a:tr h="229809">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879629"/>
                  </a:ext>
                </a:extLst>
              </a:tr>
              <a:tr h="22980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200" b="1" i="0" u="none" strike="noStrike">
                          <a:solidFill>
                            <a:srgbClr val="000000"/>
                          </a:solidFill>
                          <a:effectLst/>
                          <a:latin typeface="Aptos Narrow"/>
                        </a:rPr>
                        <a:t>FY 24</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effectLst/>
                          <a:latin typeface="Aptos Narrow"/>
                        </a:rPr>
                        <a:t>FY 25</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5124112"/>
                  </a:ext>
                </a:extLst>
              </a:tr>
              <a:tr h="22980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200" b="1" i="0" u="none" strike="noStrike">
                          <a:solidFill>
                            <a:srgbClr val="000000"/>
                          </a:solidFill>
                          <a:effectLst/>
                          <a:latin typeface="Aptos Narrow"/>
                        </a:rPr>
                        <a:t>Dedicated</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Dedicated</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024629180"/>
                  </a:ext>
                </a:extLst>
              </a:tr>
              <a:tr h="229809">
                <a:tc>
                  <a:txBody>
                    <a:bodyPr/>
                    <a:lstStyle/>
                    <a:p>
                      <a:pPr algn="l" fontAlgn="b"/>
                      <a:r>
                        <a:rPr lang="en-US" sz="1200" b="1" i="0" u="none" strike="noStrike">
                          <a:solidFill>
                            <a:srgbClr val="000000"/>
                          </a:solidFill>
                          <a:effectLst/>
                          <a:latin typeface="Aptos Narrow"/>
                        </a:rPr>
                        <a:t>CASH RESERVE Balances**</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i="0" u="none" strike="noStrike">
                          <a:solidFill>
                            <a:srgbClr val="000000"/>
                          </a:solidFill>
                          <a:effectLst/>
                          <a:latin typeface="Aptos Narrow"/>
                        </a:rPr>
                        <a:t>8,839,760.17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542,499.68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9,382,259.85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2,246,952.35 </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   </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2,246,952.35 </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568720217"/>
                  </a:ext>
                </a:extLst>
              </a:tr>
              <a:tr h="407194">
                <a:tc>
                  <a:txBody>
                    <a:bodyPr/>
                    <a:lstStyle/>
                    <a:p>
                      <a:pPr algn="l" fontAlgn="b"/>
                      <a:r>
                        <a:rPr lang="en-US" sz="1200" b="1" i="0" u="none" strike="noStrike">
                          <a:solidFill>
                            <a:srgbClr val="000000"/>
                          </a:solidFill>
                          <a:effectLst/>
                          <a:latin typeface="Aptos Narrow"/>
                        </a:rPr>
                        <a:t>Difference Increase</a:t>
                      </a:r>
                      <a:endParaRPr lang="en-US" sz="1400"/>
                    </a:p>
                    <a:p>
                      <a:pPr lvl="0" algn="l">
                        <a:buNone/>
                      </a:pPr>
                      <a:r>
                        <a:rPr lang="en-US" sz="1200" b="1" i="0" u="none" strike="noStrike">
                          <a:solidFill>
                            <a:srgbClr val="000000"/>
                          </a:solidFill>
                          <a:effectLst/>
                          <a:latin typeface="Aptos Narrow"/>
                        </a:rPr>
                        <a:t>(Decrease)</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highlight>
                          <a:srgbClr val="00FF00"/>
                        </a:highligh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(6,592,807.82)</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(542,499.68)</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(7,135,307.50)</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522650857"/>
                  </a:ext>
                </a:extLst>
              </a:tr>
              <a:tr h="22980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highlight>
                          <a:srgbClr val="00FF00"/>
                        </a:highligh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highlight>
                          <a:srgbClr val="00FF00"/>
                        </a:highligh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highlight>
                          <a:srgbClr val="00FF00"/>
                        </a:highligh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-74.58%</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-100.00%</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-76.05%</a:t>
                      </a:r>
                    </a:p>
                  </a:txBody>
                  <a:tcPr marL="7144" marR="7144" marT="7144" marB="3429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02322086"/>
                  </a:ext>
                </a:extLst>
              </a:tr>
            </a:tbl>
          </a:graphicData>
        </a:graphic>
      </p:graphicFrame>
      <p:graphicFrame>
        <p:nvGraphicFramePr>
          <p:cNvPr id="3" name="Chart 2">
            <a:extLst>
              <a:ext uri="{FF2B5EF4-FFF2-40B4-BE49-F238E27FC236}">
                <a16:creationId xmlns:a16="http://schemas.microsoft.com/office/drawing/2014/main" id="{8053B508-110B-28A4-C6FF-C0EBB10C98B1}"/>
              </a:ext>
              <a:ext uri="{147F2762-F138-4A5C-976F-8EAC2B608ADB}">
                <a16:predDERef xmlns:a16="http://schemas.microsoft.com/office/drawing/2014/main" pred="{B52ACF97-121E-4851-9B19-DA08B4A3570E}"/>
              </a:ext>
            </a:extLst>
          </p:cNvPr>
          <p:cNvGraphicFramePr>
            <a:graphicFrameLocks/>
          </p:cNvGraphicFramePr>
          <p:nvPr>
            <p:extLst>
              <p:ext uri="{D42A27DB-BD31-4B8C-83A1-F6EECF244321}">
                <p14:modId xmlns:p14="http://schemas.microsoft.com/office/powerpoint/2010/main" val="664743457"/>
              </p:ext>
            </p:extLst>
          </p:nvPr>
        </p:nvGraphicFramePr>
        <p:xfrm>
          <a:off x="6848474" y="2012156"/>
          <a:ext cx="2428877" cy="1700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741352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1145" y="0"/>
            <a:ext cx="4623547" cy="51435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806391"/>
            <a:ext cx="1171701" cy="879729"/>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 4">
            <a:extLst>
              <a:ext uri="{FF2B5EF4-FFF2-40B4-BE49-F238E27FC236}">
                <a16:creationId xmlns:a16="http://schemas.microsoft.com/office/drawing/2014/main" id="{B4981784-1F68-62EE-9C91-6BE682BD3656}"/>
              </a:ext>
            </a:extLst>
          </p:cNvPr>
          <p:cNvGraphicFramePr>
            <a:graphicFrameLocks noGrp="1"/>
          </p:cNvGraphicFramePr>
          <p:nvPr>
            <p:extLst>
              <p:ext uri="{D42A27DB-BD31-4B8C-83A1-F6EECF244321}">
                <p14:modId xmlns:p14="http://schemas.microsoft.com/office/powerpoint/2010/main" val="3091327120"/>
              </p:ext>
            </p:extLst>
          </p:nvPr>
        </p:nvGraphicFramePr>
        <p:xfrm>
          <a:off x="471487" y="214312"/>
          <a:ext cx="4850456" cy="4466380"/>
        </p:xfrm>
        <a:graphic>
          <a:graphicData uri="http://schemas.openxmlformats.org/drawingml/2006/table">
            <a:tbl>
              <a:tblPr bandRow="1">
                <a:tableStyleId>{5C22544A-7EE6-4342-B048-85BDC9FD1C3A}</a:tableStyleId>
              </a:tblPr>
              <a:tblGrid>
                <a:gridCol w="728378">
                  <a:extLst>
                    <a:ext uri="{9D8B030D-6E8A-4147-A177-3AD203B41FA5}">
                      <a16:colId xmlns:a16="http://schemas.microsoft.com/office/drawing/2014/main" val="2400015738"/>
                    </a:ext>
                  </a:extLst>
                </a:gridCol>
                <a:gridCol w="1764349">
                  <a:extLst>
                    <a:ext uri="{9D8B030D-6E8A-4147-A177-3AD203B41FA5}">
                      <a16:colId xmlns:a16="http://schemas.microsoft.com/office/drawing/2014/main" val="2589870678"/>
                    </a:ext>
                  </a:extLst>
                </a:gridCol>
                <a:gridCol w="701055">
                  <a:extLst>
                    <a:ext uri="{9D8B030D-6E8A-4147-A177-3AD203B41FA5}">
                      <a16:colId xmlns:a16="http://schemas.microsoft.com/office/drawing/2014/main" val="3361946865"/>
                    </a:ext>
                  </a:extLst>
                </a:gridCol>
                <a:gridCol w="1656674">
                  <a:extLst>
                    <a:ext uri="{9D8B030D-6E8A-4147-A177-3AD203B41FA5}">
                      <a16:colId xmlns:a16="http://schemas.microsoft.com/office/drawing/2014/main" val="3572941715"/>
                    </a:ext>
                  </a:extLst>
                </a:gridCol>
              </a:tblGrid>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u="sng">
                        <a:solidFill>
                          <a:srgbClr val="0563C1"/>
                        </a:solidFill>
                        <a:effectLst/>
                        <a:latin typeface="Calibri"/>
                      </a:endParaRPr>
                    </a:p>
                  </a:txBody>
                  <a:tcPr marL="6972" marR="6972" marT="6972" marB="33467"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a:effectLst/>
                          <a:latin typeface="Calibri"/>
                        </a:rPr>
                        <a:t>Fund</a:t>
                      </a:r>
                    </a:p>
                  </a:txBody>
                  <a:tcPr marL="6972" marR="6972" marT="6972" marB="33467"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a:effectLst/>
                        <a:latin typeface="Calibri"/>
                      </a:endParaRPr>
                    </a:p>
                  </a:txBody>
                  <a:tcPr marL="6972" marR="6972" marT="6972" marB="3346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58135312"/>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State Funds (0xx,24J,561)</a:t>
                      </a:r>
                    </a:p>
                  </a:txBody>
                  <a:tcPr marL="6972" marR="6972" marT="6972" marB="33467" anchor="b">
                    <a:lnL>
                      <a:noFill/>
                    </a:lnL>
                    <a:lnR>
                      <a:noFill/>
                    </a:lnR>
                    <a:lnT>
                      <a:noFill/>
                    </a:lnT>
                    <a:lnB>
                      <a:noFill/>
                    </a:lnB>
                    <a:noFill/>
                  </a:tcPr>
                </a:tc>
                <a:tc>
                  <a:txBody>
                    <a:bodyPr/>
                    <a:lstStyle/>
                    <a:p>
                      <a:pPr algn="ctr" fontAlgn="b"/>
                      <a:r>
                        <a:rPr lang="en-US" sz="1200">
                          <a:effectLst/>
                          <a:latin typeface="Calibri"/>
                        </a:rPr>
                        <a:t>***</a:t>
                      </a:r>
                    </a:p>
                  </a:txBody>
                  <a:tcPr marL="6972" marR="6972" marT="6972" marB="33467" anchor="b">
                    <a:lnL>
                      <a:noFill/>
                    </a:lnL>
                    <a:lnR>
                      <a:noFill/>
                    </a:lnR>
                    <a:lnT>
                      <a:noFill/>
                    </a:lnT>
                    <a:lnB>
                      <a:noFill/>
                    </a:lnB>
                    <a:noFill/>
                  </a:tcPr>
                </a:tc>
                <a:tc>
                  <a:txBody>
                    <a:bodyPr/>
                    <a:lstStyle/>
                    <a:p>
                      <a:pPr algn="r" fontAlgn="b"/>
                      <a:r>
                        <a:rPr lang="en-US" sz="1200">
                          <a:effectLst/>
                          <a:latin typeface="Calibri"/>
                        </a:rPr>
                        <a:t>-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62919194"/>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Grants and Contracts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145/146</a:t>
                      </a:r>
                    </a:p>
                  </a:txBody>
                  <a:tcPr marL="6972" marR="6972" marT="6972" marB="33467" anchor="b">
                    <a:lnL>
                      <a:noFill/>
                    </a:lnL>
                    <a:lnR>
                      <a:noFill/>
                    </a:lnR>
                    <a:lnT>
                      <a:noFill/>
                    </a:lnT>
                    <a:lnB>
                      <a:noFill/>
                    </a:lnB>
                    <a:noFill/>
                  </a:tcPr>
                </a:tc>
                <a:tc>
                  <a:txBody>
                    <a:bodyPr/>
                    <a:lstStyle/>
                    <a:p>
                      <a:pPr algn="r" fontAlgn="b"/>
                      <a:r>
                        <a:rPr lang="en-US" sz="1200">
                          <a:effectLst/>
                          <a:latin typeface="Calibri"/>
                        </a:rPr>
                        <a:t>(1,883,921.29)</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84562732"/>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Local Capital/Plant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147</a:t>
                      </a:r>
                    </a:p>
                  </a:txBody>
                  <a:tcPr marL="6972" marR="6972" marT="6972" marB="33467" anchor="b">
                    <a:lnL>
                      <a:noFill/>
                    </a:lnL>
                    <a:lnR>
                      <a:noFill/>
                    </a:lnR>
                    <a:lnT>
                      <a:noFill/>
                    </a:lnT>
                    <a:lnB>
                      <a:noFill/>
                    </a:lnB>
                    <a:noFill/>
                  </a:tcPr>
                </a:tc>
                <a:tc>
                  <a:txBody>
                    <a:bodyPr/>
                    <a:lstStyle/>
                    <a:p>
                      <a:pPr algn="r" fontAlgn="b"/>
                      <a:r>
                        <a:rPr lang="en-US" sz="1200">
                          <a:effectLst/>
                          <a:latin typeface="Calibri"/>
                        </a:rPr>
                        <a:t>55,051.58 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33668329"/>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Dedicated Local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148</a:t>
                      </a:r>
                    </a:p>
                  </a:txBody>
                  <a:tcPr marL="6972" marR="6972" marT="6972" marB="33467" anchor="b">
                    <a:lnL>
                      <a:noFill/>
                    </a:lnL>
                    <a:lnR>
                      <a:noFill/>
                    </a:lnR>
                    <a:lnT>
                      <a:noFill/>
                    </a:lnT>
                    <a:lnB>
                      <a:noFill/>
                    </a:lnB>
                    <a:noFill/>
                  </a:tcPr>
                </a:tc>
                <a:tc>
                  <a:txBody>
                    <a:bodyPr/>
                    <a:lstStyle/>
                    <a:p>
                      <a:pPr algn="r" fontAlgn="b"/>
                      <a:r>
                        <a:rPr lang="en-US" sz="1200">
                          <a:effectLst/>
                          <a:latin typeface="Calibri"/>
                        </a:rPr>
                        <a:t>7,664,579.55 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6643748"/>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Operating Fees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149</a:t>
                      </a:r>
                    </a:p>
                  </a:txBody>
                  <a:tcPr marL="6972" marR="6972" marT="6972" marB="33467" anchor="b">
                    <a:lnL>
                      <a:noFill/>
                    </a:lnL>
                    <a:lnR>
                      <a:noFill/>
                    </a:lnR>
                    <a:lnT>
                      <a:noFill/>
                    </a:lnT>
                    <a:lnB>
                      <a:noFill/>
                    </a:lnB>
                    <a:noFill/>
                  </a:tcPr>
                </a:tc>
                <a:tc>
                  <a:txBody>
                    <a:bodyPr/>
                    <a:lstStyle/>
                    <a:p>
                      <a:pPr algn="r" fontAlgn="b"/>
                      <a:r>
                        <a:rPr lang="en-US" sz="1200">
                          <a:effectLst/>
                          <a:latin typeface="Calibri"/>
                        </a:rPr>
                        <a:t>(15,486,813.62)</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59450309"/>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Printing</a:t>
                      </a:r>
                    </a:p>
                  </a:txBody>
                  <a:tcPr marL="6972" marR="6972" marT="6972" marB="33467" anchor="b">
                    <a:lnL>
                      <a:noFill/>
                    </a:lnL>
                    <a:lnR>
                      <a:noFill/>
                    </a:lnR>
                    <a:lnT>
                      <a:noFill/>
                    </a:lnT>
                    <a:lnB>
                      <a:noFill/>
                    </a:lnB>
                    <a:noFill/>
                  </a:tcPr>
                </a:tc>
                <a:tc>
                  <a:txBody>
                    <a:bodyPr/>
                    <a:lstStyle/>
                    <a:p>
                      <a:pPr algn="ctr" fontAlgn="b"/>
                      <a:r>
                        <a:rPr lang="en-US" sz="1200">
                          <a:effectLst/>
                          <a:latin typeface="Calibri"/>
                        </a:rPr>
                        <a:t>448</a:t>
                      </a:r>
                    </a:p>
                  </a:txBody>
                  <a:tcPr marL="6972" marR="6972" marT="6972" marB="33467" anchor="b">
                    <a:lnL>
                      <a:noFill/>
                    </a:lnL>
                    <a:lnR>
                      <a:noFill/>
                    </a:lnR>
                    <a:lnT>
                      <a:noFill/>
                    </a:lnT>
                    <a:lnB>
                      <a:noFill/>
                    </a:lnB>
                    <a:noFill/>
                  </a:tcPr>
                </a:tc>
                <a:tc>
                  <a:txBody>
                    <a:bodyPr/>
                    <a:lstStyle/>
                    <a:p>
                      <a:pPr algn="r" fontAlgn="b"/>
                      <a:r>
                        <a:rPr lang="en-US" sz="1200">
                          <a:effectLst/>
                          <a:latin typeface="Calibri"/>
                        </a:rPr>
                        <a:t>(105,544.67)</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6294649"/>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Motor Pool</a:t>
                      </a:r>
                    </a:p>
                  </a:txBody>
                  <a:tcPr marL="6972" marR="6972" marT="6972" marB="33467" anchor="b">
                    <a:lnL>
                      <a:noFill/>
                    </a:lnL>
                    <a:lnR>
                      <a:noFill/>
                    </a:lnR>
                    <a:lnT>
                      <a:noFill/>
                    </a:lnT>
                    <a:lnB>
                      <a:noFill/>
                    </a:lnB>
                    <a:noFill/>
                  </a:tcPr>
                </a:tc>
                <a:tc>
                  <a:txBody>
                    <a:bodyPr/>
                    <a:lstStyle/>
                    <a:p>
                      <a:pPr algn="ctr" fontAlgn="b"/>
                      <a:r>
                        <a:rPr lang="en-US" sz="1200">
                          <a:effectLst/>
                          <a:latin typeface="Calibri"/>
                        </a:rPr>
                        <a:t>460</a:t>
                      </a:r>
                    </a:p>
                  </a:txBody>
                  <a:tcPr marL="6972" marR="6972" marT="6972" marB="33467" anchor="b">
                    <a:lnL>
                      <a:noFill/>
                    </a:lnL>
                    <a:lnR>
                      <a:noFill/>
                    </a:lnR>
                    <a:lnT>
                      <a:noFill/>
                    </a:lnT>
                    <a:lnB>
                      <a:noFill/>
                    </a:lnB>
                    <a:noFill/>
                  </a:tcPr>
                </a:tc>
                <a:tc>
                  <a:txBody>
                    <a:bodyPr/>
                    <a:lstStyle/>
                    <a:p>
                      <a:pPr algn="r" fontAlgn="b"/>
                      <a:r>
                        <a:rPr lang="en-US" sz="1200">
                          <a:effectLst/>
                          <a:latin typeface="Calibri"/>
                        </a:rPr>
                        <a:t>2,985.06 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49082727"/>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Students' S&amp;A</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522</a:t>
                      </a:r>
                    </a:p>
                  </a:txBody>
                  <a:tcPr marL="6972" marR="6972" marT="6972" marB="33467" anchor="b">
                    <a:lnL>
                      <a:noFill/>
                    </a:lnL>
                    <a:lnR>
                      <a:noFill/>
                    </a:lnR>
                    <a:lnT>
                      <a:noFill/>
                    </a:lnT>
                    <a:lnB>
                      <a:noFill/>
                    </a:lnB>
                    <a:noFill/>
                  </a:tcPr>
                </a:tc>
                <a:tc>
                  <a:txBody>
                    <a:bodyPr/>
                    <a:lstStyle/>
                    <a:p>
                      <a:pPr algn="r" fontAlgn="b"/>
                      <a:r>
                        <a:rPr lang="en-US" sz="1200">
                          <a:effectLst/>
                          <a:latin typeface="Calibri"/>
                        </a:rPr>
                        <a:t>2,250,645.72 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3975073"/>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Bookstore</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524</a:t>
                      </a:r>
                    </a:p>
                  </a:txBody>
                  <a:tcPr marL="6972" marR="6972" marT="6972" marB="33467" anchor="b">
                    <a:lnL>
                      <a:noFill/>
                    </a:lnL>
                    <a:lnR>
                      <a:noFill/>
                    </a:lnR>
                    <a:lnT>
                      <a:noFill/>
                    </a:lnT>
                    <a:lnB>
                      <a:noFill/>
                    </a:lnB>
                    <a:noFill/>
                  </a:tcPr>
                </a:tc>
                <a:tc>
                  <a:txBody>
                    <a:bodyPr/>
                    <a:lstStyle/>
                    <a:p>
                      <a:pPr algn="r" fontAlgn="b"/>
                      <a:r>
                        <a:rPr lang="en-US" sz="1200">
                          <a:effectLst/>
                          <a:latin typeface="Calibri"/>
                        </a:rPr>
                        <a:t>59,397.52 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41356139"/>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Parking</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528</a:t>
                      </a:r>
                    </a:p>
                  </a:txBody>
                  <a:tcPr marL="6972" marR="6972" marT="6972" marB="33467" anchor="b">
                    <a:lnL>
                      <a:noFill/>
                    </a:lnL>
                    <a:lnR>
                      <a:noFill/>
                    </a:lnR>
                    <a:lnT>
                      <a:noFill/>
                    </a:lnT>
                    <a:lnB>
                      <a:noFill/>
                    </a:lnB>
                    <a:noFill/>
                  </a:tcPr>
                </a:tc>
                <a:tc>
                  <a:txBody>
                    <a:bodyPr/>
                    <a:lstStyle/>
                    <a:p>
                      <a:pPr algn="r" fontAlgn="b"/>
                      <a:r>
                        <a:rPr lang="en-US" sz="1200">
                          <a:effectLst/>
                          <a:latin typeface="Calibri"/>
                        </a:rPr>
                        <a:t>2,508,070.93 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2327855"/>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Food Services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569</a:t>
                      </a:r>
                    </a:p>
                  </a:txBody>
                  <a:tcPr marL="6972" marR="6972" marT="6972" marB="33467" anchor="b">
                    <a:lnL>
                      <a:noFill/>
                    </a:lnL>
                    <a:lnR>
                      <a:noFill/>
                    </a:lnR>
                    <a:lnT>
                      <a:noFill/>
                    </a:lnT>
                    <a:lnB>
                      <a:noFill/>
                    </a:lnB>
                    <a:noFill/>
                  </a:tcPr>
                </a:tc>
                <a:tc>
                  <a:txBody>
                    <a:bodyPr/>
                    <a:lstStyle/>
                    <a:p>
                      <a:pPr algn="r" fontAlgn="b"/>
                      <a:r>
                        <a:rPr lang="en-US" sz="1200">
                          <a:effectLst/>
                          <a:latin typeface="Calibri"/>
                        </a:rPr>
                        <a:t>(472,151.75)</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16270624"/>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Auxiliary Services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570</a:t>
                      </a:r>
                    </a:p>
                  </a:txBody>
                  <a:tcPr marL="6972" marR="6972" marT="6972" marB="33467" anchor="b">
                    <a:lnL>
                      <a:noFill/>
                    </a:lnL>
                    <a:lnR>
                      <a:noFill/>
                    </a:lnR>
                    <a:lnT>
                      <a:noFill/>
                    </a:lnT>
                    <a:lnB>
                      <a:noFill/>
                    </a:lnB>
                    <a:noFill/>
                  </a:tcPr>
                </a:tc>
                <a:tc>
                  <a:txBody>
                    <a:bodyPr/>
                    <a:lstStyle/>
                    <a:p>
                      <a:pPr algn="r" fontAlgn="b"/>
                      <a:r>
                        <a:rPr lang="en-US" sz="1200">
                          <a:effectLst/>
                          <a:latin typeface="Calibri"/>
                        </a:rPr>
                        <a:t>9,147,899.95 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89852200"/>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Housing/Food Services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573</a:t>
                      </a:r>
                    </a:p>
                  </a:txBody>
                  <a:tcPr marL="6972" marR="6972" marT="6972" marB="33467" anchor="b">
                    <a:lnL>
                      <a:noFill/>
                    </a:lnL>
                    <a:lnR>
                      <a:noFill/>
                    </a:lnR>
                    <a:lnT>
                      <a:noFill/>
                    </a:lnT>
                    <a:lnB>
                      <a:noFill/>
                    </a:lnB>
                    <a:noFill/>
                  </a:tcPr>
                </a:tc>
                <a:tc>
                  <a:txBody>
                    <a:bodyPr/>
                    <a:lstStyle/>
                    <a:p>
                      <a:pPr algn="r" fontAlgn="b"/>
                      <a:r>
                        <a:rPr lang="en-US" sz="1200">
                          <a:effectLst/>
                          <a:latin typeface="Calibri"/>
                        </a:rPr>
                        <a:t>(718,304.55)</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9742305"/>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Clearing</a:t>
                      </a:r>
                    </a:p>
                  </a:txBody>
                  <a:tcPr marL="6972" marR="6972" marT="6972" marB="33467" anchor="b">
                    <a:lnL>
                      <a:noFill/>
                    </a:lnL>
                    <a:lnR>
                      <a:noFill/>
                    </a:lnR>
                    <a:lnT>
                      <a:noFill/>
                    </a:lnT>
                    <a:lnB>
                      <a:noFill/>
                    </a:lnB>
                    <a:noFill/>
                  </a:tcPr>
                </a:tc>
                <a:tc>
                  <a:txBody>
                    <a:bodyPr/>
                    <a:lstStyle/>
                    <a:p>
                      <a:pPr algn="ctr" fontAlgn="b"/>
                      <a:r>
                        <a:rPr lang="en-US" sz="1200">
                          <a:effectLst/>
                          <a:latin typeface="Calibri"/>
                        </a:rPr>
                        <a:t>790</a:t>
                      </a:r>
                    </a:p>
                  </a:txBody>
                  <a:tcPr marL="6972" marR="6972" marT="6972" marB="33467" anchor="b">
                    <a:lnL>
                      <a:noFill/>
                    </a:lnL>
                    <a:lnR>
                      <a:noFill/>
                    </a:lnR>
                    <a:lnT>
                      <a:noFill/>
                    </a:lnT>
                    <a:lnB>
                      <a:noFill/>
                    </a:lnB>
                    <a:noFill/>
                  </a:tcPr>
                </a:tc>
                <a:tc>
                  <a:txBody>
                    <a:bodyPr/>
                    <a:lstStyle/>
                    <a:p>
                      <a:pPr algn="r" fontAlgn="b"/>
                      <a:r>
                        <a:rPr lang="en-US" sz="1200">
                          <a:effectLst/>
                          <a:latin typeface="Calibri"/>
                        </a:rPr>
                        <a:t>326,547.59 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01707070"/>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Grants in Aid</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846</a:t>
                      </a:r>
                    </a:p>
                  </a:txBody>
                  <a:tcPr marL="6972" marR="6972" marT="6972" marB="33467" anchor="b">
                    <a:lnL>
                      <a:noFill/>
                    </a:lnL>
                    <a:lnR>
                      <a:noFill/>
                    </a:lnR>
                    <a:lnT>
                      <a:noFill/>
                    </a:lnT>
                    <a:lnB>
                      <a:noFill/>
                    </a:lnB>
                    <a:noFill/>
                  </a:tcPr>
                </a:tc>
                <a:tc>
                  <a:txBody>
                    <a:bodyPr/>
                    <a:lstStyle/>
                    <a:p>
                      <a:pPr algn="r" fontAlgn="b"/>
                      <a:r>
                        <a:rPr lang="en-US" sz="1200">
                          <a:effectLst/>
                          <a:latin typeface="Calibri"/>
                        </a:rPr>
                        <a:t>(355,552.89)</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8205196"/>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Student Loan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849</a:t>
                      </a:r>
                    </a:p>
                  </a:txBody>
                  <a:tcPr marL="6972" marR="6972" marT="6972" marB="33467" anchor="b">
                    <a:lnL>
                      <a:noFill/>
                    </a:lnL>
                    <a:lnR>
                      <a:noFill/>
                    </a:lnR>
                    <a:lnT>
                      <a:noFill/>
                    </a:lnT>
                    <a:lnB>
                      <a:noFill/>
                    </a:lnB>
                    <a:noFill/>
                  </a:tcPr>
                </a:tc>
                <a:tc>
                  <a:txBody>
                    <a:bodyPr/>
                    <a:lstStyle/>
                    <a:p>
                      <a:pPr algn="r" fontAlgn="b"/>
                      <a:r>
                        <a:rPr lang="en-US" sz="1200">
                          <a:effectLst/>
                          <a:latin typeface="Calibri"/>
                        </a:rPr>
                        <a:t>150,274.82 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39469520"/>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Work Study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850</a:t>
                      </a:r>
                    </a:p>
                  </a:txBody>
                  <a:tcPr marL="6972" marR="6972" marT="6972" marB="33467" anchor="b">
                    <a:lnL>
                      <a:noFill/>
                    </a:lnL>
                    <a:lnR>
                      <a:noFill/>
                    </a:lnR>
                    <a:lnT>
                      <a:noFill/>
                    </a:lnT>
                    <a:lnB>
                      <a:noFill/>
                    </a:lnB>
                    <a:noFill/>
                  </a:tcPr>
                </a:tc>
                <a:tc>
                  <a:txBody>
                    <a:bodyPr/>
                    <a:lstStyle/>
                    <a:p>
                      <a:pPr algn="r" fontAlgn="b"/>
                      <a:r>
                        <a:rPr lang="en-US" sz="1200">
                          <a:effectLst/>
                          <a:latin typeface="Calibri"/>
                        </a:rPr>
                        <a:t>51,202.41 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60802418"/>
                  </a:ext>
                </a:extLst>
              </a:tr>
              <a:tr h="215174">
                <a:tc>
                  <a:txBody>
                    <a:bodyPr/>
                    <a:lstStyle/>
                    <a:p>
                      <a:pPr algn="ctr" fontAlgn="b"/>
                      <a:endParaRPr lang="en-US" sz="800">
                        <a:effectLst/>
                        <a:latin typeface="Calibri" panose="020F0502020204030204" pitchFamily="34" charset="0"/>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3.5% Needy Student Aid</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860</a:t>
                      </a:r>
                    </a:p>
                  </a:txBody>
                  <a:tcPr marL="6972" marR="6972" marT="6972" marB="33467" anchor="b">
                    <a:lnL>
                      <a:noFill/>
                    </a:lnL>
                    <a:lnR>
                      <a:noFill/>
                    </a:lnR>
                    <a:lnT>
                      <a:noFill/>
                    </a:lnT>
                    <a:lnB>
                      <a:noFill/>
                    </a:lnB>
                    <a:noFill/>
                  </a:tcPr>
                </a:tc>
                <a:tc>
                  <a:txBody>
                    <a:bodyPr/>
                    <a:lstStyle/>
                    <a:p>
                      <a:pPr algn="r" fontAlgn="b"/>
                      <a:r>
                        <a:rPr lang="en-US" sz="1200">
                          <a:effectLst/>
                          <a:latin typeface="Calibri"/>
                        </a:rPr>
                        <a:t>(947,414.01)</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52563612"/>
                  </a:ext>
                </a:extLst>
              </a:tr>
              <a:tr h="215174">
                <a:tc>
                  <a:txBody>
                    <a:bodyPr/>
                    <a:lstStyle/>
                    <a:p>
                      <a:pPr fontAlgn="b"/>
                      <a:r>
                        <a:rPr lang="en-US" sz="800" b="1">
                          <a:effectLst/>
                          <a:latin typeface="Calibri"/>
                        </a:rPr>
                        <a:t>Total</a:t>
                      </a:r>
                    </a:p>
                  </a:txBody>
                  <a:tcPr marL="6972" marR="6972" marT="6972" marB="33467"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200">
                        <a:effectLst/>
                        <a:latin typeface="Calibri"/>
                      </a:endParaRPr>
                    </a:p>
                  </a:txBody>
                  <a:tcPr marL="6972" marR="6972" marT="6972" marB="33467"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200">
                        <a:effectLst/>
                        <a:latin typeface="Calibri"/>
                      </a:endParaRPr>
                    </a:p>
                  </a:txBody>
                  <a:tcPr marL="6972" marR="6972" marT="6972" marB="33467"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Calibri"/>
                        </a:rPr>
                        <a:t>2,246,952.35 </a:t>
                      </a:r>
                    </a:p>
                  </a:txBody>
                  <a:tcPr marL="6972" marR="6972" marT="6972" marB="33467"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737753"/>
                  </a:ext>
                </a:extLst>
              </a:tr>
            </a:tbl>
          </a:graphicData>
        </a:graphic>
      </p:graphicFrame>
      <p:sp>
        <p:nvSpPr>
          <p:cNvPr id="6" name="TextBox 5">
            <a:extLst>
              <a:ext uri="{FF2B5EF4-FFF2-40B4-BE49-F238E27FC236}">
                <a16:creationId xmlns:a16="http://schemas.microsoft.com/office/drawing/2014/main" id="{FDDAFD6E-5E98-BD12-250D-5B9EB725D6E7}"/>
              </a:ext>
            </a:extLst>
          </p:cNvPr>
          <p:cNvSpPr txBox="1"/>
          <p:nvPr/>
        </p:nvSpPr>
        <p:spPr>
          <a:xfrm>
            <a:off x="7187375" y="2495765"/>
            <a:ext cx="14781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Central</a:t>
            </a:r>
            <a:endParaRPr lang="en-US"/>
          </a:p>
        </p:txBody>
      </p:sp>
    </p:spTree>
    <p:extLst>
      <p:ext uri="{BB962C8B-B14F-4D97-AF65-F5344CB8AC3E}">
        <p14:creationId xmlns:p14="http://schemas.microsoft.com/office/powerpoint/2010/main" val="413554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DEEA65-FC98-430C-A9A6-E5005696E714}"/>
            </a:ext>
          </a:extLst>
        </p:cNvPr>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5A7C4922-1FE1-187C-C2B4-609C7EEBB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7274C5F7-021B-D9F9-AD41-8E0521F62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66AA2FB6-4ECF-D28B-1CC8-C6B7AE201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E1BF5D4C-8732-E7E4-999B-1069290DBD1B}"/>
              </a:ext>
            </a:extLst>
          </p:cNvPr>
          <p:cNvSpPr>
            <a:spLocks noGrp="1"/>
          </p:cNvSpPr>
          <p:nvPr>
            <p:ph type="title"/>
          </p:nvPr>
        </p:nvSpPr>
        <p:spPr>
          <a:xfrm>
            <a:off x="582930" y="370491"/>
            <a:ext cx="2961715" cy="436279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SCC Unrestricted Cash Reserve</a:t>
            </a:r>
          </a:p>
        </p:txBody>
      </p:sp>
      <p:sp useBgFill="1">
        <p:nvSpPr>
          <p:cNvPr id="72" name="Rectangle 71">
            <a:extLst>
              <a:ext uri="{FF2B5EF4-FFF2-40B4-BE49-F238E27FC236}">
                <a16:creationId xmlns:a16="http://schemas.microsoft.com/office/drawing/2014/main" id="{FDCBBAC3-FDDD-A1A8-1356-75CD1F815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212" y="0"/>
            <a:ext cx="510979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7" name="Content Placeholder 6">
            <a:extLst>
              <a:ext uri="{FF2B5EF4-FFF2-40B4-BE49-F238E27FC236}">
                <a16:creationId xmlns:a16="http://schemas.microsoft.com/office/drawing/2014/main" id="{0391EA52-54F8-D8F8-B4E8-66EDE097754D}"/>
              </a:ext>
            </a:extLst>
          </p:cNvPr>
          <p:cNvGraphicFramePr>
            <a:graphicFrameLocks noGrp="1"/>
          </p:cNvGraphicFramePr>
          <p:nvPr>
            <p:ph idx="1"/>
          </p:nvPr>
        </p:nvGraphicFramePr>
        <p:xfrm>
          <a:off x="4077729" y="1297459"/>
          <a:ext cx="5014753" cy="1619601"/>
        </p:xfrm>
        <a:graphic>
          <a:graphicData uri="http://schemas.openxmlformats.org/drawingml/2006/table">
            <a:tbl>
              <a:tblPr bandRow="1">
                <a:tableStyleId>{5C22544A-7EE6-4342-B048-85BDC9FD1C3A}</a:tableStyleId>
              </a:tblPr>
              <a:tblGrid>
                <a:gridCol w="3732040">
                  <a:extLst>
                    <a:ext uri="{9D8B030D-6E8A-4147-A177-3AD203B41FA5}">
                      <a16:colId xmlns:a16="http://schemas.microsoft.com/office/drawing/2014/main" val="4289426911"/>
                    </a:ext>
                  </a:extLst>
                </a:gridCol>
                <a:gridCol w="1282713">
                  <a:extLst>
                    <a:ext uri="{9D8B030D-6E8A-4147-A177-3AD203B41FA5}">
                      <a16:colId xmlns:a16="http://schemas.microsoft.com/office/drawing/2014/main" val="1847544841"/>
                    </a:ext>
                  </a:extLst>
                </a:gridCol>
              </a:tblGrid>
              <a:tr h="287929">
                <a:tc gridSpan="2">
                  <a:txBody>
                    <a:bodyPr/>
                    <a:lstStyle/>
                    <a:p>
                      <a:pPr algn="l" rtl="0" fontAlgn="base">
                        <a:lnSpc>
                          <a:spcPts val="1402"/>
                        </a:lnSpc>
                      </a:pPr>
                      <a:r>
                        <a:rPr lang="en-US" sz="1200" b="1" i="0" u="none" strike="noStrike">
                          <a:solidFill>
                            <a:srgbClr val="000000"/>
                          </a:solidFill>
                          <a:effectLst/>
                          <a:latin typeface="Cambria"/>
                        </a:rPr>
                        <a:t>Board of Trustee's Policy on Reserves:</a:t>
                      </a:r>
                      <a:r>
                        <a:rPr lang="en-US" sz="1200" b="0" i="0">
                          <a:solidFill>
                            <a:srgbClr val="000000"/>
                          </a:solidFill>
                          <a:effectLst/>
                          <a:latin typeface="Cambria"/>
                        </a:rPr>
                        <a:t> </a:t>
                      </a:r>
                      <a:endParaRPr lang="en-US" sz="1200" b="0" i="0">
                        <a:effectLst/>
                        <a:latin typeface="Cambria"/>
                      </a:endParaRPr>
                    </a:p>
                  </a:txBody>
                  <a:tcPr marL="68580" marR="68580" marT="34290" marB="3429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3181038229"/>
                  </a:ext>
                </a:extLst>
              </a:tr>
              <a:tr h="287929">
                <a:tc>
                  <a:txBody>
                    <a:bodyPr/>
                    <a:lstStyle/>
                    <a:p>
                      <a:pPr algn="l" rtl="0" fontAlgn="base">
                        <a:lnSpc>
                          <a:spcPts val="1402"/>
                        </a:lnSpc>
                      </a:pPr>
                      <a:r>
                        <a:rPr lang="en-US" sz="1200" b="0" i="0" u="sng" strike="noStrike">
                          <a:solidFill>
                            <a:srgbClr val="0563C1"/>
                          </a:solidFill>
                          <a:effectLst/>
                          <a:latin typeface="Cambria"/>
                          <a:hlinkClick r:id="rId2"/>
                        </a:rPr>
                        <a:t>Seattle College District Policy #608 - District Reserve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200" b="0" i="0">
                        <a:effectLst/>
                        <a:latin typeface="Cambria"/>
                      </a:endParaRPr>
                    </a:p>
                  </a:txBody>
                  <a:tcPr marL="80972" marR="80972" marT="40486" marB="40486" anchor="b">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1374245"/>
                  </a:ext>
                </a:extLst>
              </a:tr>
              <a:tr h="287929">
                <a:tc>
                  <a:txBody>
                    <a:bodyPr/>
                    <a:lstStyle/>
                    <a:p>
                      <a:pPr algn="l" rtl="0" fontAlgn="base">
                        <a:lnSpc>
                          <a:spcPts val="1402"/>
                        </a:lnSpc>
                      </a:pPr>
                      <a:r>
                        <a:rPr lang="en-US" sz="1200" b="1" i="0" u="none" strike="noStrike">
                          <a:effectLst/>
                          <a:latin typeface="Cambria"/>
                        </a:rPr>
                        <a:t>Unrestricted Cash Reserve Balance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200" b="0" i="0" u="none" strike="noStrike">
                          <a:solidFill>
                            <a:srgbClr val="000000"/>
                          </a:solidFill>
                          <a:effectLst/>
                          <a:latin typeface="Cambria"/>
                        </a:rPr>
                        <a:t>$0 </a:t>
                      </a:r>
                      <a:r>
                        <a:rPr lang="en-US" sz="1200" b="0" i="0">
                          <a:solidFill>
                            <a:srgbClr val="000000"/>
                          </a:solidFill>
                          <a:effectLst/>
                          <a:latin typeface="Cambria"/>
                        </a:rPr>
                        <a:t> </a:t>
                      </a: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9955497"/>
                  </a:ext>
                </a:extLst>
              </a:tr>
              <a:tr h="467885">
                <a:tc>
                  <a:txBody>
                    <a:bodyPr/>
                    <a:lstStyle/>
                    <a:p>
                      <a:pPr algn="l" rtl="0" fontAlgn="base">
                        <a:lnSpc>
                          <a:spcPts val="1402"/>
                        </a:lnSpc>
                        <a:spcAft>
                          <a:spcPts val="600"/>
                        </a:spcAft>
                      </a:pPr>
                      <a:r>
                        <a:rPr lang="en-US" sz="1200" b="1" i="0" u="none" strike="noStrike">
                          <a:solidFill>
                            <a:srgbClr val="000000"/>
                          </a:solidFill>
                          <a:effectLst/>
                          <a:latin typeface="Cambria"/>
                        </a:rPr>
                        <a:t>Less: FY 2025 Anticipated Deficits (net of vacancy savings)</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200" b="0" i="0">
                          <a:effectLst/>
                          <a:latin typeface="Cambria"/>
                        </a:rPr>
                        <a:t>6,938,359</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390668"/>
                  </a:ext>
                </a:extLst>
              </a:tr>
              <a:tr h="287929">
                <a:tc>
                  <a:txBody>
                    <a:bodyPr/>
                    <a:lstStyle/>
                    <a:p>
                      <a:pPr algn="l" rtl="0" fontAlgn="base">
                        <a:lnSpc>
                          <a:spcPts val="1402"/>
                        </a:lnSpc>
                        <a:spcAft>
                          <a:spcPts val="600"/>
                        </a:spcAft>
                      </a:pPr>
                      <a:r>
                        <a:rPr lang="en-US" sz="1200" b="1" i="0" u="none" strike="noStrike">
                          <a:solidFill>
                            <a:srgbClr val="000000"/>
                          </a:solidFill>
                          <a:effectLst/>
                          <a:latin typeface="Cambria"/>
                        </a:rPr>
                        <a:t>Projected Ending Cash Reserve Balance FY 25</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noFill/>
                  </a:tcPr>
                </a:tc>
                <a:tc>
                  <a:txBody>
                    <a:bodyPr/>
                    <a:lstStyle/>
                    <a:p>
                      <a:pPr algn="r" rtl="0" fontAlgn="base">
                        <a:lnSpc>
                          <a:spcPts val="1402"/>
                        </a:lnSpc>
                        <a:spcAft>
                          <a:spcPts val="600"/>
                        </a:spcAft>
                      </a:pPr>
                      <a:r>
                        <a:rPr lang="en-US" sz="1200" b="0" i="0">
                          <a:effectLst/>
                          <a:latin typeface="Cambria"/>
                        </a:rPr>
                        <a:t>($6,938,359) </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518989"/>
                  </a:ext>
                </a:extLst>
              </a:tr>
            </a:tbl>
          </a:graphicData>
        </a:graphic>
      </p:graphicFrame>
    </p:spTree>
    <p:extLst>
      <p:ext uri="{BB962C8B-B14F-4D97-AF65-F5344CB8AC3E}">
        <p14:creationId xmlns:p14="http://schemas.microsoft.com/office/powerpoint/2010/main" val="32086065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44BC0F06-658E-CB4C-E85E-A372BBD7F999}"/>
              </a:ext>
            </a:extLst>
          </p:cNvPr>
          <p:cNvGraphicFramePr>
            <a:graphicFrameLocks noGrp="1"/>
          </p:cNvGraphicFramePr>
          <p:nvPr>
            <p:extLst>
              <p:ext uri="{D42A27DB-BD31-4B8C-83A1-F6EECF244321}">
                <p14:modId xmlns:p14="http://schemas.microsoft.com/office/powerpoint/2010/main" val="2685020277"/>
              </p:ext>
            </p:extLst>
          </p:nvPr>
        </p:nvGraphicFramePr>
        <p:xfrm>
          <a:off x="678656" y="214312"/>
          <a:ext cx="7624272" cy="4530413"/>
        </p:xfrm>
        <a:graphic>
          <a:graphicData uri="http://schemas.openxmlformats.org/drawingml/2006/table">
            <a:tbl>
              <a:tblPr bandRow="1">
                <a:tableStyleId>{5C22544A-7EE6-4342-B048-85BDC9FD1C3A}</a:tableStyleId>
              </a:tblPr>
              <a:tblGrid>
                <a:gridCol w="2845797">
                  <a:extLst>
                    <a:ext uri="{9D8B030D-6E8A-4147-A177-3AD203B41FA5}">
                      <a16:colId xmlns:a16="http://schemas.microsoft.com/office/drawing/2014/main" val="1875896462"/>
                    </a:ext>
                  </a:extLst>
                </a:gridCol>
                <a:gridCol w="1108425">
                  <a:extLst>
                    <a:ext uri="{9D8B030D-6E8A-4147-A177-3AD203B41FA5}">
                      <a16:colId xmlns:a16="http://schemas.microsoft.com/office/drawing/2014/main" val="1721385065"/>
                    </a:ext>
                  </a:extLst>
                </a:gridCol>
                <a:gridCol w="1111541">
                  <a:extLst>
                    <a:ext uri="{9D8B030D-6E8A-4147-A177-3AD203B41FA5}">
                      <a16:colId xmlns:a16="http://schemas.microsoft.com/office/drawing/2014/main" val="1062201304"/>
                    </a:ext>
                  </a:extLst>
                </a:gridCol>
                <a:gridCol w="1155274">
                  <a:extLst>
                    <a:ext uri="{9D8B030D-6E8A-4147-A177-3AD203B41FA5}">
                      <a16:colId xmlns:a16="http://schemas.microsoft.com/office/drawing/2014/main" val="3057139399"/>
                    </a:ext>
                  </a:extLst>
                </a:gridCol>
                <a:gridCol w="1403235">
                  <a:extLst>
                    <a:ext uri="{9D8B030D-6E8A-4147-A177-3AD203B41FA5}">
                      <a16:colId xmlns:a16="http://schemas.microsoft.com/office/drawing/2014/main" val="3715529078"/>
                    </a:ext>
                  </a:extLst>
                </a:gridCol>
              </a:tblGrid>
              <a:tr h="189231">
                <a:tc>
                  <a:txBody>
                    <a:bodyPr/>
                    <a:lstStyle/>
                    <a:p>
                      <a:pPr fontAlgn="b"/>
                      <a:r>
                        <a:rPr lang="en-US" sz="1000" b="1">
                          <a:effectLst/>
                          <a:latin typeface="Arial"/>
                        </a:rPr>
                        <a:t>FY 24-25</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gridSpan="4">
                  <a:txBody>
                    <a:bodyPr/>
                    <a:lstStyle/>
                    <a:p>
                      <a:pPr algn="ctr" fontAlgn="b"/>
                      <a:r>
                        <a:rPr lang="en-US" sz="1000" b="1">
                          <a:effectLst/>
                          <a:latin typeface="Arial"/>
                        </a:rPr>
                        <a:t>South - 7064</a:t>
                      </a:r>
                    </a:p>
                  </a:txBody>
                  <a:tcPr marL="6099" marR="6099" marT="6099" marB="29275"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0802188"/>
                  </a:ext>
                </a:extLst>
              </a:tr>
              <a:tr h="356200">
                <a:tc>
                  <a:txBody>
                    <a:bodyPr/>
                    <a:lstStyle/>
                    <a:p>
                      <a:pPr algn="ct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a:effectLst/>
                          <a:latin typeface="Arial"/>
                        </a:rPr>
                        <a:t>Prior Yr Actuals</a:t>
                      </a:r>
                      <a:br>
                        <a:rPr lang="en-US" sz="1000" b="1">
                          <a:effectLst/>
                          <a:latin typeface="Arial"/>
                        </a:rPr>
                      </a:br>
                      <a:r>
                        <a:rPr lang="en-US" sz="1000" b="1">
                          <a:effectLst/>
                          <a:latin typeface="Arial"/>
                        </a:rPr>
                        <a:t>FY24</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Original Budget</a:t>
                      </a:r>
                      <a:br>
                        <a:rPr lang="en-US" sz="1000" b="1">
                          <a:effectLst/>
                          <a:latin typeface="Arial"/>
                        </a:rPr>
                      </a:br>
                      <a:r>
                        <a:rPr lang="en-US" sz="1000" b="1">
                          <a:effectLst/>
                          <a:latin typeface="Arial"/>
                        </a:rPr>
                        <a:t>FY25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Modified Budget</a:t>
                      </a:r>
                      <a:br>
                        <a:rPr lang="en-US" sz="1000" b="1">
                          <a:effectLst/>
                          <a:latin typeface="Arial"/>
                        </a:rPr>
                      </a:br>
                      <a:r>
                        <a:rPr lang="en-US" sz="1000" b="1">
                          <a:effectLst/>
                          <a:latin typeface="Arial"/>
                        </a:rPr>
                        <a:t>FY 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Budget Adjustments</a:t>
                      </a:r>
                      <a:br>
                        <a:rPr lang="en-US" sz="1000" b="1">
                          <a:effectLst/>
                          <a:latin typeface="Arial"/>
                        </a:rPr>
                      </a:br>
                      <a:r>
                        <a:rPr lang="en-US" sz="1000" b="1">
                          <a:effectLst/>
                          <a:latin typeface="Arial"/>
                        </a:rPr>
                        <a:t>FY 25</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60180030"/>
                  </a:ext>
                </a:extLst>
              </a:tr>
              <a:tr h="189231">
                <a:tc>
                  <a:txBody>
                    <a:bodyPr/>
                    <a:lstStyle/>
                    <a:p>
                      <a:pPr fontAlgn="b"/>
                      <a:r>
                        <a:rPr lang="en-US" sz="1000" b="1">
                          <a:effectLst/>
                          <a:latin typeface="Arial"/>
                        </a:rPr>
                        <a:t>Sources of Funds (Revenues)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55682983"/>
                  </a:ext>
                </a:extLst>
              </a:tr>
              <a:tr h="189231">
                <a:tc>
                  <a:txBody>
                    <a:bodyPr/>
                    <a:lstStyle/>
                    <a:p>
                      <a:pPr fontAlgn="b"/>
                      <a:r>
                        <a:rPr lang="en-US" sz="1000">
                          <a:effectLst/>
                          <a:latin typeface="Arial"/>
                        </a:rPr>
                        <a:t>State Allocation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$35,337,201 </a:t>
                      </a:r>
                    </a:p>
                  </a:txBody>
                  <a:tcPr marL="6099" marR="6099" marT="6099" marB="29275" anchor="b">
                    <a:lnL>
                      <a:noFill/>
                    </a:lnL>
                    <a:lnR>
                      <a:noFill/>
                    </a:lnR>
                    <a:lnT>
                      <a:noFill/>
                    </a:lnT>
                    <a:lnB>
                      <a:noFill/>
                    </a:lnB>
                    <a:noFill/>
                  </a:tcPr>
                </a:tc>
                <a:tc>
                  <a:txBody>
                    <a:bodyPr/>
                    <a:lstStyle/>
                    <a:p>
                      <a:pPr algn="r" fontAlgn="b"/>
                      <a:r>
                        <a:rPr lang="en-US" sz="1000">
                          <a:effectLst/>
                          <a:latin typeface="Arial"/>
                        </a:rPr>
                        <a:t> $36,892,070 </a:t>
                      </a:r>
                    </a:p>
                  </a:txBody>
                  <a:tcPr marL="6099" marR="6099" marT="6099" marB="29275" anchor="b">
                    <a:lnL>
                      <a:noFill/>
                    </a:lnL>
                    <a:lnR>
                      <a:noFill/>
                    </a:lnR>
                    <a:lnT>
                      <a:noFill/>
                    </a:lnT>
                    <a:lnB>
                      <a:noFill/>
                    </a:lnB>
                    <a:noFill/>
                  </a:tcPr>
                </a:tc>
                <a:tc>
                  <a:txBody>
                    <a:bodyPr/>
                    <a:lstStyle/>
                    <a:p>
                      <a:pPr algn="r" fontAlgn="b"/>
                      <a:r>
                        <a:rPr lang="en-US" sz="1000">
                          <a:effectLst/>
                          <a:latin typeface="Arial"/>
                        </a:rPr>
                        <a:t> $35,566,264 </a:t>
                      </a:r>
                    </a:p>
                  </a:txBody>
                  <a:tcPr marL="6099" marR="6099" marT="6099" marB="29275" anchor="b">
                    <a:lnL>
                      <a:noFill/>
                    </a:lnL>
                    <a:lnR>
                      <a:noFill/>
                    </a:lnR>
                    <a:lnT>
                      <a:noFill/>
                    </a:lnT>
                    <a:lnB>
                      <a:noFill/>
                    </a:lnB>
                    <a:noFill/>
                  </a:tcPr>
                </a:tc>
                <a:tc>
                  <a:txBody>
                    <a:bodyPr/>
                    <a:lstStyle/>
                    <a:p>
                      <a:pPr algn="r" fontAlgn="b"/>
                      <a:r>
                        <a:rPr lang="en-US" sz="1000">
                          <a:effectLst/>
                          <a:latin typeface="Arial"/>
                        </a:rPr>
                        <a:t> $(1,325,807)</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55522214"/>
                  </a:ext>
                </a:extLst>
              </a:tr>
              <a:tr h="189231">
                <a:tc>
                  <a:txBody>
                    <a:bodyPr/>
                    <a:lstStyle/>
                    <a:p>
                      <a:pPr fontAlgn="b"/>
                      <a:r>
                        <a:rPr lang="en-US" sz="1000">
                          <a:effectLst/>
                          <a:latin typeface="Arial"/>
                        </a:rPr>
                        <a:t>Tuition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8,512,741 </a:t>
                      </a:r>
                    </a:p>
                  </a:txBody>
                  <a:tcPr marL="6099" marR="6099" marT="6099" marB="29275" anchor="b">
                    <a:lnL>
                      <a:noFill/>
                    </a:lnL>
                    <a:lnR>
                      <a:noFill/>
                    </a:lnR>
                    <a:lnT>
                      <a:noFill/>
                    </a:lnT>
                    <a:lnB>
                      <a:noFill/>
                    </a:lnB>
                    <a:noFill/>
                  </a:tcPr>
                </a:tc>
                <a:tc>
                  <a:txBody>
                    <a:bodyPr/>
                    <a:lstStyle/>
                    <a:p>
                      <a:pPr algn="r" fontAlgn="b"/>
                      <a:r>
                        <a:rPr lang="en-US" sz="1000">
                          <a:effectLst/>
                          <a:latin typeface="Arial"/>
                        </a:rPr>
                        <a:t> 9,348,034 </a:t>
                      </a:r>
                    </a:p>
                  </a:txBody>
                  <a:tcPr marL="6099" marR="6099" marT="6099" marB="29275" anchor="b">
                    <a:lnL>
                      <a:noFill/>
                    </a:lnL>
                    <a:lnR>
                      <a:noFill/>
                    </a:lnR>
                    <a:lnT>
                      <a:noFill/>
                    </a:lnT>
                    <a:lnB>
                      <a:noFill/>
                    </a:lnB>
                    <a:noFill/>
                  </a:tcPr>
                </a:tc>
                <a:tc>
                  <a:txBody>
                    <a:bodyPr/>
                    <a:lstStyle/>
                    <a:p>
                      <a:pPr algn="r" fontAlgn="b"/>
                      <a:r>
                        <a:rPr lang="en-US" sz="1000">
                          <a:effectLst/>
                          <a:latin typeface="Arial"/>
                        </a:rPr>
                        <a:t> 9,412,332 </a:t>
                      </a:r>
                    </a:p>
                  </a:txBody>
                  <a:tcPr marL="6099" marR="6099" marT="6099" marB="29275" anchor="b">
                    <a:lnL>
                      <a:noFill/>
                    </a:lnL>
                    <a:lnR>
                      <a:noFill/>
                    </a:lnR>
                    <a:lnT>
                      <a:noFill/>
                    </a:lnT>
                    <a:lnB>
                      <a:noFill/>
                    </a:lnB>
                    <a:noFill/>
                  </a:tcPr>
                </a:tc>
                <a:tc>
                  <a:txBody>
                    <a:bodyPr/>
                    <a:lstStyle/>
                    <a:p>
                      <a:pPr algn="r" fontAlgn="b"/>
                      <a:r>
                        <a:rPr lang="en-US" sz="1000">
                          <a:effectLst/>
                          <a:latin typeface="Arial"/>
                        </a:rPr>
                        <a:t> 64,298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19120605"/>
                  </a:ext>
                </a:extLst>
              </a:tr>
              <a:tr h="189231">
                <a:tc>
                  <a:txBody>
                    <a:bodyPr/>
                    <a:lstStyle/>
                    <a:p>
                      <a:pPr fontAlgn="b"/>
                      <a:r>
                        <a:rPr lang="en-US" sz="1000">
                          <a:effectLst/>
                          <a:latin typeface="Arial"/>
                        </a:rPr>
                        <a:t>International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1,360,006 </a:t>
                      </a:r>
                    </a:p>
                  </a:txBody>
                  <a:tcPr marL="6099" marR="6099" marT="6099" marB="29275" anchor="b">
                    <a:lnL>
                      <a:noFill/>
                    </a:lnL>
                    <a:lnR>
                      <a:noFill/>
                    </a:lnR>
                    <a:lnT>
                      <a:noFill/>
                    </a:lnT>
                    <a:lnB>
                      <a:noFill/>
                    </a:lnB>
                    <a:noFill/>
                  </a:tcPr>
                </a:tc>
                <a:tc>
                  <a:txBody>
                    <a:bodyPr/>
                    <a:lstStyle/>
                    <a:p>
                      <a:pPr algn="r" fontAlgn="b"/>
                      <a:r>
                        <a:rPr lang="en-US" sz="1000">
                          <a:effectLst/>
                          <a:latin typeface="Arial"/>
                        </a:rPr>
                        <a:t> 961,001 </a:t>
                      </a:r>
                    </a:p>
                  </a:txBody>
                  <a:tcPr marL="6099" marR="6099" marT="6099" marB="29275" anchor="b">
                    <a:lnL>
                      <a:noFill/>
                    </a:lnL>
                    <a:lnR>
                      <a:noFill/>
                    </a:lnR>
                    <a:lnT>
                      <a:noFill/>
                    </a:lnT>
                    <a:lnB>
                      <a:noFill/>
                    </a:lnB>
                    <a:noFill/>
                  </a:tcPr>
                </a:tc>
                <a:tc>
                  <a:txBody>
                    <a:bodyPr/>
                    <a:lstStyle/>
                    <a:p>
                      <a:pPr algn="r" fontAlgn="b"/>
                      <a:r>
                        <a:rPr lang="en-US" sz="1000">
                          <a:effectLst/>
                          <a:latin typeface="Arial"/>
                        </a:rPr>
                        <a:t> 1,030,404 </a:t>
                      </a:r>
                    </a:p>
                  </a:txBody>
                  <a:tcPr marL="6099" marR="6099" marT="6099" marB="29275" anchor="b">
                    <a:lnL>
                      <a:noFill/>
                    </a:lnL>
                    <a:lnR>
                      <a:noFill/>
                    </a:lnR>
                    <a:lnT>
                      <a:noFill/>
                    </a:lnT>
                    <a:lnB>
                      <a:noFill/>
                    </a:lnB>
                    <a:noFill/>
                  </a:tcPr>
                </a:tc>
                <a:tc>
                  <a:txBody>
                    <a:bodyPr/>
                    <a:lstStyle/>
                    <a:p>
                      <a:pPr algn="r" fontAlgn="b"/>
                      <a:r>
                        <a:rPr lang="en-US" sz="1000">
                          <a:effectLst/>
                          <a:latin typeface="Arial"/>
                        </a:rPr>
                        <a:t> 69,403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71560839"/>
                  </a:ext>
                </a:extLst>
              </a:tr>
              <a:tr h="189231">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3,362,373 </a:t>
                      </a:r>
                    </a:p>
                  </a:txBody>
                  <a:tcPr marL="6099" marR="6099" marT="6099" marB="29275" anchor="b">
                    <a:lnL>
                      <a:noFill/>
                    </a:lnL>
                    <a:lnR>
                      <a:noFill/>
                    </a:lnR>
                    <a:lnT>
                      <a:noFill/>
                    </a:lnT>
                    <a:lnB>
                      <a:noFill/>
                    </a:lnB>
                    <a:noFill/>
                  </a:tcPr>
                </a:tc>
                <a:tc>
                  <a:txBody>
                    <a:bodyPr/>
                    <a:lstStyle/>
                    <a:p>
                      <a:pPr algn="r" fontAlgn="b"/>
                      <a:r>
                        <a:rPr lang="en-US" sz="1000">
                          <a:effectLst/>
                          <a:latin typeface="Arial"/>
                        </a:rPr>
                        <a:t> 3,182,142 </a:t>
                      </a:r>
                    </a:p>
                  </a:txBody>
                  <a:tcPr marL="6099" marR="6099" marT="6099" marB="29275" anchor="b">
                    <a:lnL>
                      <a:noFill/>
                    </a:lnL>
                    <a:lnR>
                      <a:noFill/>
                    </a:lnR>
                    <a:lnT>
                      <a:noFill/>
                    </a:lnT>
                    <a:lnB>
                      <a:noFill/>
                    </a:lnB>
                    <a:noFill/>
                  </a:tcPr>
                </a:tc>
                <a:tc>
                  <a:txBody>
                    <a:bodyPr/>
                    <a:lstStyle/>
                    <a:p>
                      <a:pPr algn="r" fontAlgn="b"/>
                      <a:r>
                        <a:rPr lang="en-US" sz="1000">
                          <a:effectLst/>
                          <a:latin typeface="Arial"/>
                        </a:rPr>
                        <a:t> 3,665,541 </a:t>
                      </a:r>
                    </a:p>
                  </a:txBody>
                  <a:tcPr marL="6099" marR="6099" marT="6099" marB="29275" anchor="b">
                    <a:lnL>
                      <a:noFill/>
                    </a:lnL>
                    <a:lnR>
                      <a:noFill/>
                    </a:lnR>
                    <a:lnT>
                      <a:noFill/>
                    </a:lnT>
                    <a:lnB>
                      <a:noFill/>
                    </a:lnB>
                    <a:noFill/>
                  </a:tcPr>
                </a:tc>
                <a:tc>
                  <a:txBody>
                    <a:bodyPr/>
                    <a:lstStyle/>
                    <a:p>
                      <a:pPr algn="r" fontAlgn="b"/>
                      <a:r>
                        <a:rPr lang="en-US" sz="1000">
                          <a:effectLst/>
                          <a:latin typeface="Arial"/>
                        </a:rPr>
                        <a:t> 483,399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03196997"/>
                  </a:ext>
                </a:extLst>
              </a:tr>
              <a:tr h="189231">
                <a:tc>
                  <a:txBody>
                    <a:bodyPr/>
                    <a:lstStyle/>
                    <a:p>
                      <a:pPr fontAlgn="b"/>
                      <a:r>
                        <a:rPr lang="en-US" sz="1000">
                          <a:effectLst/>
                          <a:latin typeface="Arial"/>
                        </a:rPr>
                        <a:t>F&amp;A (Indirect)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496,581 </a:t>
                      </a:r>
                    </a:p>
                  </a:txBody>
                  <a:tcPr marL="6099" marR="6099" marT="6099" marB="29275" anchor="b">
                    <a:lnL>
                      <a:noFill/>
                    </a:lnL>
                    <a:lnR>
                      <a:noFill/>
                    </a:lnR>
                    <a:lnT>
                      <a:noFill/>
                    </a:lnT>
                    <a:lnB>
                      <a:noFill/>
                    </a:lnB>
                    <a:noFill/>
                  </a:tcPr>
                </a:tc>
                <a:tc>
                  <a:txBody>
                    <a:bodyPr/>
                    <a:lstStyle/>
                    <a:p>
                      <a:pPr algn="r" fontAlgn="b"/>
                      <a:r>
                        <a:rPr lang="en-US" sz="1000">
                          <a:effectLst/>
                          <a:latin typeface="Arial"/>
                        </a:rPr>
                        <a:t> 503,902 </a:t>
                      </a:r>
                    </a:p>
                  </a:txBody>
                  <a:tcPr marL="6099" marR="6099" marT="6099" marB="29275" anchor="b">
                    <a:lnL>
                      <a:noFill/>
                    </a:lnL>
                    <a:lnR>
                      <a:noFill/>
                    </a:lnR>
                    <a:lnT>
                      <a:noFill/>
                    </a:lnT>
                    <a:lnB>
                      <a:noFill/>
                    </a:lnB>
                    <a:noFill/>
                  </a:tcPr>
                </a:tc>
                <a:tc>
                  <a:txBody>
                    <a:bodyPr/>
                    <a:lstStyle/>
                    <a:p>
                      <a:pPr algn="r" fontAlgn="b"/>
                      <a:r>
                        <a:rPr lang="en-US" sz="1000">
                          <a:effectLst/>
                          <a:latin typeface="Arial"/>
                        </a:rPr>
                        <a:t> 503,902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69491677"/>
                  </a:ext>
                </a:extLst>
              </a:tr>
              <a:tr h="189231">
                <a:tc>
                  <a:txBody>
                    <a:bodyPr/>
                    <a:lstStyle/>
                    <a:p>
                      <a:pPr fontAlgn="b"/>
                      <a:r>
                        <a:rPr lang="en-US" sz="1000">
                          <a:effectLst/>
                          <a:latin typeface="Arial"/>
                        </a:rPr>
                        <a:t>Transfer in (from Colleges)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7621440"/>
                  </a:ext>
                </a:extLst>
              </a:tr>
              <a:tr h="189231">
                <a:tc>
                  <a:txBody>
                    <a:bodyPr/>
                    <a:lstStyle/>
                    <a:p>
                      <a:pPr fontAlgn="b"/>
                      <a:r>
                        <a:rPr lang="en-US" sz="1000" b="1">
                          <a:effectLst/>
                          <a:latin typeface="Arial"/>
                        </a:rPr>
                        <a:t>Total Estimated Source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$49,068,902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$50,887,149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$50,178,443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$(708,707)</a:t>
                      </a:r>
                    </a:p>
                  </a:txBody>
                  <a:tcPr marL="6099" marR="6099" marT="6099" marB="2927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11976100"/>
                  </a:ext>
                </a:extLst>
              </a:tr>
              <a:tr h="200362">
                <a:tc>
                  <a:txBody>
                    <a:bodyPr/>
                    <a:lstStyle/>
                    <a:p>
                      <a:pP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23114326"/>
                  </a:ext>
                </a:extLst>
              </a:tr>
              <a:tr h="189231">
                <a:tc>
                  <a:txBody>
                    <a:bodyPr/>
                    <a:lstStyle/>
                    <a:p>
                      <a:pPr fontAlgn="b"/>
                      <a:r>
                        <a:rPr lang="en-US" sz="1000" b="1">
                          <a:effectLst/>
                          <a:latin typeface="Arial"/>
                        </a:rPr>
                        <a:t>Uses of Funds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68821972"/>
                  </a:ext>
                </a:extLst>
              </a:tr>
              <a:tr h="189231">
                <a:tc>
                  <a:txBody>
                    <a:bodyPr/>
                    <a:lstStyle/>
                    <a:p>
                      <a:pPr fontAlgn="b"/>
                      <a:r>
                        <a:rPr lang="en-US" sz="1000">
                          <a:effectLst/>
                          <a:latin typeface="Arial"/>
                        </a:rPr>
                        <a:t>Personnel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32,600,234 </a:t>
                      </a:r>
                    </a:p>
                  </a:txBody>
                  <a:tcPr marL="6099" marR="6099" marT="6099" marB="29275" anchor="b">
                    <a:lnL>
                      <a:noFill/>
                    </a:lnL>
                    <a:lnR>
                      <a:noFill/>
                    </a:lnR>
                    <a:lnT>
                      <a:noFill/>
                    </a:lnT>
                    <a:lnB>
                      <a:noFill/>
                    </a:lnB>
                    <a:noFill/>
                  </a:tcPr>
                </a:tc>
                <a:tc>
                  <a:txBody>
                    <a:bodyPr/>
                    <a:lstStyle/>
                    <a:p>
                      <a:pPr algn="r" fontAlgn="b"/>
                      <a:r>
                        <a:rPr lang="en-US" sz="1000">
                          <a:effectLst/>
                          <a:latin typeface="Arial"/>
                        </a:rPr>
                        <a:t> 37,292,164 </a:t>
                      </a:r>
                    </a:p>
                  </a:txBody>
                  <a:tcPr marL="6099" marR="6099" marT="6099" marB="29275" anchor="b">
                    <a:lnL>
                      <a:noFill/>
                    </a:lnL>
                    <a:lnR>
                      <a:noFill/>
                    </a:lnR>
                    <a:lnT>
                      <a:noFill/>
                    </a:lnT>
                    <a:lnB>
                      <a:noFill/>
                    </a:lnB>
                    <a:noFill/>
                  </a:tcPr>
                </a:tc>
                <a:tc>
                  <a:txBody>
                    <a:bodyPr/>
                    <a:lstStyle/>
                    <a:p>
                      <a:pPr algn="r" fontAlgn="b"/>
                      <a:r>
                        <a:rPr lang="en-US" sz="1000">
                          <a:effectLst/>
                          <a:latin typeface="Arial"/>
                        </a:rPr>
                        <a:t> 36,072,729 </a:t>
                      </a:r>
                    </a:p>
                  </a:txBody>
                  <a:tcPr marL="6099" marR="6099" marT="6099" marB="29275" anchor="b">
                    <a:lnL>
                      <a:noFill/>
                    </a:lnL>
                    <a:lnR>
                      <a:noFill/>
                    </a:lnR>
                    <a:lnT>
                      <a:noFill/>
                    </a:lnT>
                    <a:lnB>
                      <a:noFill/>
                    </a:lnB>
                    <a:noFill/>
                  </a:tcPr>
                </a:tc>
                <a:tc>
                  <a:txBody>
                    <a:bodyPr/>
                    <a:lstStyle/>
                    <a:p>
                      <a:pPr algn="r" fontAlgn="b"/>
                      <a:r>
                        <a:rPr lang="en-US" sz="1000">
                          <a:effectLst/>
                          <a:latin typeface="Arial"/>
                        </a:rPr>
                        <a:t> (1,219,435)</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74942514"/>
                  </a:ext>
                </a:extLst>
              </a:tr>
              <a:tr h="189231">
                <a:tc>
                  <a:txBody>
                    <a:bodyPr/>
                    <a:lstStyle/>
                    <a:p>
                      <a:pPr fontAlgn="b"/>
                      <a:r>
                        <a:rPr lang="en-US" sz="1000">
                          <a:effectLst/>
                          <a:latin typeface="Arial"/>
                        </a:rPr>
                        <a:t>Non-Personnel </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10,503,453 </a:t>
                      </a:r>
                    </a:p>
                  </a:txBody>
                  <a:tcPr marL="6099" marR="6099" marT="6099" marB="29275" anchor="b">
                    <a:lnL>
                      <a:noFill/>
                    </a:lnL>
                    <a:lnR>
                      <a:noFill/>
                    </a:lnR>
                    <a:lnT>
                      <a:noFill/>
                    </a:lnT>
                    <a:lnB>
                      <a:noFill/>
                    </a:lnB>
                    <a:noFill/>
                  </a:tcPr>
                </a:tc>
                <a:tc>
                  <a:txBody>
                    <a:bodyPr/>
                    <a:lstStyle/>
                    <a:p>
                      <a:pPr algn="r" fontAlgn="b"/>
                      <a:r>
                        <a:rPr lang="en-US" sz="1000">
                          <a:effectLst/>
                          <a:latin typeface="Arial"/>
                        </a:rPr>
                        <a:t> 6,322,009 </a:t>
                      </a:r>
                    </a:p>
                  </a:txBody>
                  <a:tcPr marL="6099" marR="6099" marT="6099" marB="29275" anchor="b">
                    <a:lnL>
                      <a:noFill/>
                    </a:lnL>
                    <a:lnR>
                      <a:noFill/>
                    </a:lnR>
                    <a:lnT>
                      <a:noFill/>
                    </a:lnT>
                    <a:lnB>
                      <a:noFill/>
                    </a:lnB>
                    <a:noFill/>
                  </a:tcPr>
                </a:tc>
                <a:tc>
                  <a:txBody>
                    <a:bodyPr/>
                    <a:lstStyle/>
                    <a:p>
                      <a:pPr algn="r" fontAlgn="b"/>
                      <a:r>
                        <a:rPr lang="en-US" sz="1000">
                          <a:effectLst/>
                          <a:latin typeface="Arial"/>
                        </a:rPr>
                        <a:t> 9,143,644 </a:t>
                      </a:r>
                    </a:p>
                  </a:txBody>
                  <a:tcPr marL="6099" marR="6099" marT="6099" marB="29275" anchor="b">
                    <a:lnL>
                      <a:noFill/>
                    </a:lnL>
                    <a:lnR>
                      <a:noFill/>
                    </a:lnR>
                    <a:lnT>
                      <a:noFill/>
                    </a:lnT>
                    <a:lnB>
                      <a:noFill/>
                    </a:lnB>
                    <a:noFill/>
                  </a:tcPr>
                </a:tc>
                <a:tc>
                  <a:txBody>
                    <a:bodyPr/>
                    <a:lstStyle/>
                    <a:p>
                      <a:pPr algn="r" fontAlgn="b"/>
                      <a:r>
                        <a:rPr lang="en-US" sz="1000">
                          <a:effectLst/>
                          <a:latin typeface="Arial"/>
                        </a:rPr>
                        <a:t> 2,821,635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24262239"/>
                  </a:ext>
                </a:extLst>
              </a:tr>
              <a:tr h="189231">
                <a:tc>
                  <a:txBody>
                    <a:bodyPr/>
                    <a:lstStyle/>
                    <a:p>
                      <a:pPr fontAlgn="b"/>
                      <a:r>
                        <a:rPr lang="en-US" sz="1000">
                          <a:effectLst/>
                          <a:latin typeface="Arial"/>
                        </a:rPr>
                        <a:t>Transfer out (to District)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6,468,075 </a:t>
                      </a:r>
                    </a:p>
                  </a:txBody>
                  <a:tcPr marL="6099" marR="6099" marT="6099" marB="29275" anchor="b">
                    <a:lnL>
                      <a:noFill/>
                    </a:lnL>
                    <a:lnR>
                      <a:noFill/>
                    </a:lnR>
                    <a:lnT>
                      <a:noFill/>
                    </a:lnT>
                    <a:lnB>
                      <a:noFill/>
                    </a:lnB>
                    <a:noFill/>
                  </a:tcPr>
                </a:tc>
                <a:tc>
                  <a:txBody>
                    <a:bodyPr/>
                    <a:lstStyle/>
                    <a:p>
                      <a:pPr algn="r" fontAlgn="b"/>
                      <a:r>
                        <a:rPr lang="en-US" sz="1000">
                          <a:effectLst/>
                          <a:latin typeface="Arial"/>
                        </a:rPr>
                        <a:t> 7,272,976 </a:t>
                      </a:r>
                    </a:p>
                  </a:txBody>
                  <a:tcPr marL="6099" marR="6099" marT="6099" marB="29275" anchor="b">
                    <a:lnL>
                      <a:noFill/>
                    </a:lnL>
                    <a:lnR>
                      <a:noFill/>
                    </a:lnR>
                    <a:lnT>
                      <a:noFill/>
                    </a:lnT>
                    <a:lnB>
                      <a:noFill/>
                    </a:lnB>
                    <a:noFill/>
                  </a:tcPr>
                </a:tc>
                <a:tc>
                  <a:txBody>
                    <a:bodyPr/>
                    <a:lstStyle/>
                    <a:p>
                      <a:pPr algn="r" fontAlgn="b"/>
                      <a:r>
                        <a:rPr lang="en-US" sz="1000">
                          <a:effectLst/>
                          <a:latin typeface="Arial"/>
                        </a:rPr>
                        <a:t> 7,336,341 </a:t>
                      </a:r>
                    </a:p>
                  </a:txBody>
                  <a:tcPr marL="6099" marR="6099" marT="6099" marB="29275" anchor="b">
                    <a:lnL>
                      <a:noFill/>
                    </a:lnL>
                    <a:lnR>
                      <a:noFill/>
                    </a:lnR>
                    <a:lnT>
                      <a:noFill/>
                    </a:lnT>
                    <a:lnB>
                      <a:noFill/>
                    </a:lnB>
                    <a:noFill/>
                  </a:tcPr>
                </a:tc>
                <a:tc>
                  <a:txBody>
                    <a:bodyPr/>
                    <a:lstStyle/>
                    <a:p>
                      <a:pPr algn="r" fontAlgn="b"/>
                      <a:r>
                        <a:rPr lang="en-US" sz="1000">
                          <a:effectLst/>
                          <a:latin typeface="Arial"/>
                        </a:rPr>
                        <a:t> 63,365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02531721"/>
                  </a:ext>
                </a:extLst>
              </a:tr>
              <a:tr h="189231">
                <a:tc>
                  <a:txBody>
                    <a:bodyPr/>
                    <a:lstStyle/>
                    <a:p>
                      <a:pPr fontAlgn="b"/>
                      <a:r>
                        <a:rPr lang="en-US" sz="1000">
                          <a:effectLst/>
                          <a:latin typeface="Arial"/>
                        </a:rPr>
                        <a:t>International Program</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25,760 </a:t>
                      </a:r>
                    </a:p>
                  </a:txBody>
                  <a:tcPr marL="6099" marR="6099" marT="6099" marB="29275" anchor="b">
                    <a:lnL>
                      <a:noFill/>
                    </a:lnL>
                    <a:lnR>
                      <a:noFill/>
                    </a:lnR>
                    <a:lnT>
                      <a:noFill/>
                    </a:lnT>
                    <a:lnB>
                      <a:noFill/>
                    </a:lnB>
                    <a:noFill/>
                  </a:tcPr>
                </a:tc>
                <a:tc>
                  <a:txBody>
                    <a:bodyPr/>
                    <a:lstStyle/>
                    <a:p>
                      <a:pPr algn="r" fontAlgn="b"/>
                      <a:r>
                        <a:rPr lang="en-US" sz="1000">
                          <a:effectLst/>
                          <a:latin typeface="Arial"/>
                        </a:rPr>
                        <a:t> 25,760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25319602"/>
                  </a:ext>
                </a:extLst>
              </a:tr>
              <a:tr h="189231">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628,229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628,229 </a:t>
                      </a:r>
                    </a:p>
                  </a:txBody>
                  <a:tcPr marL="6099" marR="6099" marT="6099" marB="29275"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331297"/>
                  </a:ext>
                </a:extLst>
              </a:tr>
              <a:tr h="189231">
                <a:tc>
                  <a:txBody>
                    <a:bodyPr/>
                    <a:lstStyle/>
                    <a:p>
                      <a:pPr fontAlgn="b"/>
                      <a:r>
                        <a:rPr lang="en-US" sz="1000" b="1">
                          <a:effectLst/>
                          <a:latin typeface="Arial"/>
                        </a:rPr>
                        <a:t>Total Budgeted  Use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$49,571,762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$50,887,149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$53,206,703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$2,319,554 </a:t>
                      </a:r>
                    </a:p>
                  </a:txBody>
                  <a:tcPr marL="6099" marR="6099" marT="6099" marB="2927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92618713"/>
                  </a:ext>
                </a:extLst>
              </a:tr>
              <a:tr h="189231">
                <a:tc>
                  <a:txBody>
                    <a:bodyPr/>
                    <a:lstStyle/>
                    <a:p>
                      <a:pPr fontAlgn="b"/>
                      <a:r>
                        <a:rPr lang="en-US" sz="1000" b="1">
                          <a:effectLst/>
                          <a:latin typeface="Arial"/>
                        </a:rPr>
                        <a:t>Source over Use of Funds: Surplus (Deficit)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$(502,860)</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$(3,028,261)</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$(3,028,261)</a:t>
                      </a:r>
                    </a:p>
                  </a:txBody>
                  <a:tcPr marL="6099" marR="6099" marT="6099" marB="2927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7392018"/>
                  </a:ext>
                </a:extLst>
              </a:tr>
              <a:tr h="189231">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000">
                          <a:effectLst/>
                          <a:latin typeface="Arial"/>
                        </a:rPr>
                        <a:t>-5.69%</a:t>
                      </a: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14625942"/>
                  </a:ext>
                </a:extLst>
              </a:tr>
              <a:tr h="189231">
                <a:tc>
                  <a:txBody>
                    <a:bodyPr/>
                    <a:lstStyle/>
                    <a:p>
                      <a:pPr fontAlgn="b"/>
                      <a:r>
                        <a:rPr lang="en-US" sz="1000" b="1">
                          <a:effectLst/>
                          <a:latin typeface="Arial"/>
                        </a:rPr>
                        <a:t>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r>
                        <a:rPr lang="en-US" sz="1000" b="1">
                          <a:effectLst/>
                          <a:latin typeface="Arial"/>
                        </a:rPr>
                        <a:t>412,836 </a:t>
                      </a:r>
                    </a:p>
                  </a:txBody>
                  <a:tcPr marL="6099" marR="6099" marT="6099" marB="29275" anchor="b">
                    <a:lnL>
                      <a:noFill/>
                    </a:lnL>
                    <a:lnR>
                      <a:noFill/>
                    </a:lnR>
                    <a:lnT>
                      <a:noFill/>
                    </a:lnT>
                    <a:lnB>
                      <a:noFill/>
                    </a:lnB>
                    <a:noFill/>
                  </a:tcPr>
                </a:tc>
                <a:tc>
                  <a:txBody>
                    <a:bodyPr/>
                    <a:lstStyle/>
                    <a:p>
                      <a:pPr algn="r" fontAlgn="b"/>
                      <a:r>
                        <a:rPr lang="en-US" sz="1000" b="1">
                          <a:effectLst/>
                          <a:latin typeface="Arial"/>
                        </a:rPr>
                        <a:t> 412,836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3975817"/>
                  </a:ext>
                </a:extLst>
              </a:tr>
              <a:tr h="189231">
                <a:tc>
                  <a:txBody>
                    <a:bodyPr/>
                    <a:lstStyle/>
                    <a:p>
                      <a:pPr fontAlgn="b"/>
                      <a:r>
                        <a:rPr lang="en-US" sz="1000" b="1">
                          <a:solidFill>
                            <a:srgbClr val="186C24"/>
                          </a:solidFill>
                          <a:effectLst/>
                          <a:latin typeface="Arial"/>
                        </a:rPr>
                        <a:t>Surplus (Deficit) net of 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solidFill>
                            <a:srgbClr val="186C24"/>
                          </a:solidFill>
                          <a:effectLst/>
                          <a:latin typeface="Arial"/>
                        </a:rPr>
                        <a:t>$502,860 </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 $-   </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 $(2,615,425)</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$(2,615,425)</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63271989"/>
                  </a:ext>
                </a:extLst>
              </a:tr>
              <a:tr h="189231">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1.01%</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en-US" sz="1000">
                        <a:effectLst/>
                        <a:latin typeface="Arial"/>
                      </a:endParaRP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-4.92%</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5189020"/>
                  </a:ext>
                </a:extLst>
              </a:tr>
            </a:tbl>
          </a:graphicData>
        </a:graphic>
      </p:graphicFrame>
    </p:spTree>
    <p:extLst>
      <p:ext uri="{BB962C8B-B14F-4D97-AF65-F5344CB8AC3E}">
        <p14:creationId xmlns:p14="http://schemas.microsoft.com/office/powerpoint/2010/main" val="402935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E68DDE59-49D5-42AA-8D35-B178B726A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41A57562-C717-7370-6122-C75959D6431B}"/>
              </a:ext>
            </a:extLst>
          </p:cNvPr>
          <p:cNvSpPr>
            <a:spLocks noGrp="1"/>
          </p:cNvSpPr>
          <p:nvPr>
            <p:ph type="title"/>
          </p:nvPr>
        </p:nvSpPr>
        <p:spPr>
          <a:xfrm>
            <a:off x="582930" y="370491"/>
            <a:ext cx="8201915" cy="1441250"/>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South Seattle College (SSC) Cash Reserve</a:t>
            </a:r>
            <a:br>
              <a:rPr lang="en-US" sz="3300"/>
            </a:br>
            <a:r>
              <a:rPr lang="en-US" sz="3300">
                <a:solidFill>
                  <a:schemeClr val="bg1"/>
                </a:solidFill>
              </a:rPr>
              <a:t>Beginning Balance FY 2025</a:t>
            </a:r>
          </a:p>
        </p:txBody>
      </p:sp>
      <p:sp useBgFill="1">
        <p:nvSpPr>
          <p:cNvPr id="74" name="Rectangle 73">
            <a:extLst>
              <a:ext uri="{FF2B5EF4-FFF2-40B4-BE49-F238E27FC236}">
                <a16:creationId xmlns:a16="http://schemas.microsoft.com/office/drawing/2014/main" id="{46A7E952-C162-4E5A-9AD1-83F746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011339"/>
            <a:ext cx="9144001" cy="313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7" name="Content Placeholder 6">
            <a:extLst>
              <a:ext uri="{FF2B5EF4-FFF2-40B4-BE49-F238E27FC236}">
                <a16:creationId xmlns:a16="http://schemas.microsoft.com/office/drawing/2014/main" id="{CBAFC69A-9510-1FD5-07F5-1B5E1E2FC0F8}"/>
              </a:ext>
            </a:extLst>
          </p:cNvPr>
          <p:cNvGraphicFramePr>
            <a:graphicFrameLocks noGrp="1"/>
          </p:cNvGraphicFramePr>
          <p:nvPr>
            <p:ph idx="1"/>
          </p:nvPr>
        </p:nvGraphicFramePr>
        <p:xfrm>
          <a:off x="428424" y="2240998"/>
          <a:ext cx="8573255" cy="2833420"/>
        </p:xfrm>
        <a:graphic>
          <a:graphicData uri="http://schemas.openxmlformats.org/drawingml/2006/table">
            <a:tbl>
              <a:tblPr bandRow="1">
                <a:tableStyleId>{5C22544A-7EE6-4342-B048-85BDC9FD1C3A}</a:tableStyleId>
              </a:tblPr>
              <a:tblGrid>
                <a:gridCol w="1901966">
                  <a:extLst>
                    <a:ext uri="{9D8B030D-6E8A-4147-A177-3AD203B41FA5}">
                      <a16:colId xmlns:a16="http://schemas.microsoft.com/office/drawing/2014/main" val="286416659"/>
                    </a:ext>
                  </a:extLst>
                </a:gridCol>
                <a:gridCol w="1152707">
                  <a:extLst>
                    <a:ext uri="{9D8B030D-6E8A-4147-A177-3AD203B41FA5}">
                      <a16:colId xmlns:a16="http://schemas.microsoft.com/office/drawing/2014/main" val="2074638556"/>
                    </a:ext>
                  </a:extLst>
                </a:gridCol>
                <a:gridCol w="1152707">
                  <a:extLst>
                    <a:ext uri="{9D8B030D-6E8A-4147-A177-3AD203B41FA5}">
                      <a16:colId xmlns:a16="http://schemas.microsoft.com/office/drawing/2014/main" val="1248919521"/>
                    </a:ext>
                  </a:extLst>
                </a:gridCol>
                <a:gridCol w="1152707">
                  <a:extLst>
                    <a:ext uri="{9D8B030D-6E8A-4147-A177-3AD203B41FA5}">
                      <a16:colId xmlns:a16="http://schemas.microsoft.com/office/drawing/2014/main" val="1735065825"/>
                    </a:ext>
                  </a:extLst>
                </a:gridCol>
                <a:gridCol w="1152707">
                  <a:extLst>
                    <a:ext uri="{9D8B030D-6E8A-4147-A177-3AD203B41FA5}">
                      <a16:colId xmlns:a16="http://schemas.microsoft.com/office/drawing/2014/main" val="3830805616"/>
                    </a:ext>
                  </a:extLst>
                </a:gridCol>
                <a:gridCol w="994208">
                  <a:extLst>
                    <a:ext uri="{9D8B030D-6E8A-4147-A177-3AD203B41FA5}">
                      <a16:colId xmlns:a16="http://schemas.microsoft.com/office/drawing/2014/main" val="2048710611"/>
                    </a:ext>
                  </a:extLst>
                </a:gridCol>
                <a:gridCol w="1066253">
                  <a:extLst>
                    <a:ext uri="{9D8B030D-6E8A-4147-A177-3AD203B41FA5}">
                      <a16:colId xmlns:a16="http://schemas.microsoft.com/office/drawing/2014/main" val="1891426262"/>
                    </a:ext>
                  </a:extLst>
                </a:gridCol>
              </a:tblGrid>
              <a:tr h="252379">
                <a:tc>
                  <a:txBody>
                    <a:bodyPr/>
                    <a:lstStyle/>
                    <a:p>
                      <a:pPr algn="l" fontAlgn="b"/>
                      <a:endParaRPr lang="en-US" sz="1200" b="1"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2022</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2023</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2024</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2025</a:t>
                      </a:r>
                    </a:p>
                  </a:txBody>
                  <a:tcPr marL="7144" marR="7144" marT="7144" marB="3429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2949735139"/>
                  </a:ext>
                </a:extLst>
              </a:tr>
              <a:tr h="252379">
                <a:tc>
                  <a:txBody>
                    <a:bodyPr/>
                    <a:lstStyle/>
                    <a:p>
                      <a:pPr algn="l" fontAlgn="b"/>
                      <a:r>
                        <a:rPr lang="en-US" sz="1200" b="1" i="0" u="none" strike="noStrike">
                          <a:solidFill>
                            <a:srgbClr val="000000"/>
                          </a:solidFill>
                          <a:effectLst/>
                          <a:latin typeface="Aptos Narrow"/>
                        </a:rPr>
                        <a:t>CASH RESERVE Balances</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i="0" u="none" strike="noStrike">
                          <a:solidFill>
                            <a:srgbClr val="000000"/>
                          </a:solidFill>
                          <a:effectLst/>
                          <a:latin typeface="Aptos Narrow"/>
                        </a:rPr>
                        <a:t>22,720,167.05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25,949,494.19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27,428,450.67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26,080,819.81 </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310360086"/>
                  </a:ext>
                </a:extLst>
              </a:tr>
              <a:tr h="407194">
                <a:tc>
                  <a:txBody>
                    <a:bodyPr/>
                    <a:lstStyle/>
                    <a:p>
                      <a:pPr algn="l" fontAlgn="b"/>
                      <a:r>
                        <a:rPr lang="en-US" sz="1200" b="1" i="0" u="none" strike="noStrike">
                          <a:solidFill>
                            <a:srgbClr val="000000"/>
                          </a:solidFill>
                          <a:effectLst/>
                          <a:latin typeface="Aptos Narrow"/>
                        </a:rPr>
                        <a:t>Difference Increase</a:t>
                      </a:r>
                      <a:endParaRPr lang="en-US" sz="1400"/>
                    </a:p>
                    <a:p>
                      <a:pPr lvl="0" algn="l">
                        <a:buNone/>
                      </a:pPr>
                      <a:r>
                        <a:rPr lang="en-US" sz="1200" b="1" i="0" u="none" strike="noStrike">
                          <a:solidFill>
                            <a:srgbClr val="000000"/>
                          </a:solidFill>
                          <a:effectLst/>
                          <a:latin typeface="Aptos Narrow"/>
                        </a:rPr>
                        <a:t>(Decrease)</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3,229,327.14 </a:t>
                      </a: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 1,478,956.48 </a:t>
                      </a: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 (1,347,630.86)</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2003838112"/>
                  </a:ext>
                </a:extLst>
              </a:tr>
              <a:tr h="25237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14.21%</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5.70%</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-4.91%</a:t>
                      </a:r>
                    </a:p>
                  </a:txBody>
                  <a:tcPr marL="7144" marR="7144" marT="7144" marB="3429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2884234210"/>
                  </a:ext>
                </a:extLst>
              </a:tr>
              <a:tr h="252379">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4897218"/>
                  </a:ext>
                </a:extLst>
              </a:tr>
              <a:tr h="25237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200" b="1" i="0" u="none" strike="noStrike">
                          <a:solidFill>
                            <a:srgbClr val="000000"/>
                          </a:solidFill>
                          <a:effectLst/>
                          <a:latin typeface="Aptos Narrow"/>
                        </a:rPr>
                        <a:t>FY 24</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effectLst/>
                          <a:latin typeface="Aptos Narrow"/>
                        </a:rPr>
                        <a:t>FY 25</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7357951"/>
                  </a:ext>
                </a:extLst>
              </a:tr>
              <a:tr h="25237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200" b="1" i="0" u="none" strike="noStrike">
                          <a:solidFill>
                            <a:srgbClr val="000000"/>
                          </a:solidFill>
                          <a:effectLst/>
                          <a:latin typeface="Aptos Narrow"/>
                        </a:rPr>
                        <a:t>Dedicated</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Dedicated</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188233236"/>
                  </a:ext>
                </a:extLst>
              </a:tr>
              <a:tr h="252379">
                <a:tc>
                  <a:txBody>
                    <a:bodyPr/>
                    <a:lstStyle/>
                    <a:p>
                      <a:pPr algn="l" fontAlgn="b"/>
                      <a:r>
                        <a:rPr lang="en-US" sz="1200" b="1" i="0" u="none" strike="noStrike">
                          <a:solidFill>
                            <a:srgbClr val="000000"/>
                          </a:solidFill>
                          <a:effectLst/>
                          <a:latin typeface="Aptos Narrow"/>
                        </a:rPr>
                        <a:t>CASH RESERVE Balances**</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i="0" u="none" strike="noStrike">
                          <a:solidFill>
                            <a:srgbClr val="000000"/>
                          </a:solidFill>
                          <a:effectLst/>
                          <a:latin typeface="Aptos Narrow"/>
                        </a:rPr>
                        <a:t>22,837,629.49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4,590,821.18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27,428,450.67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18,546,699.73 </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7,534,120.08 </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26,080,819.81 </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249618676"/>
                  </a:ext>
                </a:extLst>
              </a:tr>
              <a:tr h="407194">
                <a:tc>
                  <a:txBody>
                    <a:bodyPr/>
                    <a:lstStyle/>
                    <a:p>
                      <a:pPr algn="l" fontAlgn="b"/>
                      <a:r>
                        <a:rPr lang="en-US" sz="1200" b="1" i="0" u="none" strike="noStrike">
                          <a:solidFill>
                            <a:srgbClr val="000000"/>
                          </a:solidFill>
                          <a:effectLst/>
                          <a:latin typeface="Aptos Narrow"/>
                        </a:rPr>
                        <a:t>Difference Increase</a:t>
                      </a:r>
                      <a:endParaRPr lang="en-US" sz="1400"/>
                    </a:p>
                    <a:p>
                      <a:pPr lvl="0" algn="l">
                        <a:buNone/>
                      </a:pPr>
                      <a:r>
                        <a:rPr lang="en-US" sz="1200" b="1" i="0" u="none" strike="noStrike">
                          <a:solidFill>
                            <a:srgbClr val="000000"/>
                          </a:solidFill>
                          <a:effectLst/>
                          <a:latin typeface="Aptos Narrow"/>
                        </a:rPr>
                        <a:t>(Decrease)</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(4,290,929.76)</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2,943,298.90 </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 (1,347,630.86)</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34714695"/>
                  </a:ext>
                </a:extLst>
              </a:tr>
              <a:tr h="252379">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-18.79%</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64.11%</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-4.91%</a:t>
                      </a:r>
                    </a:p>
                  </a:txBody>
                  <a:tcPr marL="7144" marR="7144" marT="7144" marB="3429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8560217"/>
                  </a:ext>
                </a:extLst>
              </a:tr>
            </a:tbl>
          </a:graphicData>
        </a:graphic>
      </p:graphicFrame>
      <p:graphicFrame>
        <p:nvGraphicFramePr>
          <p:cNvPr id="3" name="Chart 2">
            <a:extLst>
              <a:ext uri="{FF2B5EF4-FFF2-40B4-BE49-F238E27FC236}">
                <a16:creationId xmlns:a16="http://schemas.microsoft.com/office/drawing/2014/main" id="{2F463A82-43E0-0C41-2F34-87F4806C1F86}"/>
              </a:ext>
              <a:ext uri="{147F2762-F138-4A5C-976F-8EAC2B608ADB}">
                <a16:predDERef xmlns:a16="http://schemas.microsoft.com/office/drawing/2014/main" pred="{D3479A87-E657-4723-A350-7367605F4207}"/>
              </a:ext>
            </a:extLst>
          </p:cNvPr>
          <p:cNvGraphicFramePr>
            <a:graphicFrameLocks/>
          </p:cNvGraphicFramePr>
          <p:nvPr>
            <p:extLst>
              <p:ext uri="{D42A27DB-BD31-4B8C-83A1-F6EECF244321}">
                <p14:modId xmlns:p14="http://schemas.microsoft.com/office/powerpoint/2010/main" val="322684690"/>
              </p:ext>
            </p:extLst>
          </p:nvPr>
        </p:nvGraphicFramePr>
        <p:xfrm>
          <a:off x="6791324" y="1812130"/>
          <a:ext cx="2350295" cy="2000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34068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1145" y="0"/>
            <a:ext cx="4623547" cy="51435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806391"/>
            <a:ext cx="1171701" cy="879729"/>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 4">
            <a:extLst>
              <a:ext uri="{FF2B5EF4-FFF2-40B4-BE49-F238E27FC236}">
                <a16:creationId xmlns:a16="http://schemas.microsoft.com/office/drawing/2014/main" id="{9088C355-28BA-D89B-66EF-7CC86BCD7E37}"/>
              </a:ext>
            </a:extLst>
          </p:cNvPr>
          <p:cNvGraphicFramePr>
            <a:graphicFrameLocks noGrp="1"/>
          </p:cNvGraphicFramePr>
          <p:nvPr>
            <p:extLst>
              <p:ext uri="{D42A27DB-BD31-4B8C-83A1-F6EECF244321}">
                <p14:modId xmlns:p14="http://schemas.microsoft.com/office/powerpoint/2010/main" val="732735035"/>
              </p:ext>
            </p:extLst>
          </p:nvPr>
        </p:nvGraphicFramePr>
        <p:xfrm>
          <a:off x="840471" y="153988"/>
          <a:ext cx="4560328" cy="4649260"/>
        </p:xfrm>
        <a:graphic>
          <a:graphicData uri="http://schemas.openxmlformats.org/drawingml/2006/table">
            <a:tbl>
              <a:tblPr bandRow="1">
                <a:tableStyleId>{5C22544A-7EE6-4342-B048-85BDC9FD1C3A}</a:tableStyleId>
              </a:tblPr>
              <a:tblGrid>
                <a:gridCol w="702291">
                  <a:extLst>
                    <a:ext uri="{9D8B030D-6E8A-4147-A177-3AD203B41FA5}">
                      <a16:colId xmlns:a16="http://schemas.microsoft.com/office/drawing/2014/main" val="1231326779"/>
                    </a:ext>
                  </a:extLst>
                </a:gridCol>
                <a:gridCol w="1701381">
                  <a:extLst>
                    <a:ext uri="{9D8B030D-6E8A-4147-A177-3AD203B41FA5}">
                      <a16:colId xmlns:a16="http://schemas.microsoft.com/office/drawing/2014/main" val="4154657636"/>
                    </a:ext>
                  </a:extLst>
                </a:gridCol>
                <a:gridCol w="675939">
                  <a:extLst>
                    <a:ext uri="{9D8B030D-6E8A-4147-A177-3AD203B41FA5}">
                      <a16:colId xmlns:a16="http://schemas.microsoft.com/office/drawing/2014/main" val="3183511821"/>
                    </a:ext>
                  </a:extLst>
                </a:gridCol>
                <a:gridCol w="1480717">
                  <a:extLst>
                    <a:ext uri="{9D8B030D-6E8A-4147-A177-3AD203B41FA5}">
                      <a16:colId xmlns:a16="http://schemas.microsoft.com/office/drawing/2014/main" val="2606415971"/>
                    </a:ext>
                  </a:extLst>
                </a:gridCol>
              </a:tblGrid>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u="sng">
                        <a:solidFill>
                          <a:srgbClr val="0563C1"/>
                        </a:solidFill>
                        <a:effectLst/>
                        <a:latin typeface="Calibri"/>
                      </a:endParaRPr>
                    </a:p>
                  </a:txBody>
                  <a:tcPr marL="6972" marR="6972" marT="6972" marB="33467"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a:effectLst/>
                          <a:latin typeface="Calibri"/>
                        </a:rPr>
                        <a:t>Fund</a:t>
                      </a:r>
                    </a:p>
                  </a:txBody>
                  <a:tcPr marL="6972" marR="6972" marT="6972" marB="33467"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a:effectLst/>
                        <a:latin typeface="Calibri"/>
                      </a:endParaRPr>
                    </a:p>
                  </a:txBody>
                  <a:tcPr marL="6972" marR="6972" marT="6972" marB="3346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42687158"/>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State Funds (0xx,24J,561)</a:t>
                      </a:r>
                    </a:p>
                  </a:txBody>
                  <a:tcPr marL="6972" marR="6972" marT="6972" marB="33467" anchor="b">
                    <a:lnL>
                      <a:noFill/>
                    </a:lnL>
                    <a:lnR>
                      <a:noFill/>
                    </a:lnR>
                    <a:lnT>
                      <a:noFill/>
                    </a:lnT>
                    <a:lnB>
                      <a:noFill/>
                    </a:lnB>
                    <a:noFill/>
                  </a:tcPr>
                </a:tc>
                <a:tc>
                  <a:txBody>
                    <a:bodyPr/>
                    <a:lstStyle/>
                    <a:p>
                      <a:pPr algn="ctr" fontAlgn="b"/>
                      <a:r>
                        <a:rPr lang="en-US" sz="1200">
                          <a:effectLst/>
                          <a:latin typeface="Calibri"/>
                        </a:rPr>
                        <a:t>***</a:t>
                      </a:r>
                    </a:p>
                  </a:txBody>
                  <a:tcPr marL="6972" marR="6972" marT="6972" marB="33467" anchor="b">
                    <a:lnL>
                      <a:noFill/>
                    </a:lnL>
                    <a:lnR>
                      <a:noFill/>
                    </a:lnR>
                    <a:lnT>
                      <a:noFill/>
                    </a:lnT>
                    <a:lnB>
                      <a:noFill/>
                    </a:lnB>
                    <a:noFill/>
                  </a:tcPr>
                </a:tc>
                <a:tc>
                  <a:txBody>
                    <a:bodyPr/>
                    <a:lstStyle/>
                    <a:p>
                      <a:pPr algn="r" fontAlgn="b"/>
                      <a:r>
                        <a:rPr lang="en-US" sz="1200">
                          <a:effectLst/>
                          <a:latin typeface="Calibri"/>
                        </a:rPr>
                        <a:t>-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81461867"/>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Grants and Contracts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145/146</a:t>
                      </a:r>
                    </a:p>
                  </a:txBody>
                  <a:tcPr marL="6972" marR="6972" marT="6972" marB="33467" anchor="b">
                    <a:lnL>
                      <a:noFill/>
                    </a:lnL>
                    <a:lnR>
                      <a:noFill/>
                    </a:lnR>
                    <a:lnT>
                      <a:noFill/>
                    </a:lnT>
                    <a:lnB>
                      <a:noFill/>
                    </a:lnB>
                    <a:noFill/>
                  </a:tcPr>
                </a:tc>
                <a:tc>
                  <a:txBody>
                    <a:bodyPr/>
                    <a:lstStyle/>
                    <a:p>
                      <a:pPr algn="r" fontAlgn="b"/>
                      <a:r>
                        <a:rPr lang="en-US" sz="1200">
                          <a:effectLst/>
                          <a:latin typeface="Calibri"/>
                        </a:rPr>
                        <a:t>3,966,891.48 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80457007"/>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Local Capital/Plant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147</a:t>
                      </a:r>
                    </a:p>
                  </a:txBody>
                  <a:tcPr marL="6972" marR="6972" marT="6972" marB="33467" anchor="b">
                    <a:lnL>
                      <a:noFill/>
                    </a:lnL>
                    <a:lnR>
                      <a:noFill/>
                    </a:lnR>
                    <a:lnT>
                      <a:noFill/>
                    </a:lnT>
                    <a:lnB>
                      <a:noFill/>
                    </a:lnB>
                    <a:noFill/>
                  </a:tcPr>
                </a:tc>
                <a:tc>
                  <a:txBody>
                    <a:bodyPr/>
                    <a:lstStyle/>
                    <a:p>
                      <a:pPr algn="r" fontAlgn="b"/>
                      <a:r>
                        <a:rPr lang="en-US" sz="1200">
                          <a:effectLst/>
                          <a:latin typeface="Calibri"/>
                        </a:rPr>
                        <a:t>1,181,265.21 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18586677"/>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Dedicated Local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148</a:t>
                      </a:r>
                    </a:p>
                  </a:txBody>
                  <a:tcPr marL="6972" marR="6972" marT="6972" marB="33467" anchor="b">
                    <a:lnL>
                      <a:noFill/>
                    </a:lnL>
                    <a:lnR>
                      <a:noFill/>
                    </a:lnR>
                    <a:lnT>
                      <a:noFill/>
                    </a:lnT>
                    <a:lnB>
                      <a:noFill/>
                    </a:lnB>
                    <a:noFill/>
                  </a:tcPr>
                </a:tc>
                <a:tc>
                  <a:txBody>
                    <a:bodyPr/>
                    <a:lstStyle/>
                    <a:p>
                      <a:pPr algn="r" fontAlgn="b"/>
                      <a:r>
                        <a:rPr lang="en-US" sz="1200">
                          <a:effectLst/>
                          <a:latin typeface="Calibri"/>
                        </a:rPr>
                        <a:t>3,513,344.42 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16500349"/>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Operating Fees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149</a:t>
                      </a:r>
                    </a:p>
                  </a:txBody>
                  <a:tcPr marL="6972" marR="6972" marT="6972" marB="33467" anchor="b">
                    <a:lnL>
                      <a:noFill/>
                    </a:lnL>
                    <a:lnR>
                      <a:noFill/>
                    </a:lnR>
                    <a:lnT>
                      <a:noFill/>
                    </a:lnT>
                    <a:lnB>
                      <a:noFill/>
                    </a:lnB>
                    <a:noFill/>
                  </a:tcPr>
                </a:tc>
                <a:tc>
                  <a:txBody>
                    <a:bodyPr/>
                    <a:lstStyle/>
                    <a:p>
                      <a:pPr algn="r" fontAlgn="b"/>
                      <a:r>
                        <a:rPr lang="en-US" sz="1200">
                          <a:effectLst/>
                          <a:latin typeface="Calibri"/>
                        </a:rPr>
                        <a:t>3,960,159.01 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92370996"/>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Printing</a:t>
                      </a:r>
                    </a:p>
                  </a:txBody>
                  <a:tcPr marL="6972" marR="6972" marT="6972" marB="33467" anchor="b">
                    <a:lnL>
                      <a:noFill/>
                    </a:lnL>
                    <a:lnR>
                      <a:noFill/>
                    </a:lnR>
                    <a:lnT>
                      <a:noFill/>
                    </a:lnT>
                    <a:lnB>
                      <a:noFill/>
                    </a:lnB>
                    <a:noFill/>
                  </a:tcPr>
                </a:tc>
                <a:tc>
                  <a:txBody>
                    <a:bodyPr/>
                    <a:lstStyle/>
                    <a:p>
                      <a:pPr algn="ctr" fontAlgn="b"/>
                      <a:r>
                        <a:rPr lang="en-US" sz="1200">
                          <a:effectLst/>
                          <a:latin typeface="Calibri"/>
                        </a:rPr>
                        <a:t>448</a:t>
                      </a:r>
                    </a:p>
                  </a:txBody>
                  <a:tcPr marL="6972" marR="6972" marT="6972" marB="33467" anchor="b">
                    <a:lnL>
                      <a:noFill/>
                    </a:lnL>
                    <a:lnR>
                      <a:noFill/>
                    </a:lnR>
                    <a:lnT>
                      <a:noFill/>
                    </a:lnT>
                    <a:lnB>
                      <a:noFill/>
                    </a:lnB>
                    <a:noFill/>
                  </a:tcPr>
                </a:tc>
                <a:tc>
                  <a:txBody>
                    <a:bodyPr/>
                    <a:lstStyle/>
                    <a:p>
                      <a:pPr algn="r" fontAlgn="b"/>
                      <a:r>
                        <a:rPr lang="en-US" sz="1200">
                          <a:effectLst/>
                          <a:latin typeface="Calibri"/>
                        </a:rPr>
                        <a:t>(58,143.34)</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033453"/>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Motor Pool</a:t>
                      </a:r>
                    </a:p>
                  </a:txBody>
                  <a:tcPr marL="6972" marR="6972" marT="6972" marB="33467" anchor="b">
                    <a:lnL>
                      <a:noFill/>
                    </a:lnL>
                    <a:lnR>
                      <a:noFill/>
                    </a:lnR>
                    <a:lnT>
                      <a:noFill/>
                    </a:lnT>
                    <a:lnB>
                      <a:noFill/>
                    </a:lnB>
                    <a:noFill/>
                  </a:tcPr>
                </a:tc>
                <a:tc>
                  <a:txBody>
                    <a:bodyPr/>
                    <a:lstStyle/>
                    <a:p>
                      <a:pPr algn="ctr" fontAlgn="b"/>
                      <a:r>
                        <a:rPr lang="en-US" sz="1200">
                          <a:effectLst/>
                          <a:latin typeface="Calibri"/>
                        </a:rPr>
                        <a:t>460</a:t>
                      </a:r>
                    </a:p>
                  </a:txBody>
                  <a:tcPr marL="6972" marR="6972" marT="6972" marB="33467" anchor="b">
                    <a:lnL>
                      <a:noFill/>
                    </a:lnL>
                    <a:lnR>
                      <a:noFill/>
                    </a:lnR>
                    <a:lnT>
                      <a:noFill/>
                    </a:lnT>
                    <a:lnB>
                      <a:noFill/>
                    </a:lnB>
                    <a:noFill/>
                  </a:tcPr>
                </a:tc>
                <a:tc>
                  <a:txBody>
                    <a:bodyPr/>
                    <a:lstStyle/>
                    <a:p>
                      <a:pPr algn="r" fontAlgn="b"/>
                      <a:r>
                        <a:rPr lang="en-US" sz="1200">
                          <a:effectLst/>
                          <a:latin typeface="Calibri"/>
                        </a:rPr>
                        <a:t>-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57472963"/>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Students' S&amp;A</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522</a:t>
                      </a:r>
                    </a:p>
                  </a:txBody>
                  <a:tcPr marL="6972" marR="6972" marT="6972" marB="33467" anchor="b">
                    <a:lnL>
                      <a:noFill/>
                    </a:lnL>
                    <a:lnR>
                      <a:noFill/>
                    </a:lnR>
                    <a:lnT>
                      <a:noFill/>
                    </a:lnT>
                    <a:lnB>
                      <a:noFill/>
                    </a:lnB>
                    <a:noFill/>
                  </a:tcPr>
                </a:tc>
                <a:tc>
                  <a:txBody>
                    <a:bodyPr/>
                    <a:lstStyle/>
                    <a:p>
                      <a:pPr algn="r" fontAlgn="b"/>
                      <a:r>
                        <a:rPr lang="en-US" sz="1200">
                          <a:effectLst/>
                          <a:latin typeface="Calibri"/>
                        </a:rPr>
                        <a:t>2,218,442.88 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05404112"/>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Bookstore</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524</a:t>
                      </a:r>
                    </a:p>
                  </a:txBody>
                  <a:tcPr marL="6972" marR="6972" marT="6972" marB="33467" anchor="b">
                    <a:lnL>
                      <a:noFill/>
                    </a:lnL>
                    <a:lnR>
                      <a:noFill/>
                    </a:lnR>
                    <a:lnT>
                      <a:noFill/>
                    </a:lnT>
                    <a:lnB>
                      <a:noFill/>
                    </a:lnB>
                    <a:noFill/>
                  </a:tcPr>
                </a:tc>
                <a:tc>
                  <a:txBody>
                    <a:bodyPr/>
                    <a:lstStyle/>
                    <a:p>
                      <a:pPr algn="r" fontAlgn="b"/>
                      <a:r>
                        <a:rPr lang="en-US" sz="1200">
                          <a:effectLst/>
                          <a:latin typeface="Calibri"/>
                        </a:rPr>
                        <a:t>-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19797637"/>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Parking</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528</a:t>
                      </a:r>
                    </a:p>
                  </a:txBody>
                  <a:tcPr marL="6972" marR="6972" marT="6972" marB="33467" anchor="b">
                    <a:lnL>
                      <a:noFill/>
                    </a:lnL>
                    <a:lnR>
                      <a:noFill/>
                    </a:lnR>
                    <a:lnT>
                      <a:noFill/>
                    </a:lnT>
                    <a:lnB>
                      <a:noFill/>
                    </a:lnB>
                    <a:noFill/>
                  </a:tcPr>
                </a:tc>
                <a:tc>
                  <a:txBody>
                    <a:bodyPr/>
                    <a:lstStyle/>
                    <a:p>
                      <a:pPr algn="r" fontAlgn="b"/>
                      <a:r>
                        <a:rPr lang="en-US" sz="1200">
                          <a:effectLst/>
                          <a:latin typeface="Calibri"/>
                        </a:rPr>
                        <a:t>(95,602.62)</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83162903"/>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Food Services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569</a:t>
                      </a:r>
                    </a:p>
                  </a:txBody>
                  <a:tcPr marL="6972" marR="6972" marT="6972" marB="33467" anchor="b">
                    <a:lnL>
                      <a:noFill/>
                    </a:lnL>
                    <a:lnR>
                      <a:noFill/>
                    </a:lnR>
                    <a:lnT>
                      <a:noFill/>
                    </a:lnT>
                    <a:lnB>
                      <a:noFill/>
                    </a:lnB>
                    <a:noFill/>
                  </a:tcPr>
                </a:tc>
                <a:tc>
                  <a:txBody>
                    <a:bodyPr/>
                    <a:lstStyle/>
                    <a:p>
                      <a:pPr algn="r" fontAlgn="b"/>
                      <a:r>
                        <a:rPr lang="en-US" sz="1200">
                          <a:effectLst/>
                          <a:latin typeface="Calibri"/>
                        </a:rPr>
                        <a:t>-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64641784"/>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Auxiliary Services</a:t>
                      </a:r>
                    </a:p>
                  </a:txBody>
                  <a:tcPr marL="6972" marR="6972" marT="6972" marB="33467" anchor="b">
                    <a:lnL>
                      <a:noFill/>
                    </a:lnL>
                    <a:lnR>
                      <a:noFill/>
                    </a:lnR>
                    <a:lnT>
                      <a:noFill/>
                    </a:lnT>
                    <a:lnB>
                      <a:noFill/>
                    </a:lnB>
                    <a:noFill/>
                  </a:tcPr>
                </a:tc>
                <a:tc>
                  <a:txBody>
                    <a:bodyPr/>
                    <a:lstStyle/>
                    <a:p>
                      <a:pPr algn="ctr" fontAlgn="b"/>
                      <a:r>
                        <a:rPr lang="en-US" sz="1200">
                          <a:effectLst/>
                          <a:latin typeface="Calibri"/>
                        </a:rPr>
                        <a:t>570</a:t>
                      </a:r>
                    </a:p>
                  </a:txBody>
                  <a:tcPr marL="6972" marR="6972" marT="6972" marB="33467" anchor="b">
                    <a:lnL>
                      <a:noFill/>
                    </a:lnL>
                    <a:lnR>
                      <a:noFill/>
                    </a:lnR>
                    <a:lnT>
                      <a:noFill/>
                    </a:lnT>
                    <a:lnB>
                      <a:noFill/>
                    </a:lnB>
                    <a:noFill/>
                  </a:tcPr>
                </a:tc>
                <a:tc>
                  <a:txBody>
                    <a:bodyPr/>
                    <a:lstStyle/>
                    <a:p>
                      <a:pPr algn="r" fontAlgn="b"/>
                      <a:r>
                        <a:rPr lang="en-US" sz="1200">
                          <a:effectLst/>
                          <a:latin typeface="Calibri"/>
                        </a:rPr>
                        <a:t>796,790.17 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49618069"/>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Clearing</a:t>
                      </a:r>
                    </a:p>
                  </a:txBody>
                  <a:tcPr marL="6972" marR="6972" marT="6972" marB="33467" anchor="b">
                    <a:lnL>
                      <a:noFill/>
                    </a:lnL>
                    <a:lnR>
                      <a:noFill/>
                    </a:lnR>
                    <a:lnT>
                      <a:noFill/>
                    </a:lnT>
                    <a:lnB>
                      <a:noFill/>
                    </a:lnB>
                    <a:noFill/>
                  </a:tcPr>
                </a:tc>
                <a:tc>
                  <a:txBody>
                    <a:bodyPr/>
                    <a:lstStyle/>
                    <a:p>
                      <a:pPr algn="ctr" fontAlgn="b"/>
                      <a:r>
                        <a:rPr lang="en-US" sz="1200">
                          <a:effectLst/>
                          <a:latin typeface="Calibri"/>
                        </a:rPr>
                        <a:t>790</a:t>
                      </a:r>
                    </a:p>
                  </a:txBody>
                  <a:tcPr marL="6972" marR="6972" marT="6972" marB="33467" anchor="b">
                    <a:lnL>
                      <a:noFill/>
                    </a:lnL>
                    <a:lnR>
                      <a:noFill/>
                    </a:lnR>
                    <a:lnT>
                      <a:noFill/>
                    </a:lnT>
                    <a:lnB>
                      <a:noFill/>
                    </a:lnB>
                    <a:noFill/>
                  </a:tcPr>
                </a:tc>
                <a:tc>
                  <a:txBody>
                    <a:bodyPr/>
                    <a:lstStyle/>
                    <a:p>
                      <a:pPr algn="r" fontAlgn="b"/>
                      <a:r>
                        <a:rPr lang="en-US" sz="1200">
                          <a:effectLst/>
                          <a:latin typeface="Calibri"/>
                        </a:rPr>
                        <a:t>1,550,027.87 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55321518"/>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200" u="sng">
                        <a:solidFill>
                          <a:srgbClr val="0563C1"/>
                        </a:solidFill>
                        <a:effectLst/>
                        <a:latin typeface="Calibri"/>
                      </a:endParaRPr>
                    </a:p>
                  </a:txBody>
                  <a:tcPr marL="6972" marR="6972" marT="6972" marB="33467" anchor="b">
                    <a:lnL>
                      <a:noFill/>
                    </a:lnL>
                    <a:lnR>
                      <a:noFill/>
                    </a:lnR>
                    <a:lnT>
                      <a:noFill/>
                    </a:lnT>
                    <a:lnB>
                      <a:noFill/>
                    </a:lnB>
                    <a:noFill/>
                  </a:tcPr>
                </a:tc>
                <a:tc>
                  <a:txBody>
                    <a:bodyPr/>
                    <a:lstStyle/>
                    <a:p>
                      <a:pPr algn="ctr" fontAlgn="b"/>
                      <a:endParaRPr lang="en-US" sz="1200">
                        <a:effectLst/>
                        <a:latin typeface="Calibri"/>
                      </a:endParaRPr>
                    </a:p>
                  </a:txBody>
                  <a:tcPr marL="6972" marR="6972" marT="6972" marB="33467" anchor="b">
                    <a:lnL>
                      <a:noFill/>
                    </a:lnL>
                    <a:lnR>
                      <a:noFill/>
                    </a:lnR>
                    <a:lnT>
                      <a:noFill/>
                    </a:lnT>
                    <a:lnB>
                      <a:noFill/>
                    </a:lnB>
                    <a:noFill/>
                  </a:tcPr>
                </a:tc>
                <a:tc>
                  <a:txBody>
                    <a:bodyPr/>
                    <a:lstStyle/>
                    <a:p>
                      <a:pPr algn="r" fontAlgn="b"/>
                      <a:r>
                        <a:rPr lang="en-US" sz="1200">
                          <a:effectLst/>
                          <a:latin typeface="Calibri"/>
                        </a:rPr>
                        <a:t> -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62374261"/>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Grants in Aid</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846</a:t>
                      </a:r>
                    </a:p>
                  </a:txBody>
                  <a:tcPr marL="6972" marR="6972" marT="6972" marB="33467" anchor="b">
                    <a:lnL>
                      <a:noFill/>
                    </a:lnL>
                    <a:lnR>
                      <a:noFill/>
                    </a:lnR>
                    <a:lnT>
                      <a:noFill/>
                    </a:lnT>
                    <a:lnB>
                      <a:noFill/>
                    </a:lnB>
                    <a:noFill/>
                  </a:tcPr>
                </a:tc>
                <a:tc>
                  <a:txBody>
                    <a:bodyPr/>
                    <a:lstStyle/>
                    <a:p>
                      <a:pPr algn="r" fontAlgn="b"/>
                      <a:r>
                        <a:rPr lang="en-US" sz="1200">
                          <a:effectLst/>
                          <a:latin typeface="Calibri"/>
                        </a:rPr>
                        <a:t>(643,044.21)</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00289460"/>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Student Loan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849</a:t>
                      </a:r>
                    </a:p>
                  </a:txBody>
                  <a:tcPr marL="6972" marR="6972" marT="6972" marB="33467" anchor="b">
                    <a:lnL>
                      <a:noFill/>
                    </a:lnL>
                    <a:lnR>
                      <a:noFill/>
                    </a:lnR>
                    <a:lnT>
                      <a:noFill/>
                    </a:lnT>
                    <a:lnB>
                      <a:noFill/>
                    </a:lnB>
                    <a:noFill/>
                  </a:tcPr>
                </a:tc>
                <a:tc>
                  <a:txBody>
                    <a:bodyPr/>
                    <a:lstStyle/>
                    <a:p>
                      <a:pPr algn="r" fontAlgn="b"/>
                      <a:r>
                        <a:rPr lang="en-US" sz="1200">
                          <a:effectLst/>
                          <a:latin typeface="Calibri"/>
                        </a:rPr>
                        <a:t>15,153.33 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66561412"/>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Work Study Account</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850</a:t>
                      </a:r>
                    </a:p>
                  </a:txBody>
                  <a:tcPr marL="6972" marR="6972" marT="6972" marB="33467" anchor="b">
                    <a:lnL>
                      <a:noFill/>
                    </a:lnL>
                    <a:lnR>
                      <a:noFill/>
                    </a:lnR>
                    <a:lnT>
                      <a:noFill/>
                    </a:lnT>
                    <a:lnB>
                      <a:noFill/>
                    </a:lnB>
                    <a:noFill/>
                  </a:tcPr>
                </a:tc>
                <a:tc>
                  <a:txBody>
                    <a:bodyPr/>
                    <a:lstStyle/>
                    <a:p>
                      <a:pPr algn="r" fontAlgn="b"/>
                      <a:r>
                        <a:rPr lang="en-US" sz="1200">
                          <a:effectLst/>
                          <a:latin typeface="Calibri"/>
                        </a:rPr>
                        <a:t>168,673.02 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94805925"/>
                  </a:ext>
                </a:extLst>
              </a:tr>
              <a:tr h="189923">
                <a:tc>
                  <a:txBody>
                    <a:bodyPr/>
                    <a:lstStyle/>
                    <a:p>
                      <a:pPr algn="ctr" fontAlgn="b"/>
                      <a:endParaRPr lang="en-US" sz="1200">
                        <a:effectLst/>
                        <a:latin typeface="Calibri"/>
                      </a:endParaRPr>
                    </a:p>
                  </a:txBody>
                  <a:tcPr marL="6972" marR="6972" marT="6972" marB="33467"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r>
                        <a:rPr lang="en-US" sz="1200" u="sng">
                          <a:solidFill>
                            <a:srgbClr val="0563C1"/>
                          </a:solidFill>
                          <a:effectLst/>
                          <a:latin typeface="Calibri"/>
                        </a:rPr>
                        <a:t>3.5% Needy Student Aid</a:t>
                      </a:r>
                    </a:p>
                  </a:txBody>
                  <a:tcPr marL="6972" marR="6972" marT="6972" marB="33467" anchor="b">
                    <a:lnL>
                      <a:noFill/>
                    </a:lnL>
                    <a:lnR>
                      <a:noFill/>
                    </a:lnR>
                    <a:lnT>
                      <a:noFill/>
                    </a:lnT>
                    <a:lnB>
                      <a:noFill/>
                    </a:lnB>
                    <a:noFill/>
                  </a:tcPr>
                </a:tc>
                <a:tc>
                  <a:txBody>
                    <a:bodyPr/>
                    <a:lstStyle/>
                    <a:p>
                      <a:pPr algn="ctr" fontAlgn="b"/>
                      <a:r>
                        <a:rPr lang="en-US" sz="1200">
                          <a:effectLst/>
                          <a:latin typeface="Calibri"/>
                        </a:rPr>
                        <a:t>860</a:t>
                      </a:r>
                    </a:p>
                  </a:txBody>
                  <a:tcPr marL="6972" marR="6972" marT="6972" marB="33467" anchor="b">
                    <a:lnL>
                      <a:noFill/>
                    </a:lnL>
                    <a:lnR>
                      <a:noFill/>
                    </a:lnR>
                    <a:lnT>
                      <a:noFill/>
                    </a:lnT>
                    <a:lnB>
                      <a:noFill/>
                    </a:lnB>
                    <a:noFill/>
                  </a:tcPr>
                </a:tc>
                <a:tc>
                  <a:txBody>
                    <a:bodyPr/>
                    <a:lstStyle/>
                    <a:p>
                      <a:pPr algn="r" fontAlgn="b"/>
                      <a:r>
                        <a:rPr lang="en-US" sz="1200">
                          <a:effectLst/>
                          <a:latin typeface="Calibri"/>
                        </a:rPr>
                        <a:t>1,972,742.51 </a:t>
                      </a:r>
                    </a:p>
                  </a:txBody>
                  <a:tcPr marL="6972" marR="6972" marT="6972" marB="33467"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18448092"/>
                  </a:ext>
                </a:extLst>
              </a:tr>
              <a:tr h="189923">
                <a:tc>
                  <a:txBody>
                    <a:bodyPr/>
                    <a:lstStyle/>
                    <a:p>
                      <a:pPr fontAlgn="b"/>
                      <a:r>
                        <a:rPr lang="en-US" sz="1200" b="1">
                          <a:effectLst/>
                          <a:latin typeface="Calibri"/>
                        </a:rPr>
                        <a:t>Total</a:t>
                      </a:r>
                    </a:p>
                  </a:txBody>
                  <a:tcPr marL="6972" marR="6972" marT="6972" marB="33467"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200">
                        <a:effectLst/>
                        <a:latin typeface="Calibri"/>
                      </a:endParaRPr>
                    </a:p>
                  </a:txBody>
                  <a:tcPr marL="6972" marR="6972" marT="6972" marB="33467"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200">
                        <a:effectLst/>
                        <a:latin typeface="Calibri"/>
                      </a:endParaRPr>
                    </a:p>
                  </a:txBody>
                  <a:tcPr marL="6972" marR="6972" marT="6972" marB="33467"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Calibri"/>
                        </a:rPr>
                        <a:t>18,546,699.73 </a:t>
                      </a:r>
                    </a:p>
                  </a:txBody>
                  <a:tcPr marL="6972" marR="6972" marT="6972" marB="33467"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9643174"/>
                  </a:ext>
                </a:extLst>
              </a:tr>
            </a:tbl>
          </a:graphicData>
        </a:graphic>
      </p:graphicFrame>
      <p:sp>
        <p:nvSpPr>
          <p:cNvPr id="6" name="TextBox 5">
            <a:extLst>
              <a:ext uri="{FF2B5EF4-FFF2-40B4-BE49-F238E27FC236}">
                <a16:creationId xmlns:a16="http://schemas.microsoft.com/office/drawing/2014/main" id="{77DF38F6-4063-7850-472E-E6AEBE667AF1}"/>
              </a:ext>
            </a:extLst>
          </p:cNvPr>
          <p:cNvSpPr txBox="1"/>
          <p:nvPr/>
        </p:nvSpPr>
        <p:spPr>
          <a:xfrm>
            <a:off x="7508718" y="2485053"/>
            <a:ext cx="11996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South</a:t>
            </a:r>
            <a:endParaRPr lang="en-US"/>
          </a:p>
        </p:txBody>
      </p:sp>
    </p:spTree>
    <p:extLst>
      <p:ext uri="{BB962C8B-B14F-4D97-AF65-F5344CB8AC3E}">
        <p14:creationId xmlns:p14="http://schemas.microsoft.com/office/powerpoint/2010/main" val="320312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CBFE98-DFE2-8246-9BAE-2E5DABF0A968}"/>
            </a:ext>
          </a:extLst>
        </p:cNvPr>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5DD1BB0-2A83-71F7-84B9-CBAC4E90E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70E24958-F1C5-61B8-7843-83C6DB19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C70F256D-E2D6-DFBF-91C5-C74C9D78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07B72C32-6637-DF3D-4E62-DD073784855A}"/>
              </a:ext>
            </a:extLst>
          </p:cNvPr>
          <p:cNvSpPr>
            <a:spLocks noGrp="1"/>
          </p:cNvSpPr>
          <p:nvPr>
            <p:ph type="title"/>
          </p:nvPr>
        </p:nvSpPr>
        <p:spPr>
          <a:xfrm>
            <a:off x="582930" y="370491"/>
            <a:ext cx="2961715" cy="436279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SSC</a:t>
            </a:r>
            <a:br>
              <a:rPr lang="en-US" sz="3300">
                <a:solidFill>
                  <a:schemeClr val="bg1"/>
                </a:solidFill>
              </a:rPr>
            </a:br>
            <a:r>
              <a:rPr lang="en-US" sz="3300">
                <a:solidFill>
                  <a:schemeClr val="bg1"/>
                </a:solidFill>
              </a:rPr>
              <a:t>Unrestricted Cash Reserve</a:t>
            </a:r>
          </a:p>
        </p:txBody>
      </p:sp>
      <p:sp useBgFill="1">
        <p:nvSpPr>
          <p:cNvPr id="72" name="Rectangle 71">
            <a:extLst>
              <a:ext uri="{FF2B5EF4-FFF2-40B4-BE49-F238E27FC236}">
                <a16:creationId xmlns:a16="http://schemas.microsoft.com/office/drawing/2014/main" id="{92738044-F343-F41C-9B3B-CBC092C70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212" y="0"/>
            <a:ext cx="510979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7" name="Content Placeholder 6">
            <a:extLst>
              <a:ext uri="{FF2B5EF4-FFF2-40B4-BE49-F238E27FC236}">
                <a16:creationId xmlns:a16="http://schemas.microsoft.com/office/drawing/2014/main" id="{2C9E3716-E836-D67C-A7C7-75E208A9B2DC}"/>
              </a:ext>
            </a:extLst>
          </p:cNvPr>
          <p:cNvGraphicFramePr>
            <a:graphicFrameLocks noGrp="1"/>
          </p:cNvGraphicFramePr>
          <p:nvPr>
            <p:ph idx="1"/>
          </p:nvPr>
        </p:nvGraphicFramePr>
        <p:xfrm>
          <a:off x="4077729" y="1297459"/>
          <a:ext cx="5014753" cy="2761187"/>
        </p:xfrm>
        <a:graphic>
          <a:graphicData uri="http://schemas.openxmlformats.org/drawingml/2006/table">
            <a:tbl>
              <a:tblPr bandRow="1">
                <a:tableStyleId>{5C22544A-7EE6-4342-B048-85BDC9FD1C3A}</a:tableStyleId>
              </a:tblPr>
              <a:tblGrid>
                <a:gridCol w="3732040">
                  <a:extLst>
                    <a:ext uri="{9D8B030D-6E8A-4147-A177-3AD203B41FA5}">
                      <a16:colId xmlns:a16="http://schemas.microsoft.com/office/drawing/2014/main" val="4289426911"/>
                    </a:ext>
                  </a:extLst>
                </a:gridCol>
                <a:gridCol w="1282713">
                  <a:extLst>
                    <a:ext uri="{9D8B030D-6E8A-4147-A177-3AD203B41FA5}">
                      <a16:colId xmlns:a16="http://schemas.microsoft.com/office/drawing/2014/main" val="1847544841"/>
                    </a:ext>
                  </a:extLst>
                </a:gridCol>
              </a:tblGrid>
              <a:tr h="287929">
                <a:tc gridSpan="2">
                  <a:txBody>
                    <a:bodyPr/>
                    <a:lstStyle/>
                    <a:p>
                      <a:pPr algn="l" rtl="0" fontAlgn="base">
                        <a:lnSpc>
                          <a:spcPts val="1402"/>
                        </a:lnSpc>
                      </a:pPr>
                      <a:r>
                        <a:rPr lang="en-US" sz="1200" b="1" i="0" u="none" strike="noStrike">
                          <a:solidFill>
                            <a:srgbClr val="000000"/>
                          </a:solidFill>
                          <a:effectLst/>
                          <a:latin typeface="Cambria"/>
                        </a:rPr>
                        <a:t>Board of Trustee's Policy on Reserves:</a:t>
                      </a:r>
                      <a:r>
                        <a:rPr lang="en-US" sz="1200" b="0" i="0">
                          <a:solidFill>
                            <a:srgbClr val="000000"/>
                          </a:solidFill>
                          <a:effectLst/>
                          <a:latin typeface="Cambria"/>
                        </a:rPr>
                        <a:t> </a:t>
                      </a:r>
                      <a:endParaRPr lang="en-US" sz="1200" b="0" i="0">
                        <a:effectLst/>
                        <a:latin typeface="Cambria"/>
                      </a:endParaRPr>
                    </a:p>
                  </a:txBody>
                  <a:tcPr marL="68580" marR="68580" marT="34290" marB="3429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3181038229"/>
                  </a:ext>
                </a:extLst>
              </a:tr>
              <a:tr h="287929">
                <a:tc>
                  <a:txBody>
                    <a:bodyPr/>
                    <a:lstStyle/>
                    <a:p>
                      <a:pPr algn="l" rtl="0" fontAlgn="base">
                        <a:lnSpc>
                          <a:spcPts val="1402"/>
                        </a:lnSpc>
                      </a:pPr>
                      <a:r>
                        <a:rPr lang="en-US" sz="1200" b="0" i="0" u="sng" strike="noStrike">
                          <a:solidFill>
                            <a:srgbClr val="0563C1"/>
                          </a:solidFill>
                          <a:effectLst/>
                          <a:latin typeface="Cambria"/>
                          <a:hlinkClick r:id="rId2"/>
                        </a:rPr>
                        <a:t>Seattle College District Policy #608 - District Reserve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200" b="0" i="0">
                        <a:effectLst/>
                        <a:latin typeface="Cambria"/>
                      </a:endParaRPr>
                    </a:p>
                  </a:txBody>
                  <a:tcPr marL="80972" marR="80972" marT="40486" marB="40486" anchor="b">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1374245"/>
                  </a:ext>
                </a:extLst>
              </a:tr>
              <a:tr h="287929">
                <a:tc>
                  <a:txBody>
                    <a:bodyPr/>
                    <a:lstStyle/>
                    <a:p>
                      <a:pPr algn="l" rtl="0" fontAlgn="base">
                        <a:lnSpc>
                          <a:spcPts val="1402"/>
                        </a:lnSpc>
                      </a:pPr>
                      <a:r>
                        <a:rPr lang="en-US" sz="1200" b="1" i="0" u="none" strike="noStrike">
                          <a:effectLst/>
                          <a:latin typeface="Cambria"/>
                        </a:rPr>
                        <a:t>Unrestricted Cash Reserve Balance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200" b="1" i="0" u="none" strike="noStrike">
                          <a:solidFill>
                            <a:srgbClr val="000000"/>
                          </a:solidFill>
                          <a:effectLst/>
                          <a:latin typeface="Cambria"/>
                        </a:rPr>
                        <a:t>$</a:t>
                      </a:r>
                      <a:r>
                        <a:rPr lang="en-US" sz="1200" b="1" i="0" u="none" strike="noStrike" noProof="0">
                          <a:solidFill>
                            <a:srgbClr val="000000"/>
                          </a:solidFill>
                          <a:effectLst/>
                          <a:latin typeface="Cambria"/>
                        </a:rPr>
                        <a:t>7,534,120</a:t>
                      </a:r>
                      <a:r>
                        <a:rPr lang="en-US" sz="1200" b="0" i="0" u="none" strike="noStrike">
                          <a:solidFill>
                            <a:srgbClr val="000000"/>
                          </a:solidFill>
                          <a:effectLst/>
                          <a:latin typeface="Cambria"/>
                        </a:rPr>
                        <a:t> </a:t>
                      </a:r>
                      <a:r>
                        <a:rPr lang="en-US" sz="1200" b="0" i="0">
                          <a:solidFill>
                            <a:srgbClr val="000000"/>
                          </a:solidFill>
                          <a:effectLst/>
                          <a:latin typeface="Cambria"/>
                        </a:rPr>
                        <a:t> </a:t>
                      </a: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9955497"/>
                  </a:ext>
                </a:extLst>
              </a:tr>
              <a:tr h="287929">
                <a:tc>
                  <a:txBody>
                    <a:bodyPr/>
                    <a:lstStyle/>
                    <a:p>
                      <a:pPr algn="l" rtl="0" fontAlgn="base">
                        <a:lnSpc>
                          <a:spcPts val="1402"/>
                        </a:lnSpc>
                      </a:pPr>
                      <a:r>
                        <a:rPr lang="en-US" sz="1200" b="0" i="0" u="none" strike="noStrike">
                          <a:solidFill>
                            <a:srgbClr val="000000"/>
                          </a:solidFill>
                          <a:effectLst/>
                          <a:latin typeface="Cambria"/>
                        </a:rPr>
                        <a:t>Board Policy Reserve Requirement</a:t>
                      </a:r>
                      <a:r>
                        <a:rPr lang="en-US" sz="1200" b="0" i="0">
                          <a:solidFill>
                            <a:srgbClr val="000000"/>
                          </a:solidFill>
                          <a:effectLst/>
                          <a:latin typeface="Cambria"/>
                        </a:rPr>
                        <a:t> (45%)</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200" b="0" i="0" u="none" strike="noStrike">
                          <a:solidFill>
                            <a:srgbClr val="000000"/>
                          </a:solidFill>
                          <a:effectLst/>
                          <a:latin typeface="Cambria"/>
                        </a:rPr>
                        <a:t>4,471,455 </a:t>
                      </a:r>
                      <a:r>
                        <a:rPr lang="en-US" sz="1200" b="0" i="0">
                          <a:solidFill>
                            <a:srgbClr val="000000"/>
                          </a:solidFill>
                          <a:effectLst/>
                          <a:latin typeface="Cambria"/>
                        </a:rPr>
                        <a:t> </a:t>
                      </a: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27681139"/>
                  </a:ext>
                </a:extLst>
              </a:tr>
              <a:tr h="315668">
                <a:tc>
                  <a:txBody>
                    <a:bodyPr/>
                    <a:lstStyle/>
                    <a:p>
                      <a:pPr algn="l" rtl="0" fontAlgn="base">
                        <a:lnSpc>
                          <a:spcPts val="1155"/>
                        </a:lnSpc>
                      </a:pPr>
                      <a:r>
                        <a:rPr lang="en-US" sz="1200" b="0" i="1" u="none" strike="noStrike">
                          <a:solidFill>
                            <a:srgbClr val="000000"/>
                          </a:solidFill>
                          <a:effectLst/>
                          <a:latin typeface="Cambria"/>
                        </a:rPr>
                        <a:t> 5-10% of aggregate total of annual expenditure budget (using 5% here)</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289952"/>
                  </a:ext>
                </a:extLst>
              </a:tr>
              <a:tr h="467885">
                <a:tc>
                  <a:txBody>
                    <a:bodyPr/>
                    <a:lstStyle/>
                    <a:p>
                      <a:pPr algn="l" rtl="0" fontAlgn="base">
                        <a:lnSpc>
                          <a:spcPts val="1402"/>
                        </a:lnSpc>
                      </a:pPr>
                      <a:r>
                        <a:rPr lang="en-US" sz="1200" b="1" i="0" u="none" strike="noStrike">
                          <a:solidFill>
                            <a:srgbClr val="000000"/>
                          </a:solidFill>
                          <a:effectLst/>
                          <a:latin typeface="Cambria"/>
                        </a:rPr>
                        <a:t>Cash Reserve Balance less Dedicated Reserves and BOT Reserve</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200" b="0" i="0">
                          <a:effectLst/>
                          <a:latin typeface="Cambria"/>
                        </a:rPr>
                        <a:t>$3,062,665</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02002722"/>
                  </a:ext>
                </a:extLst>
              </a:tr>
              <a:tr h="467885">
                <a:tc>
                  <a:txBody>
                    <a:bodyPr/>
                    <a:lstStyle/>
                    <a:p>
                      <a:pPr algn="l" rtl="0" fontAlgn="base">
                        <a:lnSpc>
                          <a:spcPts val="1402"/>
                        </a:lnSpc>
                        <a:spcAft>
                          <a:spcPts val="600"/>
                        </a:spcAft>
                      </a:pPr>
                      <a:r>
                        <a:rPr lang="en-US" sz="1200" b="1" i="0" u="none" strike="noStrike">
                          <a:solidFill>
                            <a:srgbClr val="000000"/>
                          </a:solidFill>
                          <a:effectLst/>
                          <a:latin typeface="Cambria"/>
                        </a:rPr>
                        <a:t>Less: FY 2025 Anticipated Deficits (net of vacancy savings)</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200" b="0" i="0">
                          <a:effectLst/>
                          <a:latin typeface="Cambria"/>
                        </a:rPr>
                        <a:t>2,615,425</a:t>
                      </a:r>
                    </a:p>
                  </a:txBody>
                  <a:tcPr marL="80972" marR="80972" marT="40486" marB="40486">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390668"/>
                  </a:ext>
                </a:extLst>
              </a:tr>
              <a:tr h="287929">
                <a:tc>
                  <a:txBody>
                    <a:bodyPr/>
                    <a:lstStyle/>
                    <a:p>
                      <a:pPr algn="l" rtl="0" fontAlgn="base">
                        <a:lnSpc>
                          <a:spcPts val="1402"/>
                        </a:lnSpc>
                        <a:spcAft>
                          <a:spcPts val="600"/>
                        </a:spcAft>
                      </a:pPr>
                      <a:r>
                        <a:rPr lang="en-US" sz="1200" b="1" i="0" u="none" strike="noStrike">
                          <a:solidFill>
                            <a:srgbClr val="000000"/>
                          </a:solidFill>
                          <a:effectLst/>
                          <a:latin typeface="Cambria"/>
                        </a:rPr>
                        <a:t>Projected Ending Cash Reserve Balance FY 25</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noFill/>
                  </a:tcPr>
                </a:tc>
                <a:tc>
                  <a:txBody>
                    <a:bodyPr/>
                    <a:lstStyle/>
                    <a:p>
                      <a:pPr algn="r" rtl="0" fontAlgn="base">
                        <a:lnSpc>
                          <a:spcPts val="1402"/>
                        </a:lnSpc>
                        <a:spcAft>
                          <a:spcPts val="600"/>
                        </a:spcAft>
                      </a:pPr>
                      <a:r>
                        <a:rPr lang="en-US" sz="1200" b="0" i="0">
                          <a:effectLst/>
                          <a:latin typeface="Cambria"/>
                        </a:rPr>
                        <a:t>$447,240 </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518989"/>
                  </a:ext>
                </a:extLst>
              </a:tr>
            </a:tbl>
          </a:graphicData>
        </a:graphic>
      </p:graphicFrame>
    </p:spTree>
    <p:extLst>
      <p:ext uri="{BB962C8B-B14F-4D97-AF65-F5344CB8AC3E}">
        <p14:creationId xmlns:p14="http://schemas.microsoft.com/office/powerpoint/2010/main" val="219905706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65521-F4B3-96FB-F35A-B8C8768E4EB6}"/>
              </a:ext>
            </a:extLst>
          </p:cNvPr>
          <p:cNvSpPr>
            <a:spLocks noGrp="1"/>
          </p:cNvSpPr>
          <p:nvPr>
            <p:ph idx="1"/>
          </p:nvPr>
        </p:nvSpPr>
        <p:spPr>
          <a:xfrm>
            <a:off x="439764" y="360528"/>
            <a:ext cx="8245099" cy="3598835"/>
          </a:xfrm>
        </p:spPr>
        <p:txBody>
          <a:bodyPr vert="horz" lIns="0" tIns="0" rIns="0" bIns="0" rtlCol="0" anchor="t">
            <a:normAutofit/>
          </a:bodyPr>
          <a:lstStyle/>
          <a:p>
            <a:r>
              <a:rPr lang="en-US" sz="2700">
                <a:ea typeface="Calibri"/>
                <a:cs typeface="Calibri"/>
              </a:rPr>
              <a:t>Reflecting on our path so far</a:t>
            </a:r>
          </a:p>
          <a:p>
            <a:pPr algn="l"/>
            <a:r>
              <a:rPr lang="en-US" sz="2000" i="1">
                <a:solidFill>
                  <a:schemeClr val="accent3"/>
                </a:solidFill>
                <a:ea typeface="Calibri"/>
                <a:cs typeface="Calibri"/>
              </a:rPr>
              <a:t>November 2022</a:t>
            </a:r>
            <a:r>
              <a:rPr lang="en-US" sz="2000" b="0" i="1">
                <a:ea typeface="Calibri"/>
                <a:cs typeface="Calibri"/>
              </a:rPr>
              <a:t>: </a:t>
            </a:r>
            <a:r>
              <a:rPr lang="en-US" sz="2000" b="0">
                <a:ea typeface="Calibri"/>
                <a:cs typeface="Calibri"/>
              </a:rPr>
              <a:t>Big swings between projections and actuals exposed the need to strengthen our finance infrastructure </a:t>
            </a:r>
          </a:p>
          <a:p>
            <a:pPr algn="l"/>
            <a:r>
              <a:rPr lang="en-US" sz="2000" i="1">
                <a:solidFill>
                  <a:schemeClr val="accent1">
                    <a:lumMod val="76000"/>
                  </a:schemeClr>
                </a:solidFill>
                <a:ea typeface="Calibri"/>
                <a:cs typeface="Calibri"/>
              </a:rPr>
              <a:t>2023</a:t>
            </a:r>
            <a:r>
              <a:rPr lang="en-US" sz="2000" b="0" i="1">
                <a:ea typeface="Calibri"/>
                <a:cs typeface="Calibri"/>
              </a:rPr>
              <a:t>:</a:t>
            </a:r>
            <a:r>
              <a:rPr lang="en-US" sz="2000" b="0">
                <a:ea typeface="Calibri"/>
                <a:cs typeface="Calibri"/>
              </a:rPr>
              <a:t> Focus on rehiring depleted Finance workforce (CFO, college budget directors, accounting, finance, etc.)</a:t>
            </a:r>
          </a:p>
          <a:p>
            <a:pPr algn="l"/>
            <a:r>
              <a:rPr lang="en-US" sz="2000" i="1">
                <a:solidFill>
                  <a:schemeClr val="bg2">
                    <a:lumMod val="76000"/>
                  </a:schemeClr>
                </a:solidFill>
                <a:ea typeface="Calibri"/>
                <a:cs typeface="Calibri"/>
              </a:rPr>
              <a:t>2024</a:t>
            </a:r>
            <a:r>
              <a:rPr lang="en-US" sz="2000" b="0">
                <a:ea typeface="Calibri"/>
                <a:cs typeface="Calibri"/>
              </a:rPr>
              <a:t>: Refining practices, diagnosing weaknesses in our systems, strengthening models (enrollment, revenue and mid-year reporting)</a:t>
            </a:r>
          </a:p>
        </p:txBody>
      </p:sp>
      <p:pic>
        <p:nvPicPr>
          <p:cNvPr id="3" name="Picture 2" descr="A screenshot of a computer&#10;&#10;Description automatically generated">
            <a:extLst>
              <a:ext uri="{FF2B5EF4-FFF2-40B4-BE49-F238E27FC236}">
                <a16:creationId xmlns:a16="http://schemas.microsoft.com/office/drawing/2014/main" id="{4D1813F0-A19A-DA69-1923-352AD97C3AB5}"/>
              </a:ext>
            </a:extLst>
          </p:cNvPr>
          <p:cNvPicPr>
            <a:picLocks noChangeAspect="1"/>
          </p:cNvPicPr>
          <p:nvPr/>
        </p:nvPicPr>
        <p:blipFill>
          <a:blip r:embed="rId2"/>
          <a:srcRect l="34256" t="36267" r="14811" b="16128"/>
          <a:stretch/>
        </p:blipFill>
        <p:spPr>
          <a:xfrm rot="300000">
            <a:off x="1145952" y="3020848"/>
            <a:ext cx="4008038" cy="2128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8246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256D4F0-B1DE-C7F4-627D-2F9970AC677C}"/>
              </a:ext>
            </a:extLst>
          </p:cNvPr>
          <p:cNvGraphicFramePr>
            <a:graphicFrameLocks noGrp="1"/>
          </p:cNvGraphicFramePr>
          <p:nvPr>
            <p:extLst>
              <p:ext uri="{D42A27DB-BD31-4B8C-83A1-F6EECF244321}">
                <p14:modId xmlns:p14="http://schemas.microsoft.com/office/powerpoint/2010/main" val="2955089738"/>
              </p:ext>
            </p:extLst>
          </p:nvPr>
        </p:nvGraphicFramePr>
        <p:xfrm>
          <a:off x="850982" y="161131"/>
          <a:ext cx="7442037" cy="4474937"/>
        </p:xfrm>
        <a:graphic>
          <a:graphicData uri="http://schemas.openxmlformats.org/drawingml/2006/table">
            <a:tbl>
              <a:tblPr bandRow="1">
                <a:tableStyleId>{5C22544A-7EE6-4342-B048-85BDC9FD1C3A}</a:tableStyleId>
              </a:tblPr>
              <a:tblGrid>
                <a:gridCol w="2777776">
                  <a:extLst>
                    <a:ext uri="{9D8B030D-6E8A-4147-A177-3AD203B41FA5}">
                      <a16:colId xmlns:a16="http://schemas.microsoft.com/office/drawing/2014/main" val="947763213"/>
                    </a:ext>
                  </a:extLst>
                </a:gridCol>
                <a:gridCol w="1081932">
                  <a:extLst>
                    <a:ext uri="{9D8B030D-6E8A-4147-A177-3AD203B41FA5}">
                      <a16:colId xmlns:a16="http://schemas.microsoft.com/office/drawing/2014/main" val="2846916096"/>
                    </a:ext>
                  </a:extLst>
                </a:gridCol>
                <a:gridCol w="1084973">
                  <a:extLst>
                    <a:ext uri="{9D8B030D-6E8A-4147-A177-3AD203B41FA5}">
                      <a16:colId xmlns:a16="http://schemas.microsoft.com/office/drawing/2014/main" val="1603876391"/>
                    </a:ext>
                  </a:extLst>
                </a:gridCol>
                <a:gridCol w="1127661">
                  <a:extLst>
                    <a:ext uri="{9D8B030D-6E8A-4147-A177-3AD203B41FA5}">
                      <a16:colId xmlns:a16="http://schemas.microsoft.com/office/drawing/2014/main" val="640401148"/>
                    </a:ext>
                  </a:extLst>
                </a:gridCol>
                <a:gridCol w="1369695">
                  <a:extLst>
                    <a:ext uri="{9D8B030D-6E8A-4147-A177-3AD203B41FA5}">
                      <a16:colId xmlns:a16="http://schemas.microsoft.com/office/drawing/2014/main" val="1283259534"/>
                    </a:ext>
                  </a:extLst>
                </a:gridCol>
              </a:tblGrid>
              <a:tr h="175895">
                <a:tc>
                  <a:txBody>
                    <a:bodyPr/>
                    <a:lstStyle/>
                    <a:p>
                      <a:pPr fontAlgn="b"/>
                      <a:r>
                        <a:rPr lang="en-US" sz="1000" b="1">
                          <a:effectLst/>
                          <a:latin typeface="Arial"/>
                        </a:rPr>
                        <a:t>FY 24-25</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gridSpan="4">
                  <a:txBody>
                    <a:bodyPr/>
                    <a:lstStyle/>
                    <a:p>
                      <a:pPr algn="ctr" fontAlgn="b"/>
                      <a:r>
                        <a:rPr lang="en-US" sz="1000" b="1">
                          <a:effectLst/>
                          <a:latin typeface="Arial"/>
                        </a:rPr>
                        <a:t>Siegel/District- 7060</a:t>
                      </a:r>
                    </a:p>
                  </a:txBody>
                  <a:tcPr marL="6099" marR="6099" marT="6099" marB="29275"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3776477"/>
                  </a:ext>
                </a:extLst>
              </a:tr>
              <a:tr h="292996">
                <a:tc>
                  <a:txBody>
                    <a:bodyPr/>
                    <a:lstStyle/>
                    <a:p>
                      <a:pPr algn="ct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a:effectLst/>
                          <a:latin typeface="Arial"/>
                        </a:rPr>
                        <a:t>Prior Yr Actuals</a:t>
                      </a:r>
                      <a:br>
                        <a:rPr lang="en-US" sz="1000" b="1">
                          <a:effectLst/>
                          <a:latin typeface="Arial"/>
                        </a:rPr>
                      </a:br>
                      <a:r>
                        <a:rPr lang="en-US" sz="1000" b="1">
                          <a:effectLst/>
                          <a:latin typeface="Arial"/>
                        </a:rPr>
                        <a:t>FY24</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Original Budget</a:t>
                      </a:r>
                      <a:br>
                        <a:rPr lang="en-US" sz="1000" b="1">
                          <a:effectLst/>
                          <a:latin typeface="Arial"/>
                        </a:rPr>
                      </a:br>
                      <a:r>
                        <a:rPr lang="en-US" sz="1000" b="1">
                          <a:effectLst/>
                          <a:latin typeface="Arial"/>
                        </a:rPr>
                        <a:t>FY25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Modified Budget</a:t>
                      </a:r>
                      <a:br>
                        <a:rPr lang="en-US" sz="1000" b="1">
                          <a:effectLst/>
                          <a:latin typeface="Arial"/>
                        </a:rPr>
                      </a:br>
                      <a:r>
                        <a:rPr lang="en-US" sz="1000" b="1">
                          <a:effectLst/>
                          <a:latin typeface="Arial"/>
                        </a:rPr>
                        <a:t>FY 25</a:t>
                      </a:r>
                    </a:p>
                  </a:txBody>
                  <a:tcPr marL="6099" marR="6099" marT="6099" marB="29275" anchor="b">
                    <a:lnL>
                      <a:noFill/>
                    </a:lnL>
                    <a:lnR>
                      <a:noFill/>
                    </a:lnR>
                    <a:lnT>
                      <a:noFill/>
                    </a:lnT>
                    <a:lnB>
                      <a:noFill/>
                    </a:lnB>
                    <a:noFill/>
                  </a:tcPr>
                </a:tc>
                <a:tc>
                  <a:txBody>
                    <a:bodyPr/>
                    <a:lstStyle/>
                    <a:p>
                      <a:pPr algn="ctr" fontAlgn="b"/>
                      <a:r>
                        <a:rPr lang="en-US" sz="1000" b="1">
                          <a:effectLst/>
                          <a:latin typeface="Arial"/>
                        </a:rPr>
                        <a:t>Budget Adjustments</a:t>
                      </a:r>
                      <a:br>
                        <a:rPr lang="en-US" sz="1000" b="1">
                          <a:effectLst/>
                          <a:latin typeface="Arial"/>
                        </a:rPr>
                      </a:br>
                      <a:r>
                        <a:rPr lang="en-US" sz="1000" b="1">
                          <a:effectLst/>
                          <a:latin typeface="Arial"/>
                        </a:rPr>
                        <a:t>FY 25</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32251641"/>
                  </a:ext>
                </a:extLst>
              </a:tr>
              <a:tr h="175895">
                <a:tc>
                  <a:txBody>
                    <a:bodyPr/>
                    <a:lstStyle/>
                    <a:p>
                      <a:pPr fontAlgn="b"/>
                      <a:r>
                        <a:rPr lang="en-US" sz="1000" b="1">
                          <a:effectLst/>
                          <a:latin typeface="Arial"/>
                        </a:rPr>
                        <a:t>Sources of Funds (Revenues)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5074089"/>
                  </a:ext>
                </a:extLst>
              </a:tr>
              <a:tr h="175895">
                <a:tc>
                  <a:txBody>
                    <a:bodyPr/>
                    <a:lstStyle/>
                    <a:p>
                      <a:pPr fontAlgn="b"/>
                      <a:r>
                        <a:rPr lang="en-US" sz="1000">
                          <a:effectLst/>
                          <a:latin typeface="Arial"/>
                        </a:rPr>
                        <a:t>State Allocation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$1,817,832 </a:t>
                      </a:r>
                    </a:p>
                  </a:txBody>
                  <a:tcPr marL="6099" marR="6099" marT="6099" marB="29275" anchor="b">
                    <a:lnL>
                      <a:noFill/>
                    </a:lnL>
                    <a:lnR>
                      <a:noFill/>
                    </a:lnR>
                    <a:lnT>
                      <a:noFill/>
                    </a:lnT>
                    <a:lnB>
                      <a:noFill/>
                    </a:lnB>
                    <a:noFill/>
                  </a:tcPr>
                </a:tc>
                <a:tc>
                  <a:txBody>
                    <a:bodyPr/>
                    <a:lstStyle/>
                    <a:p>
                      <a:pPr algn="r" fontAlgn="b"/>
                      <a:r>
                        <a:rPr lang="en-US" sz="1000">
                          <a:effectLst/>
                          <a:latin typeface="Arial"/>
                        </a:rPr>
                        <a:t> $1,876,078 </a:t>
                      </a:r>
                    </a:p>
                  </a:txBody>
                  <a:tcPr marL="6099" marR="6099" marT="6099" marB="29275" anchor="b">
                    <a:lnL>
                      <a:noFill/>
                    </a:lnL>
                    <a:lnR>
                      <a:noFill/>
                    </a:lnR>
                    <a:lnT>
                      <a:noFill/>
                    </a:lnT>
                    <a:lnB>
                      <a:noFill/>
                    </a:lnB>
                    <a:noFill/>
                  </a:tcPr>
                </a:tc>
                <a:tc>
                  <a:txBody>
                    <a:bodyPr/>
                    <a:lstStyle/>
                    <a:p>
                      <a:pPr algn="r" fontAlgn="b"/>
                      <a:r>
                        <a:rPr lang="en-US" sz="1000">
                          <a:effectLst/>
                          <a:latin typeface="Arial"/>
                        </a:rPr>
                        <a:t> $1,815,933 </a:t>
                      </a:r>
                    </a:p>
                  </a:txBody>
                  <a:tcPr marL="6099" marR="6099" marT="6099" marB="29275" anchor="b">
                    <a:lnL>
                      <a:noFill/>
                    </a:lnL>
                    <a:lnR>
                      <a:noFill/>
                    </a:lnR>
                    <a:lnT>
                      <a:noFill/>
                    </a:lnT>
                    <a:lnB>
                      <a:noFill/>
                    </a:lnB>
                    <a:noFill/>
                  </a:tcPr>
                </a:tc>
                <a:tc>
                  <a:txBody>
                    <a:bodyPr/>
                    <a:lstStyle/>
                    <a:p>
                      <a:pPr algn="r" fontAlgn="b"/>
                      <a:r>
                        <a:rPr lang="en-US" sz="1000">
                          <a:effectLst/>
                          <a:latin typeface="Arial"/>
                        </a:rPr>
                        <a:t> $(60,145)</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1269984"/>
                  </a:ext>
                </a:extLst>
              </a:tr>
              <a:tr h="175895">
                <a:tc>
                  <a:txBody>
                    <a:bodyPr/>
                    <a:lstStyle/>
                    <a:p>
                      <a:pPr fontAlgn="b"/>
                      <a:r>
                        <a:rPr lang="en-US" sz="1000">
                          <a:effectLst/>
                          <a:latin typeface="Arial"/>
                        </a:rPr>
                        <a:t>Tuition</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6582008"/>
                  </a:ext>
                </a:extLst>
              </a:tr>
              <a:tr h="175895">
                <a:tc>
                  <a:txBody>
                    <a:bodyPr/>
                    <a:lstStyle/>
                    <a:p>
                      <a:pPr fontAlgn="b"/>
                      <a:r>
                        <a:rPr lang="en-US" sz="1000">
                          <a:effectLst/>
                          <a:latin typeface="Arial"/>
                        </a:rPr>
                        <a:t>International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44779937"/>
                  </a:ext>
                </a:extLst>
              </a:tr>
              <a:tr h="175895">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55586890"/>
                  </a:ext>
                </a:extLst>
              </a:tr>
              <a:tr h="175895">
                <a:tc>
                  <a:txBody>
                    <a:bodyPr/>
                    <a:lstStyle/>
                    <a:p>
                      <a:pPr fontAlgn="b"/>
                      <a:r>
                        <a:rPr lang="en-US" sz="1000">
                          <a:effectLst/>
                          <a:latin typeface="Arial"/>
                        </a:rPr>
                        <a:t>F&amp;A (Indirect)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710,128 </a:t>
                      </a:r>
                    </a:p>
                  </a:txBody>
                  <a:tcPr marL="6099" marR="6099" marT="6099" marB="29275" anchor="b">
                    <a:lnL>
                      <a:noFill/>
                    </a:lnL>
                    <a:lnR>
                      <a:noFill/>
                    </a:lnR>
                    <a:lnT>
                      <a:noFill/>
                    </a:lnT>
                    <a:lnB>
                      <a:noFill/>
                    </a:lnB>
                    <a:noFill/>
                  </a:tcPr>
                </a:tc>
                <a:tc>
                  <a:txBody>
                    <a:bodyPr/>
                    <a:lstStyle/>
                    <a:p>
                      <a:pPr algn="r" fontAlgn="b"/>
                      <a:r>
                        <a:rPr lang="en-US" sz="1000">
                          <a:effectLst/>
                          <a:latin typeface="Arial"/>
                        </a:rPr>
                        <a:t> 200,000 </a:t>
                      </a:r>
                    </a:p>
                  </a:txBody>
                  <a:tcPr marL="6099" marR="6099" marT="6099" marB="29275" anchor="b">
                    <a:lnL>
                      <a:noFill/>
                    </a:lnL>
                    <a:lnR>
                      <a:noFill/>
                    </a:lnR>
                    <a:lnT>
                      <a:noFill/>
                    </a:lnT>
                    <a:lnB>
                      <a:noFill/>
                    </a:lnB>
                    <a:noFill/>
                  </a:tcPr>
                </a:tc>
                <a:tc>
                  <a:txBody>
                    <a:bodyPr/>
                    <a:lstStyle/>
                    <a:p>
                      <a:pPr algn="r" fontAlgn="b"/>
                      <a:r>
                        <a:rPr lang="en-US" sz="1000">
                          <a:effectLst/>
                          <a:latin typeface="Arial"/>
                        </a:rPr>
                        <a:t> 710,128 </a:t>
                      </a:r>
                    </a:p>
                  </a:txBody>
                  <a:tcPr marL="6099" marR="6099" marT="6099" marB="29275" anchor="b">
                    <a:lnL>
                      <a:noFill/>
                    </a:lnL>
                    <a:lnR>
                      <a:noFill/>
                    </a:lnR>
                    <a:lnT>
                      <a:noFill/>
                    </a:lnT>
                    <a:lnB>
                      <a:noFill/>
                    </a:lnB>
                    <a:noFill/>
                  </a:tcPr>
                </a:tc>
                <a:tc>
                  <a:txBody>
                    <a:bodyPr/>
                    <a:lstStyle/>
                    <a:p>
                      <a:pPr algn="r" fontAlgn="b"/>
                      <a:r>
                        <a:rPr lang="en-US" sz="1000">
                          <a:effectLst/>
                          <a:latin typeface="Arial"/>
                        </a:rPr>
                        <a:t> 510,128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23073204"/>
                  </a:ext>
                </a:extLst>
              </a:tr>
              <a:tr h="175895">
                <a:tc>
                  <a:txBody>
                    <a:bodyPr/>
                    <a:lstStyle/>
                    <a:p>
                      <a:pPr fontAlgn="b"/>
                      <a:r>
                        <a:rPr lang="en-US" sz="1000">
                          <a:effectLst/>
                          <a:latin typeface="Arial"/>
                        </a:rPr>
                        <a:t>Transfer in (from Colleges)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20,559,325 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22,611,035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22,800,184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189,149 </a:t>
                      </a:r>
                    </a:p>
                  </a:txBody>
                  <a:tcPr marL="6099" marR="6099" marT="6099" marB="29275"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6245642"/>
                  </a:ext>
                </a:extLst>
              </a:tr>
              <a:tr h="175895">
                <a:tc>
                  <a:txBody>
                    <a:bodyPr/>
                    <a:lstStyle/>
                    <a:p>
                      <a:pPr fontAlgn="b"/>
                      <a:r>
                        <a:rPr lang="en-US" sz="1000" b="1">
                          <a:effectLst/>
                          <a:latin typeface="Arial"/>
                        </a:rPr>
                        <a:t>Total Estimated Source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$23,087,285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$24,687,113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$25,326,245 </a:t>
                      </a:r>
                    </a:p>
                  </a:txBody>
                  <a:tcPr marL="6099" marR="6099" marT="6099" marB="2927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000" b="1">
                          <a:effectLst/>
                          <a:latin typeface="Arial"/>
                        </a:rPr>
                        <a:t> $639,132 </a:t>
                      </a:r>
                    </a:p>
                  </a:txBody>
                  <a:tcPr marL="6099" marR="6099" marT="6099" marB="2927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35088385"/>
                  </a:ext>
                </a:extLst>
              </a:tr>
              <a:tr h="191509">
                <a:tc>
                  <a:txBody>
                    <a:bodyPr/>
                    <a:lstStyle/>
                    <a:p>
                      <a:pPr fontAlgn="b"/>
                      <a:endParaRPr lang="en-US" sz="1000">
                        <a:effectLst/>
                        <a:latin typeface="Arial"/>
                      </a:endParaRP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fontAlgn="b"/>
                      <a:endParaRPr lang="en-US" sz="1000">
                        <a:effectLst/>
                        <a:latin typeface="Arial"/>
                      </a:endParaRPr>
                    </a:p>
                  </a:txBody>
                  <a:tcPr marL="6099" marR="6099" marT="6099" marB="29275"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93483376"/>
                  </a:ext>
                </a:extLst>
              </a:tr>
              <a:tr h="175895">
                <a:tc>
                  <a:txBody>
                    <a:bodyPr/>
                    <a:lstStyle/>
                    <a:p>
                      <a:pPr fontAlgn="b"/>
                      <a:r>
                        <a:rPr lang="en-US" sz="1000" b="1">
                          <a:effectLst/>
                          <a:latin typeface="Arial"/>
                        </a:rPr>
                        <a:t>Uses of Funds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4999441"/>
                  </a:ext>
                </a:extLst>
              </a:tr>
              <a:tr h="175895">
                <a:tc>
                  <a:txBody>
                    <a:bodyPr/>
                    <a:lstStyle/>
                    <a:p>
                      <a:pPr fontAlgn="b"/>
                      <a:r>
                        <a:rPr lang="en-US" sz="1000">
                          <a:effectLst/>
                          <a:latin typeface="Arial"/>
                        </a:rPr>
                        <a:t>Personnel</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20,345,238 </a:t>
                      </a:r>
                    </a:p>
                  </a:txBody>
                  <a:tcPr marL="6099" marR="6099" marT="6099" marB="29275" anchor="b">
                    <a:lnL>
                      <a:noFill/>
                    </a:lnL>
                    <a:lnR>
                      <a:noFill/>
                    </a:lnR>
                    <a:lnT>
                      <a:noFill/>
                    </a:lnT>
                    <a:lnB>
                      <a:noFill/>
                    </a:lnB>
                    <a:noFill/>
                  </a:tcPr>
                </a:tc>
                <a:tc>
                  <a:txBody>
                    <a:bodyPr/>
                    <a:lstStyle/>
                    <a:p>
                      <a:pPr algn="r" fontAlgn="b"/>
                      <a:r>
                        <a:rPr lang="en-US" sz="1000">
                          <a:effectLst/>
                          <a:latin typeface="Arial"/>
                        </a:rPr>
                        <a:t> 24,842,806 </a:t>
                      </a:r>
                    </a:p>
                  </a:txBody>
                  <a:tcPr marL="6099" marR="6099" marT="6099" marB="29275" anchor="b">
                    <a:lnL>
                      <a:noFill/>
                    </a:lnL>
                    <a:lnR>
                      <a:noFill/>
                    </a:lnR>
                    <a:lnT>
                      <a:noFill/>
                    </a:lnT>
                    <a:lnB>
                      <a:noFill/>
                    </a:lnB>
                    <a:noFill/>
                  </a:tcPr>
                </a:tc>
                <a:tc>
                  <a:txBody>
                    <a:bodyPr/>
                    <a:lstStyle/>
                    <a:p>
                      <a:pPr algn="r" fontAlgn="b"/>
                      <a:r>
                        <a:rPr lang="en-US" sz="1000">
                          <a:effectLst/>
                          <a:latin typeface="Arial"/>
                        </a:rPr>
                        <a:t> 29,026,990 </a:t>
                      </a:r>
                    </a:p>
                  </a:txBody>
                  <a:tcPr marL="6099" marR="6099" marT="6099" marB="29275" anchor="b">
                    <a:lnL>
                      <a:noFill/>
                    </a:lnL>
                    <a:lnR>
                      <a:noFill/>
                    </a:lnR>
                    <a:lnT>
                      <a:noFill/>
                    </a:lnT>
                    <a:lnB>
                      <a:noFill/>
                    </a:lnB>
                    <a:noFill/>
                  </a:tcPr>
                </a:tc>
                <a:tc>
                  <a:txBody>
                    <a:bodyPr/>
                    <a:lstStyle/>
                    <a:p>
                      <a:pPr algn="r" fontAlgn="b"/>
                      <a:r>
                        <a:rPr lang="en-US" sz="1000">
                          <a:effectLst/>
                          <a:latin typeface="Arial"/>
                        </a:rPr>
                        <a:t> 4,184,184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1548963"/>
                  </a:ext>
                </a:extLst>
              </a:tr>
              <a:tr h="175895">
                <a:tc>
                  <a:txBody>
                    <a:bodyPr/>
                    <a:lstStyle/>
                    <a:p>
                      <a:pPr fontAlgn="b"/>
                      <a:r>
                        <a:rPr lang="en-US" sz="1000">
                          <a:effectLst/>
                          <a:latin typeface="Arial"/>
                        </a:rPr>
                        <a:t>Non-Personnel </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7,517,328 </a:t>
                      </a:r>
                    </a:p>
                  </a:txBody>
                  <a:tcPr marL="6099" marR="6099" marT="6099" marB="29275" anchor="b">
                    <a:lnL>
                      <a:noFill/>
                    </a:lnL>
                    <a:lnR>
                      <a:noFill/>
                    </a:lnR>
                    <a:lnT>
                      <a:noFill/>
                    </a:lnT>
                    <a:lnB>
                      <a:noFill/>
                    </a:lnB>
                    <a:noFill/>
                  </a:tcPr>
                </a:tc>
                <a:tc>
                  <a:txBody>
                    <a:bodyPr/>
                    <a:lstStyle/>
                    <a:p>
                      <a:pPr algn="r" fontAlgn="b"/>
                      <a:r>
                        <a:rPr lang="en-US" sz="1000">
                          <a:effectLst/>
                          <a:latin typeface="Arial"/>
                        </a:rPr>
                        <a:t> 5,656,164 </a:t>
                      </a:r>
                    </a:p>
                  </a:txBody>
                  <a:tcPr marL="6099" marR="6099" marT="6099" marB="29275" anchor="b">
                    <a:lnL>
                      <a:noFill/>
                    </a:lnL>
                    <a:lnR>
                      <a:noFill/>
                    </a:lnR>
                    <a:lnT>
                      <a:noFill/>
                    </a:lnT>
                    <a:lnB>
                      <a:noFill/>
                    </a:lnB>
                    <a:noFill/>
                  </a:tcPr>
                </a:tc>
                <a:tc>
                  <a:txBody>
                    <a:bodyPr/>
                    <a:lstStyle/>
                    <a:p>
                      <a:pPr algn="r" fontAlgn="b"/>
                      <a:r>
                        <a:rPr lang="en-US" sz="1000">
                          <a:effectLst/>
                          <a:latin typeface="Arial"/>
                        </a:rPr>
                        <a:t> 6,852,057 </a:t>
                      </a:r>
                    </a:p>
                  </a:txBody>
                  <a:tcPr marL="6099" marR="6099" marT="6099" marB="29275" anchor="b">
                    <a:lnL>
                      <a:noFill/>
                    </a:lnL>
                    <a:lnR>
                      <a:noFill/>
                    </a:lnR>
                    <a:lnT>
                      <a:noFill/>
                    </a:lnT>
                    <a:lnB>
                      <a:noFill/>
                    </a:lnB>
                    <a:noFill/>
                  </a:tcPr>
                </a:tc>
                <a:tc>
                  <a:txBody>
                    <a:bodyPr/>
                    <a:lstStyle/>
                    <a:p>
                      <a:pPr algn="r" fontAlgn="b"/>
                      <a:r>
                        <a:rPr lang="en-US" sz="1000">
                          <a:effectLst/>
                          <a:latin typeface="Arial"/>
                        </a:rPr>
                        <a:t> 1,195,893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60169945"/>
                  </a:ext>
                </a:extLst>
              </a:tr>
              <a:tr h="175895">
                <a:tc>
                  <a:txBody>
                    <a:bodyPr/>
                    <a:lstStyle/>
                    <a:p>
                      <a:pPr fontAlgn="b"/>
                      <a:r>
                        <a:rPr lang="en-US" sz="1000">
                          <a:effectLst/>
                          <a:latin typeface="Arial"/>
                        </a:rPr>
                        <a:t>Transfer out (to District)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endParaRPr lang="en-US" sz="1000">
                        <a:effectLst/>
                        <a:latin typeface="Arial"/>
                      </a:endParaRP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85673301"/>
                  </a:ext>
                </a:extLst>
              </a:tr>
              <a:tr h="175895">
                <a:tc>
                  <a:txBody>
                    <a:bodyPr/>
                    <a:lstStyle/>
                    <a:p>
                      <a:pPr fontAlgn="b"/>
                      <a:r>
                        <a:rPr lang="en-US" sz="1000">
                          <a:effectLst/>
                          <a:latin typeface="Arial"/>
                        </a:rPr>
                        <a:t>International Program</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3,505,921 </a:t>
                      </a:r>
                    </a:p>
                  </a:txBody>
                  <a:tcPr marL="6099" marR="6099" marT="6099" marB="29275" anchor="b">
                    <a:lnL>
                      <a:noFill/>
                    </a:lnL>
                    <a:lnR>
                      <a:noFill/>
                    </a:lnR>
                    <a:lnT>
                      <a:noFill/>
                    </a:lnT>
                    <a:lnB>
                      <a:noFill/>
                    </a:lnB>
                    <a:noFill/>
                  </a:tcPr>
                </a:tc>
                <a:tc>
                  <a:txBody>
                    <a:bodyPr/>
                    <a:lstStyle/>
                    <a:p>
                      <a:pPr algn="r" fontAlgn="b"/>
                      <a:r>
                        <a:rPr lang="en-US" sz="1000">
                          <a:effectLst/>
                          <a:latin typeface="Arial"/>
                        </a:rPr>
                        <a:t> -   </a:t>
                      </a:r>
                    </a:p>
                  </a:txBody>
                  <a:tcPr marL="6099" marR="6099" marT="6099" marB="29275" anchor="b">
                    <a:lnL>
                      <a:noFill/>
                    </a:lnL>
                    <a:lnR>
                      <a:noFill/>
                    </a:lnR>
                    <a:lnT>
                      <a:noFill/>
                    </a:lnT>
                    <a:lnB>
                      <a:noFill/>
                    </a:lnB>
                    <a:noFill/>
                  </a:tcPr>
                </a:tc>
                <a:tc>
                  <a:txBody>
                    <a:bodyPr/>
                    <a:lstStyle/>
                    <a:p>
                      <a:pPr algn="r" fontAlgn="b"/>
                      <a:r>
                        <a:rPr lang="en-US" sz="1000">
                          <a:effectLst/>
                          <a:latin typeface="Arial"/>
                        </a:rPr>
                        <a:t> 3,703,574 </a:t>
                      </a:r>
                    </a:p>
                  </a:txBody>
                  <a:tcPr marL="6099" marR="6099" marT="6099" marB="29275" anchor="b">
                    <a:lnL>
                      <a:noFill/>
                    </a:lnL>
                    <a:lnR>
                      <a:noFill/>
                    </a:lnR>
                    <a:lnT>
                      <a:noFill/>
                    </a:lnT>
                    <a:lnB>
                      <a:noFill/>
                    </a:lnB>
                    <a:noFill/>
                  </a:tcPr>
                </a:tc>
                <a:tc>
                  <a:txBody>
                    <a:bodyPr/>
                    <a:lstStyle/>
                    <a:p>
                      <a:pPr algn="r" fontAlgn="b"/>
                      <a:r>
                        <a:rPr lang="en-US" sz="1000">
                          <a:effectLst/>
                          <a:latin typeface="Arial"/>
                        </a:rPr>
                        <a:t> 3,703,574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89094578"/>
                  </a:ext>
                </a:extLst>
              </a:tr>
              <a:tr h="175895">
                <a:tc>
                  <a:txBody>
                    <a:bodyPr/>
                    <a:lstStyle/>
                    <a:p>
                      <a:pPr fontAlgn="b"/>
                      <a:r>
                        <a:rPr lang="en-US" sz="1000">
                          <a:effectLst/>
                          <a:latin typeface="Arial"/>
                        </a:rPr>
                        <a:t>Running Start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a:effectLst/>
                          <a:latin typeface="Arial"/>
                        </a:rPr>
                        <a:t>-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 -   </a:t>
                      </a:r>
                    </a:p>
                  </a:txBody>
                  <a:tcPr marL="6099" marR="6099" marT="6099" marB="29275"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823028"/>
                  </a:ext>
                </a:extLst>
              </a:tr>
              <a:tr h="175895">
                <a:tc>
                  <a:txBody>
                    <a:bodyPr/>
                    <a:lstStyle/>
                    <a:p>
                      <a:pPr fontAlgn="b"/>
                      <a:r>
                        <a:rPr lang="en-US" sz="1000" b="1">
                          <a:effectLst/>
                          <a:latin typeface="Arial"/>
                        </a:rPr>
                        <a:t>Total Budgeted  Use of Funds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$31,368,487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$30,498,970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$39,582,621 </a:t>
                      </a:r>
                    </a:p>
                  </a:txBody>
                  <a:tcPr marL="6099" marR="6099" marT="6099" marB="2927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1">
                          <a:effectLst/>
                          <a:latin typeface="Arial"/>
                        </a:rPr>
                        <a:t> $9,083,651 </a:t>
                      </a:r>
                    </a:p>
                  </a:txBody>
                  <a:tcPr marL="6099" marR="6099" marT="6099" marB="2927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86123534"/>
                  </a:ext>
                </a:extLst>
              </a:tr>
              <a:tr h="175895">
                <a:tc>
                  <a:txBody>
                    <a:bodyPr/>
                    <a:lstStyle/>
                    <a:p>
                      <a:pPr fontAlgn="b"/>
                      <a:r>
                        <a:rPr lang="en-US" sz="1000" b="1">
                          <a:effectLst/>
                          <a:latin typeface="Arial"/>
                        </a:rPr>
                        <a:t>Source over Use of Funds: Surplus (Deficit)</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effectLst/>
                          <a:latin typeface="Arial"/>
                        </a:rPr>
                        <a:t>$(8,281,202)</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$(5,811,857)</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$(14,256,376)</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b="1">
                          <a:effectLst/>
                          <a:latin typeface="Arial"/>
                        </a:rPr>
                        <a:t>$(8,444,519)</a:t>
                      </a:r>
                    </a:p>
                  </a:txBody>
                  <a:tcPr marL="6099" marR="6099" marT="6099" marB="2927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2075814"/>
                  </a:ext>
                </a:extLst>
              </a:tr>
              <a:tr h="175895">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000">
                        <a:effectLst/>
                        <a:latin typeface="Arial"/>
                      </a:endParaRP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000">
                          <a:effectLst/>
                          <a:latin typeface="Arial"/>
                        </a:rPr>
                        <a:t>-36.02%</a:t>
                      </a:r>
                    </a:p>
                  </a:txBody>
                  <a:tcPr marL="6099" marR="6099" marT="6099" marB="2927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35760757"/>
                  </a:ext>
                </a:extLst>
              </a:tr>
              <a:tr h="175895">
                <a:tc>
                  <a:txBody>
                    <a:bodyPr/>
                    <a:lstStyle/>
                    <a:p>
                      <a:pPr fontAlgn="b"/>
                      <a:r>
                        <a:rPr lang="en-US" sz="1000" b="1">
                          <a:effectLst/>
                          <a:latin typeface="Arial"/>
                        </a:rPr>
                        <a:t>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fontAlgn="b"/>
                      <a:endParaRPr lang="en-US" sz="1000" b="1">
                        <a:effectLst/>
                        <a:latin typeface="Arial"/>
                      </a:endParaRPr>
                    </a:p>
                  </a:txBody>
                  <a:tcPr marL="6099" marR="6099" marT="6099" marB="29275" anchor="b">
                    <a:lnL>
                      <a:noFill/>
                    </a:lnL>
                    <a:lnR>
                      <a:noFill/>
                    </a:lnR>
                    <a:lnT>
                      <a:noFill/>
                    </a:lnT>
                    <a:lnB>
                      <a:noFill/>
                    </a:lnB>
                    <a:noFill/>
                  </a:tcPr>
                </a:tc>
                <a:tc>
                  <a:txBody>
                    <a:bodyPr/>
                    <a:lstStyle/>
                    <a:p>
                      <a:pPr algn="r" fontAlgn="b"/>
                      <a:r>
                        <a:rPr lang="en-US" sz="1000" b="1">
                          <a:effectLst/>
                          <a:latin typeface="Arial"/>
                        </a:rPr>
                        <a:t>4,629,925 </a:t>
                      </a:r>
                    </a:p>
                  </a:txBody>
                  <a:tcPr marL="6099" marR="6099" marT="6099" marB="29275" anchor="b">
                    <a:lnL>
                      <a:noFill/>
                    </a:lnL>
                    <a:lnR>
                      <a:noFill/>
                    </a:lnR>
                    <a:lnT>
                      <a:noFill/>
                    </a:lnT>
                    <a:lnB>
                      <a:noFill/>
                    </a:lnB>
                    <a:noFill/>
                  </a:tcPr>
                </a:tc>
                <a:tc>
                  <a:txBody>
                    <a:bodyPr/>
                    <a:lstStyle/>
                    <a:p>
                      <a:pPr algn="r" fontAlgn="b"/>
                      <a:r>
                        <a:rPr lang="en-US" sz="1000" b="1">
                          <a:effectLst/>
                          <a:latin typeface="Arial"/>
                        </a:rPr>
                        <a:t> 4,629,925 </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47708285"/>
                  </a:ext>
                </a:extLst>
              </a:tr>
              <a:tr h="175895">
                <a:tc>
                  <a:txBody>
                    <a:bodyPr/>
                    <a:lstStyle/>
                    <a:p>
                      <a:pPr fontAlgn="b"/>
                      <a:r>
                        <a:rPr lang="en-US" sz="1000" b="1">
                          <a:solidFill>
                            <a:srgbClr val="186C24"/>
                          </a:solidFill>
                          <a:effectLst/>
                          <a:latin typeface="Arial"/>
                        </a:rPr>
                        <a:t>Surplus (Deficit) net of freeze savings</a:t>
                      </a:r>
                    </a:p>
                  </a:txBody>
                  <a:tcPr marL="6099" marR="6099" marT="6099" marB="2927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000" b="1">
                          <a:solidFill>
                            <a:srgbClr val="186C24"/>
                          </a:solidFill>
                          <a:effectLst/>
                          <a:latin typeface="Arial"/>
                        </a:rPr>
                        <a:t>$(8,281,202)</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$(5,811,857)</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$(9,626,451)</a:t>
                      </a:r>
                    </a:p>
                  </a:txBody>
                  <a:tcPr marL="6099" marR="6099" marT="6099" marB="29275" anchor="b">
                    <a:lnL>
                      <a:noFill/>
                    </a:lnL>
                    <a:lnR>
                      <a:noFill/>
                    </a:lnR>
                    <a:lnT>
                      <a:noFill/>
                    </a:lnT>
                    <a:lnB>
                      <a:noFill/>
                    </a:lnB>
                    <a:noFill/>
                  </a:tcPr>
                </a:tc>
                <a:tc>
                  <a:txBody>
                    <a:bodyPr/>
                    <a:lstStyle/>
                    <a:p>
                      <a:pPr algn="r" fontAlgn="b"/>
                      <a:r>
                        <a:rPr lang="en-US" sz="1000" b="1">
                          <a:solidFill>
                            <a:srgbClr val="186C24"/>
                          </a:solidFill>
                          <a:effectLst/>
                          <a:latin typeface="Arial"/>
                        </a:rPr>
                        <a:t>$(3,814,594)</a:t>
                      </a:r>
                    </a:p>
                  </a:txBody>
                  <a:tcPr marL="6099" marR="6099" marT="6099" marB="2927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78466335"/>
                  </a:ext>
                </a:extLst>
              </a:tr>
              <a:tr h="175895">
                <a:tc>
                  <a:txBody>
                    <a:bodyPr/>
                    <a:lstStyle/>
                    <a:p>
                      <a:pPr fontAlgn="b"/>
                      <a:r>
                        <a:rPr lang="en-US" sz="1000" b="1">
                          <a:effectLst/>
                          <a:latin typeface="Arial"/>
                        </a:rPr>
                        <a:t>% of Deficit to Total Expenditures</a:t>
                      </a:r>
                    </a:p>
                  </a:txBody>
                  <a:tcPr marL="6099" marR="6099" marT="6099" marB="2927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-26.40%</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-19.06%</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000">
                          <a:effectLst/>
                          <a:latin typeface="Arial"/>
                        </a:rPr>
                        <a:t>-24.32%</a:t>
                      </a:r>
                    </a:p>
                  </a:txBody>
                  <a:tcPr marL="6099" marR="6099" marT="6099" marB="2927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000">
                        <a:effectLst/>
                        <a:latin typeface="Arial"/>
                      </a:endParaRPr>
                    </a:p>
                  </a:txBody>
                  <a:tcPr marL="6099" marR="6099" marT="6099" marB="2927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6250578"/>
                  </a:ext>
                </a:extLst>
              </a:tr>
            </a:tbl>
          </a:graphicData>
        </a:graphic>
      </p:graphicFrame>
    </p:spTree>
    <p:extLst>
      <p:ext uri="{BB962C8B-B14F-4D97-AF65-F5344CB8AC3E}">
        <p14:creationId xmlns:p14="http://schemas.microsoft.com/office/powerpoint/2010/main" val="3789920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80A97F9-87C9-4710-B480-406EA55C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6D6F0AC2-F229-46DE-A0A2-5CB386CE9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E68DDE59-49D5-42AA-8D35-B178B726A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41A57562-C717-7370-6122-C75959D6431B}"/>
              </a:ext>
            </a:extLst>
          </p:cNvPr>
          <p:cNvSpPr>
            <a:spLocks noGrp="1"/>
          </p:cNvSpPr>
          <p:nvPr>
            <p:ph type="title"/>
          </p:nvPr>
        </p:nvSpPr>
        <p:spPr>
          <a:xfrm>
            <a:off x="582930" y="370491"/>
            <a:ext cx="8201915" cy="1441250"/>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Siegel Cash Reserve</a:t>
            </a:r>
            <a:br>
              <a:rPr lang="en-US" sz="3300"/>
            </a:br>
            <a:r>
              <a:rPr lang="en-US" sz="3300">
                <a:solidFill>
                  <a:schemeClr val="bg1"/>
                </a:solidFill>
              </a:rPr>
              <a:t>Beginning Balance FY 2025</a:t>
            </a:r>
          </a:p>
        </p:txBody>
      </p:sp>
      <p:sp useBgFill="1">
        <p:nvSpPr>
          <p:cNvPr id="74" name="Rectangle 73">
            <a:extLst>
              <a:ext uri="{FF2B5EF4-FFF2-40B4-BE49-F238E27FC236}">
                <a16:creationId xmlns:a16="http://schemas.microsoft.com/office/drawing/2014/main" id="{46A7E952-C162-4E5A-9AD1-83F746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011339"/>
            <a:ext cx="9144001" cy="313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11" name="Content Placeholder 10">
            <a:extLst>
              <a:ext uri="{FF2B5EF4-FFF2-40B4-BE49-F238E27FC236}">
                <a16:creationId xmlns:a16="http://schemas.microsoft.com/office/drawing/2014/main" id="{7B279EE9-610F-9FCE-6FCC-5E4FA596D504}"/>
              </a:ext>
            </a:extLst>
          </p:cNvPr>
          <p:cNvGraphicFramePr>
            <a:graphicFrameLocks noGrp="1"/>
          </p:cNvGraphicFramePr>
          <p:nvPr>
            <p:ph idx="1"/>
          </p:nvPr>
        </p:nvGraphicFramePr>
        <p:xfrm>
          <a:off x="399364" y="2211939"/>
          <a:ext cx="8515124" cy="2671000"/>
        </p:xfrm>
        <a:graphic>
          <a:graphicData uri="http://schemas.openxmlformats.org/drawingml/2006/table">
            <a:tbl>
              <a:tblPr bandRow="1">
                <a:tableStyleId>{5C22544A-7EE6-4342-B048-85BDC9FD1C3A}</a:tableStyleId>
              </a:tblPr>
              <a:tblGrid>
                <a:gridCol w="2077196">
                  <a:extLst>
                    <a:ext uri="{9D8B030D-6E8A-4147-A177-3AD203B41FA5}">
                      <a16:colId xmlns:a16="http://schemas.microsoft.com/office/drawing/2014/main" val="1441473793"/>
                    </a:ext>
                  </a:extLst>
                </a:gridCol>
                <a:gridCol w="1100501">
                  <a:extLst>
                    <a:ext uri="{9D8B030D-6E8A-4147-A177-3AD203B41FA5}">
                      <a16:colId xmlns:a16="http://schemas.microsoft.com/office/drawing/2014/main" val="3106915870"/>
                    </a:ext>
                  </a:extLst>
                </a:gridCol>
                <a:gridCol w="1100501">
                  <a:extLst>
                    <a:ext uri="{9D8B030D-6E8A-4147-A177-3AD203B41FA5}">
                      <a16:colId xmlns:a16="http://schemas.microsoft.com/office/drawing/2014/main" val="2730232613"/>
                    </a:ext>
                  </a:extLst>
                </a:gridCol>
                <a:gridCol w="1100501">
                  <a:extLst>
                    <a:ext uri="{9D8B030D-6E8A-4147-A177-3AD203B41FA5}">
                      <a16:colId xmlns:a16="http://schemas.microsoft.com/office/drawing/2014/main" val="676314350"/>
                    </a:ext>
                  </a:extLst>
                </a:gridCol>
                <a:gridCol w="1100501">
                  <a:extLst>
                    <a:ext uri="{9D8B030D-6E8A-4147-A177-3AD203B41FA5}">
                      <a16:colId xmlns:a16="http://schemas.microsoft.com/office/drawing/2014/main" val="2545622832"/>
                    </a:ext>
                  </a:extLst>
                </a:gridCol>
                <a:gridCol w="1017962">
                  <a:extLst>
                    <a:ext uri="{9D8B030D-6E8A-4147-A177-3AD203B41FA5}">
                      <a16:colId xmlns:a16="http://schemas.microsoft.com/office/drawing/2014/main" val="2558353674"/>
                    </a:ext>
                  </a:extLst>
                </a:gridCol>
                <a:gridCol w="1017962">
                  <a:extLst>
                    <a:ext uri="{9D8B030D-6E8A-4147-A177-3AD203B41FA5}">
                      <a16:colId xmlns:a16="http://schemas.microsoft.com/office/drawing/2014/main" val="4004857568"/>
                    </a:ext>
                  </a:extLst>
                </a:gridCol>
              </a:tblGrid>
              <a:tr h="267100">
                <a:tc>
                  <a:txBody>
                    <a:bodyPr/>
                    <a:lstStyle/>
                    <a:p>
                      <a:pPr algn="l" fontAlgn="b"/>
                      <a:endParaRPr lang="en-US" sz="1200" b="1"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2022</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2023</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2024</a:t>
                      </a:r>
                    </a:p>
                  </a:txBody>
                  <a:tcPr marL="7144" marR="7144" marT="7144" marB="3429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Aptos Narrow"/>
                        </a:rPr>
                        <a:t>2025</a:t>
                      </a:r>
                    </a:p>
                  </a:txBody>
                  <a:tcPr marL="7144" marR="7144" marT="7144" marB="3429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119569719"/>
                  </a:ext>
                </a:extLst>
              </a:tr>
              <a:tr h="267100">
                <a:tc>
                  <a:txBody>
                    <a:bodyPr/>
                    <a:lstStyle/>
                    <a:p>
                      <a:pPr algn="l" fontAlgn="b"/>
                      <a:r>
                        <a:rPr lang="en-US" sz="1200" b="1" i="0" u="none" strike="noStrike">
                          <a:solidFill>
                            <a:srgbClr val="000000"/>
                          </a:solidFill>
                          <a:effectLst/>
                          <a:latin typeface="Aptos Narrow"/>
                        </a:rPr>
                        <a:t>CASH RESERVE Balances</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i="0" u="none" strike="noStrike">
                          <a:solidFill>
                            <a:srgbClr val="000000"/>
                          </a:solidFill>
                          <a:effectLst/>
                          <a:latin typeface="Aptos Narrow"/>
                        </a:rPr>
                        <a:t>26,446,732.24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34,225,071.18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36,246,978.04 </a:t>
                      </a:r>
                    </a:p>
                  </a:txBody>
                  <a:tcPr marL="7144" marR="7144" marT="7144" marB="34290" anchor="b">
                    <a:lnL>
                      <a:noFill/>
                    </a:lnL>
                    <a:lnR>
                      <a:noFill/>
                    </a:lnR>
                    <a:lnT>
                      <a:noFill/>
                    </a:lnT>
                    <a:lnB>
                      <a:noFill/>
                    </a:lnB>
                    <a:noFill/>
                  </a:tcPr>
                </a:tc>
                <a:tc>
                  <a:txBody>
                    <a:bodyPr/>
                    <a:lstStyle/>
                    <a:p>
                      <a:pPr algn="r" fontAlgn="b"/>
                      <a:r>
                        <a:rPr lang="en-US" sz="1200" b="1" i="0" u="none" strike="noStrike">
                          <a:solidFill>
                            <a:srgbClr val="000000"/>
                          </a:solidFill>
                          <a:effectLst/>
                          <a:latin typeface="Aptos Narrow"/>
                        </a:rPr>
                        <a:t> 28,380,286.83 </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703278966"/>
                  </a:ext>
                </a:extLst>
              </a:tr>
              <a:tr h="267100">
                <a:tc>
                  <a:txBody>
                    <a:bodyPr/>
                    <a:lstStyle/>
                    <a:p>
                      <a:pPr algn="l" fontAlgn="b"/>
                      <a:r>
                        <a:rPr lang="en-US" sz="1200" b="1" i="0" u="none" strike="noStrike">
                          <a:solidFill>
                            <a:srgbClr val="000000"/>
                          </a:solidFill>
                          <a:effectLst/>
                          <a:latin typeface="Aptos Narrow"/>
                        </a:rPr>
                        <a:t>Difference Increase(Decrease)</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7,778,338.94 </a:t>
                      </a: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 2,021,906.86 </a:t>
                      </a:r>
                    </a:p>
                  </a:txBody>
                  <a:tcPr marL="7144" marR="7144" marT="7144" marB="3429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 (7,866,691.21)</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423456694"/>
                  </a:ext>
                </a:extLst>
              </a:tr>
              <a:tr h="267100">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29.41%</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5.91%</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a:rPr>
                        <a:t>-21.70%</a:t>
                      </a:r>
                    </a:p>
                  </a:txBody>
                  <a:tcPr marL="7144" marR="7144" marT="7144" marB="3429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a:noFill/>
                    </a:lnB>
                    <a:noFill/>
                  </a:tcPr>
                </a:tc>
                <a:extLst>
                  <a:ext uri="{0D108BD9-81ED-4DB2-BD59-A6C34878D82A}">
                    <a16:rowId xmlns:a16="http://schemas.microsoft.com/office/drawing/2014/main" val="959890605"/>
                  </a:ext>
                </a:extLst>
              </a:tr>
              <a:tr h="267100">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724940"/>
                  </a:ext>
                </a:extLst>
              </a:tr>
              <a:tr h="267100">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200" b="1" i="0" u="none" strike="noStrike">
                          <a:solidFill>
                            <a:srgbClr val="000000"/>
                          </a:solidFill>
                          <a:effectLst/>
                          <a:latin typeface="Aptos Narrow"/>
                        </a:rPr>
                        <a:t>FY 24</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effectLst/>
                          <a:latin typeface="Aptos Narrow"/>
                        </a:rPr>
                        <a:t>FY 25</a:t>
                      </a:r>
                    </a:p>
                  </a:txBody>
                  <a:tcPr marL="68580" marR="68580" marT="34290" marB="34290" anchor="b">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9826725"/>
                  </a:ext>
                </a:extLst>
              </a:tr>
              <a:tr h="267100">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200" b="1" i="0" u="none" strike="noStrike">
                          <a:solidFill>
                            <a:srgbClr val="000000"/>
                          </a:solidFill>
                          <a:effectLst/>
                          <a:latin typeface="Aptos Narrow"/>
                        </a:rPr>
                        <a:t>Dedicated</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solidFill>
                            <a:srgbClr val="000000"/>
                          </a:solidFill>
                          <a:effectLst/>
                          <a:latin typeface="Aptos Narrow"/>
                        </a:rPr>
                        <a:t>Dedicated</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Unrestricted</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ctr" fontAlgn="b"/>
                      <a:r>
                        <a:rPr lang="en-US" sz="1200" b="1" i="0" u="none" strike="noStrike">
                          <a:solidFill>
                            <a:srgbClr val="000000"/>
                          </a:solidFill>
                          <a:effectLst/>
                          <a:latin typeface="Aptos Narrow"/>
                        </a:rPr>
                        <a:t>Total</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903120200"/>
                  </a:ext>
                </a:extLst>
              </a:tr>
              <a:tr h="267100">
                <a:tc>
                  <a:txBody>
                    <a:bodyPr/>
                    <a:lstStyle/>
                    <a:p>
                      <a:pPr algn="l" fontAlgn="b"/>
                      <a:r>
                        <a:rPr lang="en-US" sz="1200" b="1" i="0" u="none" strike="noStrike">
                          <a:solidFill>
                            <a:srgbClr val="000000"/>
                          </a:solidFill>
                          <a:effectLst/>
                          <a:latin typeface="Aptos Narrow"/>
                        </a:rPr>
                        <a:t>CASH RESERVE Balances</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i="0" u="none" strike="noStrike">
                          <a:solidFill>
                            <a:srgbClr val="000000"/>
                          </a:solidFill>
                          <a:effectLst/>
                          <a:latin typeface="Aptos Narrow"/>
                        </a:rPr>
                        <a:t>17,113,142.57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19,133,835.47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36,246,978.04 </a:t>
                      </a: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1" i="0" u="none" strike="noStrike">
                          <a:solidFill>
                            <a:srgbClr val="000000"/>
                          </a:solidFill>
                          <a:effectLst/>
                          <a:latin typeface="Aptos Narrow"/>
                        </a:rPr>
                        <a:t> 12,552,190.32 </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15,828,096.51 </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1" i="0" u="none" strike="noStrike">
                          <a:solidFill>
                            <a:srgbClr val="000000"/>
                          </a:solidFill>
                          <a:effectLst/>
                          <a:latin typeface="Aptos Narrow"/>
                        </a:rPr>
                        <a:t> 28,380,286.83 </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724977730"/>
                  </a:ext>
                </a:extLst>
              </a:tr>
              <a:tr h="267100">
                <a:tc>
                  <a:txBody>
                    <a:bodyPr/>
                    <a:lstStyle/>
                    <a:p>
                      <a:pPr algn="l" fontAlgn="b"/>
                      <a:r>
                        <a:rPr lang="en-US" sz="1200" b="1" i="0" u="none" strike="noStrike">
                          <a:solidFill>
                            <a:srgbClr val="000000"/>
                          </a:solidFill>
                          <a:effectLst/>
                          <a:latin typeface="Aptos Narrow"/>
                        </a:rPr>
                        <a:t>Difference Increase(Decrease)</a:t>
                      </a:r>
                    </a:p>
                  </a:txBody>
                  <a:tcPr marL="7144" marR="7144" marT="7144" marB="3429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a:noFill/>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(4,560,952.25)</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(3,305,738.96)</a:t>
                      </a:r>
                    </a:p>
                  </a:txBody>
                  <a:tcPr marL="7144" marR="7144" marT="7144" marB="34290" anchor="b">
                    <a:lnL>
                      <a:noFill/>
                    </a:lnL>
                    <a:lnR>
                      <a:noFill/>
                    </a:lnR>
                    <a:lnT>
                      <a:noFill/>
                    </a:lnT>
                    <a:lnB>
                      <a:noFill/>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(7,866,691.21)</a:t>
                      </a:r>
                    </a:p>
                  </a:txBody>
                  <a:tcPr marL="7144" marR="7144" marT="7144" marB="34290" anchor="b">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510685892"/>
                  </a:ext>
                </a:extLst>
              </a:tr>
              <a:tr h="267100">
                <a:tc>
                  <a:txBody>
                    <a:bodyPr/>
                    <a:lstStyle/>
                    <a:p>
                      <a:pPr algn="l" fontAlgn="b"/>
                      <a:endParaRPr lang="en-US" sz="1200" b="0" i="0" u="none" strike="noStrike">
                        <a:solidFill>
                          <a:srgbClr val="000000"/>
                        </a:solidFill>
                        <a:effectLst/>
                        <a:latin typeface="Aptos Narrow"/>
                      </a:endParaRPr>
                    </a:p>
                  </a:txBody>
                  <a:tcPr marL="7144" marR="7144" marT="7144" marB="3429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200" b="0" i="0" u="none" strike="noStrike">
                        <a:solidFill>
                          <a:srgbClr val="000000"/>
                        </a:solidFill>
                        <a:effectLst/>
                        <a:latin typeface="Aptos Narrow"/>
                      </a:endParaRP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200" b="0" i="0" u="none" strike="noStrike">
                          <a:solidFill>
                            <a:srgbClr val="000000"/>
                          </a:solidFill>
                          <a:effectLst/>
                          <a:latin typeface="Aptos Narrow"/>
                        </a:rPr>
                        <a:t>-26.65%</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-17.28%</a:t>
                      </a:r>
                    </a:p>
                  </a:txBody>
                  <a:tcPr marL="7144" marR="7144" marT="7144" marB="34290" anchor="b">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200" b="0" i="0" u="none" strike="noStrike">
                          <a:solidFill>
                            <a:srgbClr val="000000"/>
                          </a:solidFill>
                          <a:effectLst/>
                          <a:latin typeface="Aptos Narrow"/>
                        </a:rPr>
                        <a:t>-21.70%</a:t>
                      </a:r>
                    </a:p>
                  </a:txBody>
                  <a:tcPr marL="7144" marR="7144" marT="7144" marB="3429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2344581"/>
                  </a:ext>
                </a:extLst>
              </a:tr>
            </a:tbl>
          </a:graphicData>
        </a:graphic>
      </p:graphicFrame>
      <p:graphicFrame>
        <p:nvGraphicFramePr>
          <p:cNvPr id="3" name="Chart 2">
            <a:extLst>
              <a:ext uri="{FF2B5EF4-FFF2-40B4-BE49-F238E27FC236}">
                <a16:creationId xmlns:a16="http://schemas.microsoft.com/office/drawing/2014/main" id="{D1C657E7-814D-BEE8-A953-3DF1BB787245}"/>
              </a:ext>
              <a:ext uri="{147F2762-F138-4A5C-976F-8EAC2B608ADB}">
                <a16:predDERef xmlns:a16="http://schemas.microsoft.com/office/drawing/2014/main" pred="{B9868546-EE03-4FD2-B128-623F938E31DD}"/>
              </a:ext>
            </a:extLst>
          </p:cNvPr>
          <p:cNvGraphicFramePr>
            <a:graphicFrameLocks/>
          </p:cNvGraphicFramePr>
          <p:nvPr>
            <p:extLst>
              <p:ext uri="{D42A27DB-BD31-4B8C-83A1-F6EECF244321}">
                <p14:modId xmlns:p14="http://schemas.microsoft.com/office/powerpoint/2010/main" val="2194338928"/>
              </p:ext>
            </p:extLst>
          </p:nvPr>
        </p:nvGraphicFramePr>
        <p:xfrm>
          <a:off x="6808229" y="1963355"/>
          <a:ext cx="2334298" cy="1584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453692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1145" y="0"/>
            <a:ext cx="4623547" cy="51435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806391"/>
            <a:ext cx="1171701" cy="879729"/>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 4">
            <a:extLst>
              <a:ext uri="{FF2B5EF4-FFF2-40B4-BE49-F238E27FC236}">
                <a16:creationId xmlns:a16="http://schemas.microsoft.com/office/drawing/2014/main" id="{785CF8AC-DAF5-9843-8D9E-1B0C99437745}"/>
              </a:ext>
            </a:extLst>
          </p:cNvPr>
          <p:cNvGraphicFramePr>
            <a:graphicFrameLocks noGrp="1"/>
          </p:cNvGraphicFramePr>
          <p:nvPr>
            <p:extLst>
              <p:ext uri="{D42A27DB-BD31-4B8C-83A1-F6EECF244321}">
                <p14:modId xmlns:p14="http://schemas.microsoft.com/office/powerpoint/2010/main" val="3106254889"/>
              </p:ext>
            </p:extLst>
          </p:nvPr>
        </p:nvGraphicFramePr>
        <p:xfrm>
          <a:off x="656221" y="682625"/>
          <a:ext cx="4443049" cy="3069308"/>
        </p:xfrm>
        <a:graphic>
          <a:graphicData uri="http://schemas.openxmlformats.org/drawingml/2006/table">
            <a:tbl>
              <a:tblPr bandRow="1">
                <a:tableStyleId>{5C22544A-7EE6-4342-B048-85BDC9FD1C3A}</a:tableStyleId>
              </a:tblPr>
              <a:tblGrid>
                <a:gridCol w="684132">
                  <a:extLst>
                    <a:ext uri="{9D8B030D-6E8A-4147-A177-3AD203B41FA5}">
                      <a16:colId xmlns:a16="http://schemas.microsoft.com/office/drawing/2014/main" val="3441406619"/>
                    </a:ext>
                  </a:extLst>
                </a:gridCol>
                <a:gridCol w="1510903">
                  <a:extLst>
                    <a:ext uri="{9D8B030D-6E8A-4147-A177-3AD203B41FA5}">
                      <a16:colId xmlns:a16="http://schemas.microsoft.com/office/drawing/2014/main" val="2418672346"/>
                    </a:ext>
                  </a:extLst>
                </a:gridCol>
                <a:gridCol w="805302">
                  <a:extLst>
                    <a:ext uri="{9D8B030D-6E8A-4147-A177-3AD203B41FA5}">
                      <a16:colId xmlns:a16="http://schemas.microsoft.com/office/drawing/2014/main" val="2930446437"/>
                    </a:ext>
                  </a:extLst>
                </a:gridCol>
                <a:gridCol w="1442712">
                  <a:extLst>
                    <a:ext uri="{9D8B030D-6E8A-4147-A177-3AD203B41FA5}">
                      <a16:colId xmlns:a16="http://schemas.microsoft.com/office/drawing/2014/main" val="3821720902"/>
                    </a:ext>
                  </a:extLst>
                </a:gridCol>
              </a:tblGrid>
              <a:tr h="321468">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600" b="0" i="0" u="sng">
                        <a:solidFill>
                          <a:srgbClr val="0563C1"/>
                        </a:solidFill>
                        <a:effectLst/>
                        <a:latin typeface="Calibri"/>
                      </a:endParaRPr>
                    </a:p>
                  </a:txBody>
                  <a:tcPr marL="6669" marR="6669" marT="6669" marB="320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600" b="0" i="0" u="none" strike="noStrike">
                          <a:effectLst/>
                          <a:latin typeface="Calibri"/>
                        </a:rPr>
                        <a:t>Fund</a:t>
                      </a:r>
                    </a:p>
                  </a:txBody>
                  <a:tcPr marL="6669" marR="6669" marT="6669" marB="32011"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600" b="0" i="0" u="none" strike="noStrike">
                        <a:solidFill>
                          <a:srgbClr val="000000"/>
                        </a:solidFill>
                        <a:effectLst/>
                        <a:latin typeface="Calibri"/>
                      </a:endParaRPr>
                    </a:p>
                  </a:txBody>
                  <a:tcPr marL="6669" marR="6669" marT="6669" marB="3201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09520069"/>
                  </a:ext>
                </a:extLst>
              </a:tr>
              <a:tr h="181666">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600" b="0" i="0" u="sng">
                          <a:solidFill>
                            <a:srgbClr val="0563C1"/>
                          </a:solidFill>
                          <a:effectLst/>
                          <a:latin typeface="Calibri"/>
                        </a:rPr>
                        <a:t>Grants and Contracts</a:t>
                      </a:r>
                    </a:p>
                  </a:txBody>
                  <a:tcPr marL="6669" marR="6669" marT="6669" marB="32011"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a:rPr>
                        <a:t>145/146</a:t>
                      </a:r>
                    </a:p>
                  </a:txBody>
                  <a:tcPr marL="6669" marR="6669" marT="6669" marB="32011" anchor="b">
                    <a:lnL>
                      <a:noFill/>
                    </a:lnL>
                    <a:lnR>
                      <a:noFill/>
                    </a:lnR>
                    <a:lnT>
                      <a:noFill/>
                    </a:lnT>
                    <a:lnB>
                      <a:noFill/>
                    </a:lnB>
                    <a:noFill/>
                  </a:tcPr>
                </a:tc>
                <a:tc>
                  <a:txBody>
                    <a:bodyPr/>
                    <a:lstStyle/>
                    <a:p>
                      <a:pPr algn="r" fontAlgn="b"/>
                      <a:r>
                        <a:rPr lang="en-US" sz="1600" b="0" i="0" u="none" strike="noStrike">
                          <a:solidFill>
                            <a:srgbClr val="000000"/>
                          </a:solidFill>
                          <a:effectLst/>
                          <a:latin typeface="Calibri"/>
                        </a:rPr>
                        <a:t>13,201,238.70 </a:t>
                      </a:r>
                    </a:p>
                  </a:txBody>
                  <a:tcPr marL="6669" marR="6669" marT="6669" marB="320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21758135"/>
                  </a:ext>
                </a:extLst>
              </a:tr>
              <a:tr h="181666">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600" b="0" i="0" u="sng">
                          <a:solidFill>
                            <a:srgbClr val="0563C1"/>
                          </a:solidFill>
                          <a:effectLst/>
                          <a:latin typeface="Calibri"/>
                        </a:rPr>
                        <a:t>Dedicated Local Account</a:t>
                      </a:r>
                    </a:p>
                  </a:txBody>
                  <a:tcPr marL="6669" marR="6669" marT="6669" marB="32011"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a:rPr>
                        <a:t>148</a:t>
                      </a:r>
                    </a:p>
                  </a:txBody>
                  <a:tcPr marL="6669" marR="6669" marT="6669" marB="32011" anchor="b">
                    <a:lnL>
                      <a:noFill/>
                    </a:lnL>
                    <a:lnR>
                      <a:noFill/>
                    </a:lnR>
                    <a:lnT>
                      <a:noFill/>
                    </a:lnT>
                    <a:lnB>
                      <a:noFill/>
                    </a:lnB>
                    <a:noFill/>
                  </a:tcPr>
                </a:tc>
                <a:tc>
                  <a:txBody>
                    <a:bodyPr/>
                    <a:lstStyle/>
                    <a:p>
                      <a:pPr algn="r" fontAlgn="b"/>
                      <a:r>
                        <a:rPr lang="en-US" sz="1600" b="0" i="0" u="none" strike="noStrike">
                          <a:solidFill>
                            <a:srgbClr val="000000"/>
                          </a:solidFill>
                          <a:effectLst/>
                          <a:latin typeface="Calibri"/>
                        </a:rPr>
                        <a:t>(212,964.19)</a:t>
                      </a:r>
                    </a:p>
                  </a:txBody>
                  <a:tcPr marL="6669" marR="6669" marT="6669" marB="320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99251319"/>
                  </a:ext>
                </a:extLst>
              </a:tr>
              <a:tr h="225028">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600" b="0" i="0" u="sng">
                          <a:solidFill>
                            <a:srgbClr val="0563C1"/>
                          </a:solidFill>
                          <a:effectLst/>
                          <a:latin typeface="Calibri"/>
                        </a:rPr>
                        <a:t>Students' S&amp;A</a:t>
                      </a:r>
                    </a:p>
                  </a:txBody>
                  <a:tcPr marL="6669" marR="6669" marT="6669" marB="32011"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a:rPr>
                        <a:t>522</a:t>
                      </a:r>
                    </a:p>
                  </a:txBody>
                  <a:tcPr marL="6669" marR="6669" marT="6669" marB="32011" anchor="b">
                    <a:lnL>
                      <a:noFill/>
                    </a:lnL>
                    <a:lnR>
                      <a:noFill/>
                    </a:lnR>
                    <a:lnT>
                      <a:noFill/>
                    </a:lnT>
                    <a:lnB>
                      <a:noFill/>
                    </a:lnB>
                    <a:noFill/>
                  </a:tcPr>
                </a:tc>
                <a:tc>
                  <a:txBody>
                    <a:bodyPr/>
                    <a:lstStyle/>
                    <a:p>
                      <a:pPr algn="r" fontAlgn="b"/>
                      <a:r>
                        <a:rPr lang="en-US" sz="1600" b="0" i="0" u="none" strike="noStrike">
                          <a:solidFill>
                            <a:srgbClr val="000000"/>
                          </a:solidFill>
                          <a:effectLst/>
                          <a:latin typeface="Calibri"/>
                        </a:rPr>
                        <a:t>(2,200.00)</a:t>
                      </a:r>
                    </a:p>
                  </a:txBody>
                  <a:tcPr marL="6669" marR="6669" marT="6669" marB="320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11397101"/>
                  </a:ext>
                </a:extLst>
              </a:tr>
              <a:tr h="225028">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600" b="0" i="0" u="sng">
                          <a:solidFill>
                            <a:srgbClr val="0563C1"/>
                          </a:solidFill>
                          <a:effectLst/>
                          <a:latin typeface="Calibri"/>
                        </a:rPr>
                        <a:t>Parking</a:t>
                      </a:r>
                    </a:p>
                  </a:txBody>
                  <a:tcPr marL="6669" marR="6669" marT="6669" marB="32011"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a:rPr>
                        <a:t>528</a:t>
                      </a:r>
                    </a:p>
                  </a:txBody>
                  <a:tcPr marL="6669" marR="6669" marT="6669" marB="32011" anchor="b">
                    <a:lnL>
                      <a:noFill/>
                    </a:lnL>
                    <a:lnR>
                      <a:noFill/>
                    </a:lnR>
                    <a:lnT>
                      <a:noFill/>
                    </a:lnT>
                    <a:lnB>
                      <a:noFill/>
                    </a:lnB>
                    <a:noFill/>
                  </a:tcPr>
                </a:tc>
                <a:tc>
                  <a:txBody>
                    <a:bodyPr/>
                    <a:lstStyle/>
                    <a:p>
                      <a:pPr algn="r" fontAlgn="b"/>
                      <a:r>
                        <a:rPr lang="en-US" sz="1600" b="0" i="0" u="none" strike="noStrike">
                          <a:solidFill>
                            <a:srgbClr val="000000"/>
                          </a:solidFill>
                          <a:effectLst/>
                          <a:latin typeface="Calibri"/>
                        </a:rPr>
                        <a:t>(134,047.36)</a:t>
                      </a:r>
                    </a:p>
                  </a:txBody>
                  <a:tcPr marL="6669" marR="6669" marT="6669" marB="320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38447419"/>
                  </a:ext>
                </a:extLst>
              </a:tr>
              <a:tr h="181666">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600" b="0" i="0" u="sng">
                          <a:solidFill>
                            <a:srgbClr val="0563C1"/>
                          </a:solidFill>
                          <a:effectLst/>
                          <a:latin typeface="Calibri"/>
                        </a:rPr>
                        <a:t>Auxiliary Services</a:t>
                      </a:r>
                    </a:p>
                  </a:txBody>
                  <a:tcPr marL="6669" marR="6669" marT="6669" marB="32011"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a:rPr>
                        <a:t>570</a:t>
                      </a:r>
                    </a:p>
                  </a:txBody>
                  <a:tcPr marL="6669" marR="6669" marT="6669" marB="32011" anchor="b">
                    <a:lnL>
                      <a:noFill/>
                    </a:lnL>
                    <a:lnR>
                      <a:noFill/>
                    </a:lnR>
                    <a:lnT>
                      <a:noFill/>
                    </a:lnT>
                    <a:lnB>
                      <a:noFill/>
                    </a:lnB>
                    <a:noFill/>
                  </a:tcPr>
                </a:tc>
                <a:tc>
                  <a:txBody>
                    <a:bodyPr/>
                    <a:lstStyle/>
                    <a:p>
                      <a:pPr algn="r" fontAlgn="b"/>
                      <a:r>
                        <a:rPr lang="en-US" sz="1600" b="0" i="0" u="none" strike="noStrike">
                          <a:solidFill>
                            <a:srgbClr val="000000"/>
                          </a:solidFill>
                          <a:effectLst/>
                          <a:latin typeface="Calibri"/>
                        </a:rPr>
                        <a:t>(296,596.18)</a:t>
                      </a:r>
                    </a:p>
                  </a:txBody>
                  <a:tcPr marL="6669" marR="6669" marT="6669" marB="320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78861469"/>
                  </a:ext>
                </a:extLst>
              </a:tr>
              <a:tr h="181666">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600" b="0" i="0" u="sng">
                          <a:solidFill>
                            <a:srgbClr val="0563C1"/>
                          </a:solidFill>
                          <a:effectLst/>
                          <a:latin typeface="Calibri"/>
                        </a:rPr>
                        <a:t>Clearing</a:t>
                      </a:r>
                    </a:p>
                  </a:txBody>
                  <a:tcPr marL="6669" marR="6669" marT="6669" marB="32011"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a:rPr>
                        <a:t>790</a:t>
                      </a:r>
                    </a:p>
                  </a:txBody>
                  <a:tcPr marL="6669" marR="6669" marT="6669" marB="32011" anchor="b">
                    <a:lnL>
                      <a:noFill/>
                    </a:lnL>
                    <a:lnR>
                      <a:noFill/>
                    </a:lnR>
                    <a:lnT>
                      <a:noFill/>
                    </a:lnT>
                    <a:lnB>
                      <a:noFill/>
                    </a:lnB>
                    <a:noFill/>
                  </a:tcPr>
                </a:tc>
                <a:tc>
                  <a:txBody>
                    <a:bodyPr/>
                    <a:lstStyle/>
                    <a:p>
                      <a:pPr algn="r" fontAlgn="b"/>
                      <a:r>
                        <a:rPr lang="en-US" sz="1600" b="0" i="0" u="none" strike="noStrike">
                          <a:solidFill>
                            <a:srgbClr val="000000"/>
                          </a:solidFill>
                          <a:effectLst/>
                          <a:latin typeface="Calibri"/>
                        </a:rPr>
                        <a:t>(3,740.65)</a:t>
                      </a:r>
                    </a:p>
                  </a:txBody>
                  <a:tcPr marL="6669" marR="6669" marT="6669" marB="320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63218734"/>
                  </a:ext>
                </a:extLst>
              </a:tr>
              <a:tr h="181666">
                <a:tc>
                  <a:txBody>
                    <a:bodyPr/>
                    <a:lstStyle/>
                    <a:p>
                      <a:pPr algn="ctr" fontAlgn="b"/>
                      <a:endParaRPr lang="en-US" sz="1600" b="0" i="0" u="none" strike="noStrike">
                        <a:solidFill>
                          <a:srgbClr val="000000"/>
                        </a:solidFill>
                        <a:effectLst/>
                        <a:latin typeface="Calibri"/>
                      </a:endParaRPr>
                    </a:p>
                  </a:txBody>
                  <a:tcPr marL="6669" marR="6669" marT="6669" marB="32011"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600" b="0" i="0" u="sng">
                          <a:solidFill>
                            <a:srgbClr val="0563C1"/>
                          </a:solidFill>
                          <a:effectLst/>
                          <a:latin typeface="Calibri"/>
                        </a:rPr>
                        <a:t>Grants in Aid</a:t>
                      </a:r>
                    </a:p>
                  </a:txBody>
                  <a:tcPr marL="6669" marR="6669" marT="6669" marB="32011"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a:rPr>
                        <a:t>846</a:t>
                      </a:r>
                    </a:p>
                  </a:txBody>
                  <a:tcPr marL="6669" marR="6669" marT="6669" marB="32011" anchor="b">
                    <a:lnL>
                      <a:noFill/>
                    </a:lnL>
                    <a:lnR>
                      <a:noFill/>
                    </a:lnR>
                    <a:lnT>
                      <a:noFill/>
                    </a:lnT>
                    <a:lnB>
                      <a:noFill/>
                    </a:lnB>
                    <a:noFill/>
                  </a:tcPr>
                </a:tc>
                <a:tc>
                  <a:txBody>
                    <a:bodyPr/>
                    <a:lstStyle/>
                    <a:p>
                      <a:pPr algn="r" fontAlgn="b"/>
                      <a:r>
                        <a:rPr lang="en-US" sz="1600" b="0" i="0" u="none" strike="noStrike">
                          <a:solidFill>
                            <a:srgbClr val="000000"/>
                          </a:solidFill>
                          <a:effectLst/>
                          <a:latin typeface="Calibri"/>
                        </a:rPr>
                        <a:t>500.00 </a:t>
                      </a:r>
                    </a:p>
                  </a:txBody>
                  <a:tcPr marL="6669" marR="6669" marT="6669" marB="32011"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92623186"/>
                  </a:ext>
                </a:extLst>
              </a:tr>
              <a:tr h="181666">
                <a:tc>
                  <a:txBody>
                    <a:bodyPr/>
                    <a:lstStyle/>
                    <a:p>
                      <a:pPr fontAlgn="b"/>
                      <a:r>
                        <a:rPr lang="en-US" sz="1600" b="1" i="0" u="none" strike="noStrike">
                          <a:solidFill>
                            <a:srgbClr val="000000"/>
                          </a:solidFill>
                          <a:effectLst/>
                          <a:latin typeface="Calibri"/>
                        </a:rPr>
                        <a:t>Total</a:t>
                      </a:r>
                    </a:p>
                  </a:txBody>
                  <a:tcPr marL="6669" marR="6669" marT="6669" marB="32011"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600" b="0" i="0" u="none" strike="noStrike">
                        <a:solidFill>
                          <a:srgbClr val="000000"/>
                        </a:solidFill>
                        <a:effectLst/>
                        <a:latin typeface="Calibri"/>
                      </a:endParaRPr>
                    </a:p>
                  </a:txBody>
                  <a:tcPr marL="6669" marR="6669" marT="6669" marB="320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endParaRPr lang="en-US" sz="1600" b="0" i="0" u="none" strike="noStrike">
                        <a:solidFill>
                          <a:srgbClr val="000000"/>
                        </a:solidFill>
                        <a:effectLst/>
                        <a:latin typeface="Calibri"/>
                      </a:endParaRPr>
                    </a:p>
                  </a:txBody>
                  <a:tcPr marL="6669" marR="6669" marT="6669" marB="32011"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600" b="1" i="0" u="none" strike="noStrike">
                          <a:solidFill>
                            <a:srgbClr val="000000"/>
                          </a:solidFill>
                          <a:effectLst/>
                          <a:latin typeface="Calibri"/>
                        </a:rPr>
                        <a:t>12,552,190.32 </a:t>
                      </a:r>
                    </a:p>
                  </a:txBody>
                  <a:tcPr marL="6669" marR="6669" marT="6669" marB="32011"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0365566"/>
                  </a:ext>
                </a:extLst>
              </a:tr>
            </a:tbl>
          </a:graphicData>
        </a:graphic>
      </p:graphicFrame>
      <p:sp>
        <p:nvSpPr>
          <p:cNvPr id="2" name="TextBox 1">
            <a:extLst>
              <a:ext uri="{FF2B5EF4-FFF2-40B4-BE49-F238E27FC236}">
                <a16:creationId xmlns:a16="http://schemas.microsoft.com/office/drawing/2014/main" id="{4916BE44-CB7C-8BF3-6BE3-2744F6CEA2CC}"/>
              </a:ext>
            </a:extLst>
          </p:cNvPr>
          <p:cNvSpPr txBox="1"/>
          <p:nvPr/>
        </p:nvSpPr>
        <p:spPr>
          <a:xfrm>
            <a:off x="7133818" y="2742128"/>
            <a:ext cx="17568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Siegel/District</a:t>
            </a:r>
            <a:endParaRPr lang="en-US">
              <a:cs typeface="Arial"/>
            </a:endParaRPr>
          </a:p>
        </p:txBody>
      </p:sp>
    </p:spTree>
    <p:extLst>
      <p:ext uri="{BB962C8B-B14F-4D97-AF65-F5344CB8AC3E}">
        <p14:creationId xmlns:p14="http://schemas.microsoft.com/office/powerpoint/2010/main" val="130977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B78ED3-F25C-D2A9-F65B-04735FABD686}"/>
            </a:ext>
          </a:extLst>
        </p:cNvPr>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339B42B2-FD38-B595-6F9F-D52697F3B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68" name="Rectangle 67">
            <a:extLst>
              <a:ext uri="{FF2B5EF4-FFF2-40B4-BE49-F238E27FC236}">
                <a16:creationId xmlns:a16="http://schemas.microsoft.com/office/drawing/2014/main" id="{FEA2B37D-62BF-4962-447B-EDE37265A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4" cy="51435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70" name="Rectangle 69">
            <a:extLst>
              <a:ext uri="{FF2B5EF4-FFF2-40B4-BE49-F238E27FC236}">
                <a16:creationId xmlns:a16="http://schemas.microsoft.com/office/drawing/2014/main" id="{74E4B65B-2FC7-BB65-4EF1-119B16D5E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675">
              <a:solidFill>
                <a:schemeClr val="bg1"/>
              </a:solidFill>
              <a:latin typeface="+mj-lt"/>
            </a:endParaRPr>
          </a:p>
        </p:txBody>
      </p:sp>
      <p:sp>
        <p:nvSpPr>
          <p:cNvPr id="2" name="Title 1">
            <a:extLst>
              <a:ext uri="{FF2B5EF4-FFF2-40B4-BE49-F238E27FC236}">
                <a16:creationId xmlns:a16="http://schemas.microsoft.com/office/drawing/2014/main" id="{A896BAC3-FE98-AC45-F129-2C85A2135C31}"/>
              </a:ext>
            </a:extLst>
          </p:cNvPr>
          <p:cNvSpPr>
            <a:spLocks noGrp="1"/>
          </p:cNvSpPr>
          <p:nvPr>
            <p:ph type="title"/>
          </p:nvPr>
        </p:nvSpPr>
        <p:spPr>
          <a:xfrm>
            <a:off x="582930" y="370491"/>
            <a:ext cx="2961715" cy="436279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a:solidFill>
                  <a:schemeClr val="bg1"/>
                </a:solidFill>
              </a:rPr>
              <a:t>Siegel/District</a:t>
            </a:r>
            <a:br>
              <a:rPr lang="en-US" sz="3300"/>
            </a:br>
            <a:r>
              <a:rPr lang="en-US" sz="3300">
                <a:solidFill>
                  <a:schemeClr val="bg1"/>
                </a:solidFill>
              </a:rPr>
              <a:t>Unrestricted Cash Reserve</a:t>
            </a:r>
            <a:endParaRPr lang="en-US">
              <a:solidFill>
                <a:schemeClr val="bg1"/>
              </a:solidFill>
            </a:endParaRPr>
          </a:p>
        </p:txBody>
      </p:sp>
      <p:sp useBgFill="1">
        <p:nvSpPr>
          <p:cNvPr id="72" name="Rectangle 71">
            <a:extLst>
              <a:ext uri="{FF2B5EF4-FFF2-40B4-BE49-F238E27FC236}">
                <a16:creationId xmlns:a16="http://schemas.microsoft.com/office/drawing/2014/main" id="{11E79C0D-A988-8258-589B-68B693524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4212" y="0"/>
            <a:ext cx="510979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7" name="Content Placeholder 6">
            <a:extLst>
              <a:ext uri="{FF2B5EF4-FFF2-40B4-BE49-F238E27FC236}">
                <a16:creationId xmlns:a16="http://schemas.microsoft.com/office/drawing/2014/main" id="{B2BFE847-FD74-BD3D-F42F-BD461E400F60}"/>
              </a:ext>
            </a:extLst>
          </p:cNvPr>
          <p:cNvGraphicFramePr>
            <a:graphicFrameLocks noGrp="1"/>
          </p:cNvGraphicFramePr>
          <p:nvPr>
            <p:ph idx="1"/>
          </p:nvPr>
        </p:nvGraphicFramePr>
        <p:xfrm>
          <a:off x="4077729" y="1297459"/>
          <a:ext cx="5014753" cy="1907529"/>
        </p:xfrm>
        <a:graphic>
          <a:graphicData uri="http://schemas.openxmlformats.org/drawingml/2006/table">
            <a:tbl>
              <a:tblPr bandRow="1">
                <a:tableStyleId>{5C22544A-7EE6-4342-B048-85BDC9FD1C3A}</a:tableStyleId>
              </a:tblPr>
              <a:tblGrid>
                <a:gridCol w="3732040">
                  <a:extLst>
                    <a:ext uri="{9D8B030D-6E8A-4147-A177-3AD203B41FA5}">
                      <a16:colId xmlns:a16="http://schemas.microsoft.com/office/drawing/2014/main" val="4289426911"/>
                    </a:ext>
                  </a:extLst>
                </a:gridCol>
                <a:gridCol w="1282713">
                  <a:extLst>
                    <a:ext uri="{9D8B030D-6E8A-4147-A177-3AD203B41FA5}">
                      <a16:colId xmlns:a16="http://schemas.microsoft.com/office/drawing/2014/main" val="1847544841"/>
                    </a:ext>
                  </a:extLst>
                </a:gridCol>
              </a:tblGrid>
              <a:tr h="287929">
                <a:tc gridSpan="2">
                  <a:txBody>
                    <a:bodyPr/>
                    <a:lstStyle/>
                    <a:p>
                      <a:pPr algn="l" rtl="0" fontAlgn="base">
                        <a:lnSpc>
                          <a:spcPts val="1402"/>
                        </a:lnSpc>
                      </a:pPr>
                      <a:r>
                        <a:rPr lang="en-US" sz="1200" b="1" i="0" u="none" strike="noStrike">
                          <a:solidFill>
                            <a:srgbClr val="000000"/>
                          </a:solidFill>
                          <a:effectLst/>
                          <a:latin typeface="Cambria"/>
                        </a:rPr>
                        <a:t>Board of Trustee's Policy on Reserves:</a:t>
                      </a:r>
                      <a:r>
                        <a:rPr lang="en-US" sz="1200" b="0" i="0">
                          <a:solidFill>
                            <a:srgbClr val="000000"/>
                          </a:solidFill>
                          <a:effectLst/>
                          <a:latin typeface="Cambria"/>
                        </a:rPr>
                        <a:t> </a:t>
                      </a:r>
                      <a:endParaRPr lang="en-US" sz="1200" b="0" i="0">
                        <a:effectLst/>
                        <a:latin typeface="Cambria"/>
                      </a:endParaRPr>
                    </a:p>
                  </a:txBody>
                  <a:tcPr marL="68580" marR="68580" marT="34290" marB="3429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3181038229"/>
                  </a:ext>
                </a:extLst>
              </a:tr>
              <a:tr h="287929">
                <a:tc>
                  <a:txBody>
                    <a:bodyPr/>
                    <a:lstStyle/>
                    <a:p>
                      <a:pPr algn="l" rtl="0" fontAlgn="base">
                        <a:lnSpc>
                          <a:spcPts val="1402"/>
                        </a:lnSpc>
                      </a:pPr>
                      <a:r>
                        <a:rPr lang="en-US" sz="1200" b="0" i="0" u="sng" strike="noStrike">
                          <a:solidFill>
                            <a:srgbClr val="0563C1"/>
                          </a:solidFill>
                          <a:effectLst/>
                          <a:latin typeface="Cambria"/>
                          <a:hlinkClick r:id="rId2"/>
                        </a:rPr>
                        <a:t>Seattle College District Policy #608 - District Reserve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200" b="0" i="0">
                        <a:effectLst/>
                        <a:latin typeface="Cambria"/>
                      </a:endParaRPr>
                    </a:p>
                  </a:txBody>
                  <a:tcPr marL="80972" marR="80972" marT="40486" marB="40486" anchor="b">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1374245"/>
                  </a:ext>
                </a:extLst>
              </a:tr>
              <a:tr h="287929">
                <a:tc>
                  <a:txBody>
                    <a:bodyPr/>
                    <a:lstStyle/>
                    <a:p>
                      <a:pPr algn="l" rtl="0" fontAlgn="base">
                        <a:lnSpc>
                          <a:spcPts val="1402"/>
                        </a:lnSpc>
                      </a:pPr>
                      <a:r>
                        <a:rPr lang="en-US" sz="1200" b="1" i="0" u="none" strike="noStrike">
                          <a:effectLst/>
                          <a:latin typeface="Cambria"/>
                        </a:rPr>
                        <a:t>Unrestricted Cash Reserve Balance</a:t>
                      </a:r>
                      <a:r>
                        <a:rPr lang="en-US" sz="1200" b="0" i="0">
                          <a:effectLst/>
                          <a:latin typeface="Cambria"/>
                        </a:rPr>
                        <a:t> </a:t>
                      </a: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200" b="0" i="0" u="none" strike="noStrike">
                          <a:solidFill>
                            <a:srgbClr val="000000"/>
                          </a:solidFill>
                          <a:effectLst/>
                          <a:latin typeface="Cambria"/>
                        </a:rPr>
                        <a:t>$</a:t>
                      </a:r>
                      <a:r>
                        <a:rPr lang="en-US" sz="1200" b="0" i="0" u="none" strike="noStrike" noProof="0">
                          <a:solidFill>
                            <a:srgbClr val="000000"/>
                          </a:solidFill>
                          <a:effectLst/>
                          <a:latin typeface="Cambria"/>
                        </a:rPr>
                        <a:t>15,828,097</a:t>
                      </a:r>
                      <a:r>
                        <a:rPr lang="en-US" sz="1200" b="0" i="0" u="none" strike="noStrike">
                          <a:solidFill>
                            <a:srgbClr val="000000"/>
                          </a:solidFill>
                          <a:effectLst/>
                          <a:latin typeface="Cambria"/>
                        </a:rPr>
                        <a:t> </a:t>
                      </a:r>
                      <a:r>
                        <a:rPr lang="en-US" sz="1200" b="0" i="0">
                          <a:solidFill>
                            <a:srgbClr val="000000"/>
                          </a:solidFill>
                          <a:effectLst/>
                          <a:latin typeface="Cambria"/>
                        </a:rPr>
                        <a:t> </a:t>
                      </a:r>
                      <a:endParaRPr lang="en-US" sz="1200" b="0" i="0">
                        <a:effectLst/>
                        <a:latin typeface="Cambria"/>
                      </a:endParaRPr>
                    </a:p>
                  </a:txBody>
                  <a:tcPr marL="80972" marR="80972" marT="40486" marB="40486">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9955497"/>
                  </a:ext>
                </a:extLst>
              </a:tr>
              <a:tr h="467885">
                <a:tc>
                  <a:txBody>
                    <a:bodyPr/>
                    <a:lstStyle/>
                    <a:p>
                      <a:pPr algn="l" rtl="0" fontAlgn="base">
                        <a:lnSpc>
                          <a:spcPts val="1402"/>
                        </a:lnSpc>
                        <a:spcAft>
                          <a:spcPts val="600"/>
                        </a:spcAft>
                      </a:pPr>
                      <a:r>
                        <a:rPr lang="en-US" sz="1200" b="1" i="0" u="none" strike="noStrike">
                          <a:solidFill>
                            <a:srgbClr val="000000"/>
                          </a:solidFill>
                          <a:effectLst/>
                          <a:latin typeface="Cambria"/>
                        </a:rPr>
                        <a:t>Less: FY 2025 Anticipated Deficits (net of vacancy savings)</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200" b="0" i="0">
                          <a:effectLst/>
                          <a:latin typeface="Cambria"/>
                        </a:rPr>
                        <a:t>9,626,451</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390668"/>
                  </a:ext>
                </a:extLst>
              </a:tr>
              <a:tr h="287929">
                <a:tc>
                  <a:txBody>
                    <a:bodyPr/>
                    <a:lstStyle/>
                    <a:p>
                      <a:pPr algn="l" rtl="0" fontAlgn="base">
                        <a:lnSpc>
                          <a:spcPts val="1402"/>
                        </a:lnSpc>
                        <a:spcAft>
                          <a:spcPts val="600"/>
                        </a:spcAft>
                      </a:pPr>
                      <a:r>
                        <a:rPr lang="en-US" sz="1200" b="1" i="0" u="none" strike="noStrike">
                          <a:solidFill>
                            <a:srgbClr val="000000"/>
                          </a:solidFill>
                          <a:effectLst/>
                          <a:latin typeface="Cambria"/>
                        </a:rPr>
                        <a:t>Projected Ending Cash Reserve Balance FY 25</a:t>
                      </a:r>
                      <a:r>
                        <a:rPr lang="en-US" sz="1200" b="0" i="0">
                          <a:solidFill>
                            <a:srgbClr val="000000"/>
                          </a:solidFill>
                          <a:effectLst/>
                          <a:latin typeface="Cambria"/>
                        </a:rPr>
                        <a:t> *</a:t>
                      </a:r>
                      <a:endParaRPr lang="en-US" sz="1200" b="0" i="0">
                        <a:effectLst/>
                        <a:latin typeface="Cambria"/>
                      </a:endParaRPr>
                    </a:p>
                  </a:txBody>
                  <a:tcPr marL="80972" marR="80972" marT="40486" marB="40486"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200" b="0" i="0">
                          <a:effectLst/>
                          <a:latin typeface="Cambria"/>
                        </a:rPr>
                        <a:t>$6,201,646 </a:t>
                      </a:r>
                    </a:p>
                  </a:txBody>
                  <a:tcPr marL="80972" marR="80972" marT="40486" marB="40486">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518989"/>
                  </a:ext>
                </a:extLst>
              </a:tr>
              <a:tr h="287928">
                <a:tc>
                  <a:txBody>
                    <a:bodyPr/>
                    <a:lstStyle/>
                    <a:p>
                      <a:pPr lvl="0" algn="l">
                        <a:lnSpc>
                          <a:spcPts val="1402"/>
                        </a:lnSpc>
                        <a:spcAft>
                          <a:spcPts val="600"/>
                        </a:spcAft>
                        <a:buNone/>
                      </a:pPr>
                      <a:r>
                        <a:rPr lang="en-US" sz="1200" b="0" i="0">
                          <a:solidFill>
                            <a:srgbClr val="000000"/>
                          </a:solidFill>
                          <a:effectLst/>
                          <a:latin typeface="Cambria"/>
                        </a:rPr>
                        <a:t>*to assist in SCC's Cash Reserve Deficit</a:t>
                      </a:r>
                    </a:p>
                  </a:txBody>
                  <a:tcPr marL="80971" marR="80971" marT="40486" marB="40486" anchor="ctr">
                    <a:lnL w="19050">
                      <a:solidFill>
                        <a:srgbClr val="000000"/>
                      </a:solidFill>
                    </a:lnL>
                    <a:lnR w="0">
                      <a:noFill/>
                    </a:lnR>
                    <a:lnT w="0">
                      <a:noFill/>
                    </a:lnT>
                    <a:lnB w="19050">
                      <a:solidFill>
                        <a:srgbClr val="000000"/>
                      </a:solidFill>
                    </a:lnB>
                    <a:noFill/>
                  </a:tcPr>
                </a:tc>
                <a:tc>
                  <a:txBody>
                    <a:bodyPr/>
                    <a:lstStyle/>
                    <a:p>
                      <a:pPr lvl="0" algn="r">
                        <a:lnSpc>
                          <a:spcPts val="1402"/>
                        </a:lnSpc>
                        <a:spcAft>
                          <a:spcPts val="600"/>
                        </a:spcAft>
                        <a:buNone/>
                      </a:pPr>
                      <a:endParaRPr lang="en-US" sz="1200" b="0" i="0">
                        <a:effectLst/>
                        <a:latin typeface="Cambria"/>
                      </a:endParaRPr>
                    </a:p>
                  </a:txBody>
                  <a:tcPr marL="80971" marR="80971" marT="40486" marB="40486">
                    <a:lnL w="0">
                      <a:noFill/>
                    </a:lnL>
                    <a:lnR w="19050">
                      <a:solidFill>
                        <a:srgbClr val="000000"/>
                      </a:solidFill>
                    </a:lnR>
                    <a:lnT w="19050">
                      <a:solidFill>
                        <a:srgbClr val="000000"/>
                      </a:solidFill>
                    </a:lnT>
                    <a:lnB w="19050">
                      <a:solidFill>
                        <a:srgbClr val="000000"/>
                      </a:solidFill>
                    </a:lnB>
                    <a:noFill/>
                  </a:tcPr>
                </a:tc>
                <a:extLst>
                  <a:ext uri="{0D108BD9-81ED-4DB2-BD59-A6C34878D82A}">
                    <a16:rowId xmlns:a16="http://schemas.microsoft.com/office/drawing/2014/main" val="1293494827"/>
                  </a:ext>
                </a:extLst>
              </a:tr>
            </a:tbl>
          </a:graphicData>
        </a:graphic>
      </p:graphicFrame>
    </p:spTree>
    <p:extLst>
      <p:ext uri="{BB962C8B-B14F-4D97-AF65-F5344CB8AC3E}">
        <p14:creationId xmlns:p14="http://schemas.microsoft.com/office/powerpoint/2010/main" val="61208837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33786-CD0B-B174-5138-A4EAD21C27E2}"/>
              </a:ext>
            </a:extLst>
          </p:cNvPr>
          <p:cNvSpPr>
            <a:spLocks noGrp="1"/>
          </p:cNvSpPr>
          <p:nvPr>
            <p:ph idx="1"/>
          </p:nvPr>
        </p:nvSpPr>
        <p:spPr/>
        <p:txBody>
          <a:bodyPr vert="horz" lIns="0" tIns="0" rIns="0" bIns="0" rtlCol="0" anchor="t">
            <a:normAutofit/>
          </a:bodyPr>
          <a:lstStyle/>
          <a:p>
            <a:r>
              <a:rPr lang="en-US">
                <a:ea typeface="Calibri"/>
                <a:cs typeface="Calibri"/>
              </a:rPr>
              <a:t>FY 26 &amp; Beyond</a:t>
            </a:r>
          </a:p>
          <a:p>
            <a:pPr algn="l"/>
            <a:r>
              <a:rPr lang="en-US">
                <a:ea typeface="Calibri"/>
                <a:cs typeface="Calibri"/>
              </a:rPr>
              <a:t>New Considerations:</a:t>
            </a:r>
          </a:p>
          <a:p>
            <a:pPr marL="342900" indent="-342900" algn="l">
              <a:buChar char="•"/>
            </a:pPr>
            <a:r>
              <a:rPr lang="en-US">
                <a:ea typeface="Calibri"/>
                <a:cs typeface="Calibri"/>
              </a:rPr>
              <a:t>State Budget Deficit</a:t>
            </a:r>
          </a:p>
          <a:p>
            <a:pPr marL="342900" indent="-342900" algn="l">
              <a:buChar char="•"/>
            </a:pPr>
            <a:r>
              <a:rPr lang="en-US">
                <a:ea typeface="Calibri"/>
                <a:cs typeface="Calibri"/>
              </a:rPr>
              <a:t>CBA commitment</a:t>
            </a:r>
          </a:p>
          <a:p>
            <a:pPr marL="342900" indent="-342900" algn="l">
              <a:buChar char="•"/>
            </a:pPr>
            <a:r>
              <a:rPr lang="en-US">
                <a:ea typeface="Calibri"/>
                <a:cs typeface="Calibri"/>
              </a:rPr>
              <a:t>Replenish Fund (Cash) Balance</a:t>
            </a:r>
          </a:p>
        </p:txBody>
      </p:sp>
    </p:spTree>
    <p:extLst>
      <p:ext uri="{BB962C8B-B14F-4D97-AF65-F5344CB8AC3E}">
        <p14:creationId xmlns:p14="http://schemas.microsoft.com/office/powerpoint/2010/main" val="23071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763588" y="3422652"/>
            <a:ext cx="7467600" cy="839144"/>
          </a:xfrm>
        </p:spPr>
        <p:txBody>
          <a:bodyPr vert="horz" lIns="0" tIns="0" rIns="0" bIns="0" rtlCol="0" anchor="t">
            <a:normAutofit/>
          </a:bodyPr>
          <a:lstStyle/>
          <a:p>
            <a:pPr marL="342900" indent="-342900" algn="l">
              <a:buChar char="•"/>
            </a:pPr>
            <a:r>
              <a:rPr lang="en-US" sz="2200" b="0">
                <a:ea typeface="+mn-lt"/>
                <a:cs typeface="+mn-lt"/>
              </a:rPr>
              <a:t>Governor Inslee announced $10B to $12B.  SBCTC shared above where deficits could be as high as $15.6B</a:t>
            </a:r>
          </a:p>
          <a:p>
            <a:pPr marL="342900" indent="-342900" algn="l">
              <a:buChar char="•"/>
            </a:pPr>
            <a:endParaRPr lang="en-US" sz="2200" b="0">
              <a:solidFill>
                <a:srgbClr val="000000"/>
              </a:solidFill>
              <a:latin typeface="Calibri"/>
              <a:ea typeface="+mn-lt"/>
              <a:cs typeface="+mn-lt"/>
            </a:endParaRPr>
          </a:p>
          <a:p>
            <a:pPr algn="l"/>
            <a:endParaRPr lang="en-US" sz="2200" b="0">
              <a:solidFill>
                <a:srgbClr val="000000"/>
              </a:solidFill>
              <a:latin typeface="Calibri"/>
              <a:ea typeface="+mn-lt"/>
              <a:cs typeface="+mn-lt"/>
            </a:endParaRPr>
          </a:p>
          <a:p>
            <a:pPr algn="l"/>
            <a:endParaRPr lang="en-US" sz="2200" b="0">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371600" y="285750"/>
            <a:ext cx="5943600" cy="507831"/>
          </a:xfrm>
          <a:prstGeom prst="rect">
            <a:avLst/>
          </a:prstGeom>
          <a:noFill/>
        </p:spPr>
        <p:txBody>
          <a:bodyPr wrap="square" lIns="91440" tIns="45720" rIns="91440" bIns="45720" rtlCol="0" anchor="t">
            <a:spAutoFit/>
          </a:bodyPr>
          <a:lstStyle/>
          <a:p>
            <a:pPr algn="ctr"/>
            <a:r>
              <a:rPr lang="en-US" sz="2700" b="1">
                <a:latin typeface="Arial"/>
                <a:cs typeface="Arial"/>
              </a:rPr>
              <a:t>State Budget Deficit for FY 26-27</a:t>
            </a:r>
            <a:endParaRPr lang="en-US"/>
          </a:p>
        </p:txBody>
      </p:sp>
      <p:graphicFrame>
        <p:nvGraphicFramePr>
          <p:cNvPr id="4" name="Table 3">
            <a:extLst>
              <a:ext uri="{FF2B5EF4-FFF2-40B4-BE49-F238E27FC236}">
                <a16:creationId xmlns:a16="http://schemas.microsoft.com/office/drawing/2014/main" id="{33DD68E5-59EB-2504-0C33-1CE419662246}"/>
              </a:ext>
            </a:extLst>
          </p:cNvPr>
          <p:cNvGraphicFramePr>
            <a:graphicFrameLocks noGrp="1"/>
          </p:cNvGraphicFramePr>
          <p:nvPr/>
        </p:nvGraphicFramePr>
        <p:xfrm>
          <a:off x="762000" y="793750"/>
          <a:ext cx="7623316" cy="2621277"/>
        </p:xfrm>
        <a:graphic>
          <a:graphicData uri="http://schemas.openxmlformats.org/drawingml/2006/table">
            <a:tbl>
              <a:tblPr firstRow="1" bandRow="1">
                <a:tableStyleId>{5C22544A-7EE6-4342-B048-85BDC9FD1C3A}</a:tableStyleId>
              </a:tblPr>
              <a:tblGrid>
                <a:gridCol w="3508375">
                  <a:extLst>
                    <a:ext uri="{9D8B030D-6E8A-4147-A177-3AD203B41FA5}">
                      <a16:colId xmlns:a16="http://schemas.microsoft.com/office/drawing/2014/main" val="3549337372"/>
                    </a:ext>
                  </a:extLst>
                </a:gridCol>
                <a:gridCol w="1936750">
                  <a:extLst>
                    <a:ext uri="{9D8B030D-6E8A-4147-A177-3AD203B41FA5}">
                      <a16:colId xmlns:a16="http://schemas.microsoft.com/office/drawing/2014/main" val="3079494226"/>
                    </a:ext>
                  </a:extLst>
                </a:gridCol>
                <a:gridCol w="2178191">
                  <a:extLst>
                    <a:ext uri="{9D8B030D-6E8A-4147-A177-3AD203B41FA5}">
                      <a16:colId xmlns:a16="http://schemas.microsoft.com/office/drawing/2014/main" val="757719205"/>
                    </a:ext>
                  </a:extLst>
                </a:gridCol>
              </a:tblGrid>
              <a:tr h="370840">
                <a:tc>
                  <a:txBody>
                    <a:bodyPr/>
                    <a:lstStyle/>
                    <a:p>
                      <a:r>
                        <a:rPr lang="en-US"/>
                        <a:t>Item</a:t>
                      </a:r>
                    </a:p>
                  </a:txBody>
                  <a:tcPr/>
                </a:tc>
                <a:tc>
                  <a:txBody>
                    <a:bodyPr/>
                    <a:lstStyle/>
                    <a:p>
                      <a:r>
                        <a:rPr lang="en-US"/>
                        <a:t>Amount (in Millions)</a:t>
                      </a:r>
                    </a:p>
                  </a:txBody>
                  <a:tcPr/>
                </a:tc>
                <a:tc>
                  <a:txBody>
                    <a:bodyPr/>
                    <a:lstStyle/>
                    <a:p>
                      <a:r>
                        <a:rPr lang="en-US"/>
                        <a:t>June 2027 Ending Fund Balance (cumulative)</a:t>
                      </a:r>
                    </a:p>
                  </a:txBody>
                  <a:tcPr/>
                </a:tc>
                <a:extLst>
                  <a:ext uri="{0D108BD9-81ED-4DB2-BD59-A6C34878D82A}">
                    <a16:rowId xmlns:a16="http://schemas.microsoft.com/office/drawing/2014/main" val="729708025"/>
                  </a:ext>
                </a:extLst>
              </a:tr>
              <a:tr h="370840">
                <a:tc>
                  <a:txBody>
                    <a:bodyPr/>
                    <a:lstStyle/>
                    <a:p>
                      <a:r>
                        <a:rPr lang="en-US"/>
                        <a:t>Original Projected FY 27 Ending Fund Balance</a:t>
                      </a:r>
                    </a:p>
                  </a:txBody>
                  <a:tcPr/>
                </a:tc>
                <a:tc>
                  <a:txBody>
                    <a:bodyPr/>
                    <a:lstStyle/>
                    <a:p>
                      <a:pPr algn="r"/>
                      <a:r>
                        <a:rPr lang="en-US"/>
                        <a:t>+$100</a:t>
                      </a:r>
                    </a:p>
                  </a:txBody>
                  <a:tcPr/>
                </a:tc>
                <a:tc>
                  <a:txBody>
                    <a:bodyPr/>
                    <a:lstStyle/>
                    <a:p>
                      <a:pPr algn="r"/>
                      <a:r>
                        <a:rPr lang="en-US"/>
                        <a:t>+$100</a:t>
                      </a:r>
                    </a:p>
                  </a:txBody>
                  <a:tcPr/>
                </a:tc>
                <a:extLst>
                  <a:ext uri="{0D108BD9-81ED-4DB2-BD59-A6C34878D82A}">
                    <a16:rowId xmlns:a16="http://schemas.microsoft.com/office/drawing/2014/main" val="249925125"/>
                  </a:ext>
                </a:extLst>
              </a:tr>
              <a:tr h="370839">
                <a:tc>
                  <a:txBody>
                    <a:bodyPr/>
                    <a:lstStyle/>
                    <a:p>
                      <a:pPr lvl="0">
                        <a:buNone/>
                      </a:pPr>
                      <a:r>
                        <a:rPr lang="en-US"/>
                        <a:t>Change to Revenue Forecast, November 2024</a:t>
                      </a:r>
                    </a:p>
                  </a:txBody>
                  <a:tcPr/>
                </a:tc>
                <a:tc>
                  <a:txBody>
                    <a:bodyPr/>
                    <a:lstStyle/>
                    <a:p>
                      <a:pPr lvl="0" algn="r">
                        <a:buNone/>
                      </a:pPr>
                      <a:r>
                        <a:rPr lang="en-US"/>
                        <a:t>($700)</a:t>
                      </a:r>
                    </a:p>
                  </a:txBody>
                  <a:tcPr/>
                </a:tc>
                <a:tc>
                  <a:txBody>
                    <a:bodyPr/>
                    <a:lstStyle/>
                    <a:p>
                      <a:pPr lvl="0" algn="r">
                        <a:buNone/>
                      </a:pPr>
                      <a:r>
                        <a:rPr lang="en-US"/>
                        <a:t>($600)</a:t>
                      </a:r>
                    </a:p>
                  </a:txBody>
                  <a:tcPr/>
                </a:tc>
                <a:extLst>
                  <a:ext uri="{0D108BD9-81ED-4DB2-BD59-A6C34878D82A}">
                    <a16:rowId xmlns:a16="http://schemas.microsoft.com/office/drawing/2014/main" val="2637873390"/>
                  </a:ext>
                </a:extLst>
              </a:tr>
              <a:tr h="370838">
                <a:tc>
                  <a:txBody>
                    <a:bodyPr/>
                    <a:lstStyle/>
                    <a:p>
                      <a:pPr lvl="0">
                        <a:buNone/>
                      </a:pPr>
                      <a:r>
                        <a:rPr lang="en-US"/>
                        <a:t>2025-27 Collective Bargaining Costs</a:t>
                      </a:r>
                    </a:p>
                  </a:txBody>
                  <a:tcPr/>
                </a:tc>
                <a:tc>
                  <a:txBody>
                    <a:bodyPr/>
                    <a:lstStyle/>
                    <a:p>
                      <a:pPr lvl="0" algn="r">
                        <a:buNone/>
                      </a:pPr>
                      <a:r>
                        <a:rPr lang="en-US"/>
                        <a:t>($4,000)</a:t>
                      </a:r>
                    </a:p>
                  </a:txBody>
                  <a:tcPr/>
                </a:tc>
                <a:tc>
                  <a:txBody>
                    <a:bodyPr/>
                    <a:lstStyle/>
                    <a:p>
                      <a:pPr lvl="0" algn="r">
                        <a:buNone/>
                      </a:pPr>
                      <a:r>
                        <a:rPr lang="en-US"/>
                        <a:t>($4,600)</a:t>
                      </a:r>
                    </a:p>
                  </a:txBody>
                  <a:tcPr/>
                </a:tc>
                <a:extLst>
                  <a:ext uri="{0D108BD9-81ED-4DB2-BD59-A6C34878D82A}">
                    <a16:rowId xmlns:a16="http://schemas.microsoft.com/office/drawing/2014/main" val="606652754"/>
                  </a:ext>
                </a:extLst>
              </a:tr>
              <a:tr h="370838">
                <a:tc>
                  <a:txBody>
                    <a:bodyPr/>
                    <a:lstStyle/>
                    <a:p>
                      <a:pPr lvl="0">
                        <a:buNone/>
                      </a:pPr>
                      <a:r>
                        <a:rPr lang="en-US"/>
                        <a:t>2025-27 Maintenance Level Requests from Agencies</a:t>
                      </a:r>
                    </a:p>
                  </a:txBody>
                  <a:tcPr/>
                </a:tc>
                <a:tc>
                  <a:txBody>
                    <a:bodyPr/>
                    <a:lstStyle/>
                    <a:p>
                      <a:pPr lvl="0" algn="r">
                        <a:buNone/>
                      </a:pPr>
                      <a:r>
                        <a:rPr lang="en-US"/>
                        <a:t>($5,000) to ($10,000)</a:t>
                      </a:r>
                    </a:p>
                  </a:txBody>
                  <a:tcPr/>
                </a:tc>
                <a:tc>
                  <a:txBody>
                    <a:bodyPr/>
                    <a:lstStyle/>
                    <a:p>
                      <a:pPr lvl="0" algn="r">
                        <a:buNone/>
                      </a:pPr>
                      <a:r>
                        <a:rPr lang="en-US"/>
                        <a:t>($9,600) to ($14,600)</a:t>
                      </a:r>
                    </a:p>
                  </a:txBody>
                  <a:tcPr/>
                </a:tc>
                <a:extLst>
                  <a:ext uri="{0D108BD9-81ED-4DB2-BD59-A6C34878D82A}">
                    <a16:rowId xmlns:a16="http://schemas.microsoft.com/office/drawing/2014/main" val="3775974731"/>
                  </a:ext>
                </a:extLst>
              </a:tr>
              <a:tr h="370838">
                <a:tc>
                  <a:txBody>
                    <a:bodyPr/>
                    <a:lstStyle/>
                    <a:p>
                      <a:pPr lvl="0">
                        <a:buNone/>
                      </a:pPr>
                      <a:r>
                        <a:rPr lang="en-US"/>
                        <a:t>2025-27 Estimated Caseload Forecast Cost Increase</a:t>
                      </a:r>
                    </a:p>
                  </a:txBody>
                  <a:tcPr/>
                </a:tc>
                <a:tc>
                  <a:txBody>
                    <a:bodyPr/>
                    <a:lstStyle/>
                    <a:p>
                      <a:pPr lvl="0" algn="r">
                        <a:buNone/>
                      </a:pPr>
                      <a:r>
                        <a:rPr lang="en-US"/>
                        <a:t>($1,000)</a:t>
                      </a:r>
                    </a:p>
                  </a:txBody>
                  <a:tcPr/>
                </a:tc>
                <a:tc>
                  <a:txBody>
                    <a:bodyPr/>
                    <a:lstStyle/>
                    <a:p>
                      <a:pPr lvl="0" algn="r">
                        <a:buNone/>
                      </a:pPr>
                      <a:r>
                        <a:rPr lang="en-US"/>
                        <a:t>($10,600) to ($15,600)</a:t>
                      </a:r>
                    </a:p>
                  </a:txBody>
                  <a:tcPr/>
                </a:tc>
                <a:extLst>
                  <a:ext uri="{0D108BD9-81ED-4DB2-BD59-A6C34878D82A}">
                    <a16:rowId xmlns:a16="http://schemas.microsoft.com/office/drawing/2014/main" val="2324417255"/>
                  </a:ext>
                </a:extLst>
              </a:tr>
            </a:tbl>
          </a:graphicData>
        </a:graphic>
      </p:graphicFrame>
    </p:spTree>
    <p:extLst>
      <p:ext uri="{BB962C8B-B14F-4D97-AF65-F5344CB8AC3E}">
        <p14:creationId xmlns:p14="http://schemas.microsoft.com/office/powerpoint/2010/main" val="71739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835025" y="1033464"/>
            <a:ext cx="7467600" cy="2807644"/>
          </a:xfrm>
        </p:spPr>
        <p:txBody>
          <a:bodyPr vert="horz" lIns="0" tIns="0" rIns="0" bIns="0" rtlCol="0" anchor="t">
            <a:normAutofit/>
          </a:bodyPr>
          <a:lstStyle/>
          <a:p>
            <a:pPr marL="342900" indent="-342900" algn="l">
              <a:buChar char="•"/>
            </a:pPr>
            <a:r>
              <a:rPr lang="en-US" sz="2200" b="0">
                <a:ea typeface="+mn-lt"/>
                <a:cs typeface="+mn-lt"/>
              </a:rPr>
              <a:t>Estimated share of CTC share of State General Fund is 3.33%</a:t>
            </a:r>
          </a:p>
          <a:p>
            <a:pPr marL="342900" indent="-342900" algn="l">
              <a:buChar char="•"/>
            </a:pPr>
            <a:r>
              <a:rPr lang="en-US" sz="2200" b="0">
                <a:solidFill>
                  <a:srgbClr val="000000"/>
                </a:solidFill>
                <a:latin typeface="Calibri"/>
                <a:ea typeface="+mn-lt"/>
                <a:cs typeface="+mn-lt"/>
              </a:rPr>
              <a:t>A billion reduction = $33.3 M for SBCTC</a:t>
            </a:r>
          </a:p>
          <a:p>
            <a:pPr marL="342900" indent="-342900" algn="l">
              <a:buChar char="•"/>
            </a:pPr>
            <a:r>
              <a:rPr lang="en-US" sz="2200" b="0">
                <a:solidFill>
                  <a:srgbClr val="000000"/>
                </a:solidFill>
                <a:latin typeface="Calibri"/>
                <a:ea typeface="+mn-lt"/>
                <a:cs typeface="+mn-lt"/>
              </a:rPr>
              <a:t>SCD share = $3.3M or about 10%</a:t>
            </a:r>
          </a:p>
          <a:p>
            <a:pPr algn="l"/>
            <a:endParaRPr lang="en-US" sz="2200" b="0">
              <a:solidFill>
                <a:srgbClr val="000000"/>
              </a:solidFill>
              <a:latin typeface="Calibri"/>
              <a:ea typeface="+mn-lt"/>
              <a:cs typeface="+mn-lt"/>
            </a:endParaRPr>
          </a:p>
          <a:p>
            <a:pPr algn="l"/>
            <a:endParaRPr lang="en-US" sz="2200" b="0">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371600" y="285750"/>
            <a:ext cx="5943600" cy="507831"/>
          </a:xfrm>
          <a:prstGeom prst="rect">
            <a:avLst/>
          </a:prstGeom>
          <a:noFill/>
        </p:spPr>
        <p:txBody>
          <a:bodyPr wrap="square" lIns="91440" tIns="45720" rIns="91440" bIns="45720" rtlCol="0" anchor="t">
            <a:spAutoFit/>
          </a:bodyPr>
          <a:lstStyle/>
          <a:p>
            <a:pPr algn="ctr"/>
            <a:r>
              <a:rPr lang="en-US" sz="2700" b="1">
                <a:latin typeface="Arial"/>
                <a:cs typeface="Arial"/>
              </a:rPr>
              <a:t>SCD Share of State Budget Deficit</a:t>
            </a:r>
            <a:endParaRPr lang="en-US"/>
          </a:p>
        </p:txBody>
      </p:sp>
      <p:graphicFrame>
        <p:nvGraphicFramePr>
          <p:cNvPr id="6" name="Table 5">
            <a:extLst>
              <a:ext uri="{FF2B5EF4-FFF2-40B4-BE49-F238E27FC236}">
                <a16:creationId xmlns:a16="http://schemas.microsoft.com/office/drawing/2014/main" id="{D80DEF3F-2177-61E2-F807-2137B90F643F}"/>
              </a:ext>
            </a:extLst>
          </p:cNvPr>
          <p:cNvGraphicFramePr>
            <a:graphicFrameLocks noGrp="1"/>
          </p:cNvGraphicFramePr>
          <p:nvPr/>
        </p:nvGraphicFramePr>
        <p:xfrm>
          <a:off x="1108880" y="2721022"/>
          <a:ext cx="6889331" cy="789288"/>
        </p:xfrm>
        <a:graphic>
          <a:graphicData uri="http://schemas.openxmlformats.org/drawingml/2006/table">
            <a:tbl>
              <a:tblPr bandRow="1">
                <a:tableStyleId>{5C22544A-7EE6-4342-B048-85BDC9FD1C3A}</a:tableStyleId>
              </a:tblPr>
              <a:tblGrid>
                <a:gridCol w="1716687">
                  <a:extLst>
                    <a:ext uri="{9D8B030D-6E8A-4147-A177-3AD203B41FA5}">
                      <a16:colId xmlns:a16="http://schemas.microsoft.com/office/drawing/2014/main" val="3963730790"/>
                    </a:ext>
                  </a:extLst>
                </a:gridCol>
                <a:gridCol w="1581156">
                  <a:extLst>
                    <a:ext uri="{9D8B030D-6E8A-4147-A177-3AD203B41FA5}">
                      <a16:colId xmlns:a16="http://schemas.microsoft.com/office/drawing/2014/main" val="3716408194"/>
                    </a:ext>
                  </a:extLst>
                </a:gridCol>
                <a:gridCol w="1694097">
                  <a:extLst>
                    <a:ext uri="{9D8B030D-6E8A-4147-A177-3AD203B41FA5}">
                      <a16:colId xmlns:a16="http://schemas.microsoft.com/office/drawing/2014/main" val="81909131"/>
                    </a:ext>
                  </a:extLst>
                </a:gridCol>
                <a:gridCol w="1897391">
                  <a:extLst>
                    <a:ext uri="{9D8B030D-6E8A-4147-A177-3AD203B41FA5}">
                      <a16:colId xmlns:a16="http://schemas.microsoft.com/office/drawing/2014/main" val="209684290"/>
                    </a:ext>
                  </a:extLst>
                </a:gridCol>
              </a:tblGrid>
              <a:tr h="280321">
                <a:tc>
                  <a:txBody>
                    <a:bodyPr/>
                    <a:lstStyle/>
                    <a:p>
                      <a:pPr algn="ctr" fontAlgn="b"/>
                      <a:r>
                        <a:rPr lang="en-US" sz="2000" b="1">
                          <a:effectLst/>
                          <a:latin typeface="Calibri"/>
                        </a:rPr>
                        <a:t>TOTALS</a:t>
                      </a:r>
                    </a:p>
                  </a:txBody>
                  <a:tcPr marL="9525" marR="9525" marT="9525" anchor="b">
                    <a:lnL>
                      <a:noFill/>
                    </a:lnL>
                    <a:lnR>
                      <a:noFill/>
                    </a:lnR>
                    <a:lnT>
                      <a:noFill/>
                    </a:lnT>
                    <a:lnB>
                      <a:noFill/>
                    </a:lnB>
                    <a:noFill/>
                  </a:tcPr>
                </a:tc>
                <a:tc>
                  <a:txBody>
                    <a:bodyPr/>
                    <a:lstStyle/>
                    <a:p>
                      <a:pPr algn="ctr" fontAlgn="b"/>
                      <a:r>
                        <a:rPr lang="en-US" sz="2000" b="1">
                          <a:effectLst/>
                          <a:latin typeface="Calibri"/>
                        </a:rPr>
                        <a:t>CENTRAL</a:t>
                      </a:r>
                    </a:p>
                  </a:txBody>
                  <a:tcPr marL="9525" marR="9525" marT="9525" anchor="b">
                    <a:lnL>
                      <a:noFill/>
                    </a:lnL>
                    <a:lnR>
                      <a:noFill/>
                    </a:lnR>
                    <a:lnT>
                      <a:noFill/>
                    </a:lnT>
                    <a:lnB>
                      <a:noFill/>
                    </a:lnB>
                    <a:noFill/>
                  </a:tcPr>
                </a:tc>
                <a:tc>
                  <a:txBody>
                    <a:bodyPr/>
                    <a:lstStyle/>
                    <a:p>
                      <a:pPr algn="ctr" fontAlgn="b"/>
                      <a:r>
                        <a:rPr lang="en-US" sz="2000" b="1">
                          <a:effectLst/>
                          <a:latin typeface="Calibri"/>
                        </a:rPr>
                        <a:t>NORTH</a:t>
                      </a:r>
                    </a:p>
                  </a:txBody>
                  <a:tcPr marL="9525" marR="9525" marT="9525" anchor="b">
                    <a:lnL>
                      <a:noFill/>
                    </a:lnL>
                    <a:lnR>
                      <a:noFill/>
                    </a:lnR>
                    <a:lnT>
                      <a:noFill/>
                    </a:lnT>
                    <a:lnB>
                      <a:noFill/>
                    </a:lnB>
                    <a:noFill/>
                  </a:tcPr>
                </a:tc>
                <a:tc>
                  <a:txBody>
                    <a:bodyPr/>
                    <a:lstStyle/>
                    <a:p>
                      <a:pPr algn="ctr" fontAlgn="b"/>
                      <a:r>
                        <a:rPr lang="en-US" sz="2000" b="1">
                          <a:effectLst/>
                          <a:latin typeface="Calibri"/>
                        </a:rPr>
                        <a:t>SOUTH</a:t>
                      </a:r>
                    </a:p>
                  </a:txBody>
                  <a:tcPr marL="9525" marR="9525" marT="9525" anchor="b">
                    <a:lnL>
                      <a:noFill/>
                    </a:lnL>
                    <a:lnR>
                      <a:noFill/>
                    </a:lnR>
                    <a:lnT>
                      <a:noFill/>
                    </a:lnT>
                    <a:lnB>
                      <a:noFill/>
                    </a:lnB>
                    <a:noFill/>
                  </a:tcPr>
                </a:tc>
                <a:extLst>
                  <a:ext uri="{0D108BD9-81ED-4DB2-BD59-A6C34878D82A}">
                    <a16:rowId xmlns:a16="http://schemas.microsoft.com/office/drawing/2014/main" val="3784221545"/>
                  </a:ext>
                </a:extLst>
              </a:tr>
              <a:tr h="429243">
                <a:tc>
                  <a:txBody>
                    <a:bodyPr/>
                    <a:lstStyle/>
                    <a:p>
                      <a:pPr algn="r" fontAlgn="b"/>
                      <a:r>
                        <a:rPr lang="en-US" sz="2000" b="1">
                          <a:solidFill>
                            <a:srgbClr val="FF0000"/>
                          </a:solidFill>
                          <a:effectLst/>
                          <a:latin typeface="Calibri"/>
                        </a:rPr>
                        <a:t>$(3,300,000)</a:t>
                      </a:r>
                    </a:p>
                  </a:txBody>
                  <a:tcPr marL="9525" marR="9525" marT="9525" anchor="b">
                    <a:lnL>
                      <a:noFill/>
                    </a:lnL>
                    <a:lnR>
                      <a:noFill/>
                    </a:lnR>
                    <a:lnT>
                      <a:noFill/>
                    </a:lnT>
                    <a:lnB>
                      <a:noFill/>
                    </a:lnB>
                    <a:noFill/>
                  </a:tcPr>
                </a:tc>
                <a:tc>
                  <a:txBody>
                    <a:bodyPr/>
                    <a:lstStyle/>
                    <a:p>
                      <a:pPr algn="r" fontAlgn="b"/>
                      <a:r>
                        <a:rPr lang="en-US" sz="2000" b="1">
                          <a:solidFill>
                            <a:srgbClr val="FF0000"/>
                          </a:solidFill>
                          <a:effectLst/>
                          <a:latin typeface="Calibri"/>
                        </a:rPr>
                        <a:t>$(1,122,000)</a:t>
                      </a:r>
                    </a:p>
                  </a:txBody>
                  <a:tcPr marL="9525" marR="9525" marT="9525" anchor="b">
                    <a:lnL>
                      <a:noFill/>
                    </a:lnL>
                    <a:lnR>
                      <a:noFill/>
                    </a:lnR>
                    <a:lnT>
                      <a:noFill/>
                    </a:lnT>
                    <a:lnB>
                      <a:noFill/>
                    </a:lnB>
                    <a:noFill/>
                  </a:tcPr>
                </a:tc>
                <a:tc>
                  <a:txBody>
                    <a:bodyPr/>
                    <a:lstStyle/>
                    <a:p>
                      <a:pPr algn="r" fontAlgn="b"/>
                      <a:r>
                        <a:rPr lang="en-US" sz="2000" b="1">
                          <a:solidFill>
                            <a:srgbClr val="FF0000"/>
                          </a:solidFill>
                          <a:effectLst/>
                          <a:latin typeface="Calibri"/>
                        </a:rPr>
                        <a:t>$(957,000)</a:t>
                      </a:r>
                    </a:p>
                  </a:txBody>
                  <a:tcPr marL="9525" marR="9525" marT="9525" anchor="b">
                    <a:lnL>
                      <a:noFill/>
                    </a:lnL>
                    <a:lnR>
                      <a:noFill/>
                    </a:lnR>
                    <a:lnT>
                      <a:noFill/>
                    </a:lnT>
                    <a:lnB>
                      <a:noFill/>
                    </a:lnB>
                    <a:noFill/>
                  </a:tcPr>
                </a:tc>
                <a:tc>
                  <a:txBody>
                    <a:bodyPr/>
                    <a:lstStyle/>
                    <a:p>
                      <a:pPr algn="r" fontAlgn="b"/>
                      <a:r>
                        <a:rPr lang="en-US" sz="2000" b="1">
                          <a:solidFill>
                            <a:srgbClr val="FF0000"/>
                          </a:solidFill>
                          <a:effectLst/>
                          <a:latin typeface="Calibri"/>
                        </a:rPr>
                        <a:t>$(1,122,000)</a:t>
                      </a:r>
                    </a:p>
                  </a:txBody>
                  <a:tcPr marL="9525" marR="9525" marT="9525" anchor="b">
                    <a:lnL>
                      <a:noFill/>
                    </a:lnL>
                    <a:lnR>
                      <a:noFill/>
                    </a:lnR>
                    <a:lnT>
                      <a:noFill/>
                    </a:lnT>
                    <a:lnB>
                      <a:noFill/>
                    </a:lnB>
                    <a:noFill/>
                  </a:tcPr>
                </a:tc>
                <a:extLst>
                  <a:ext uri="{0D108BD9-81ED-4DB2-BD59-A6C34878D82A}">
                    <a16:rowId xmlns:a16="http://schemas.microsoft.com/office/drawing/2014/main" val="3451062079"/>
                  </a:ext>
                </a:extLst>
              </a:tr>
            </a:tbl>
          </a:graphicData>
        </a:graphic>
      </p:graphicFrame>
    </p:spTree>
    <p:extLst>
      <p:ext uri="{BB962C8B-B14F-4D97-AF65-F5344CB8AC3E}">
        <p14:creationId xmlns:p14="http://schemas.microsoft.com/office/powerpoint/2010/main" val="278696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1EAF-5DB9-7714-2C57-3AA6F7B66DD1}"/>
              </a:ext>
            </a:extLst>
          </p:cNvPr>
          <p:cNvSpPr txBox="1"/>
          <p:nvPr/>
        </p:nvSpPr>
        <p:spPr>
          <a:xfrm>
            <a:off x="1362941" y="0"/>
            <a:ext cx="5943600" cy="507831"/>
          </a:xfrm>
          <a:prstGeom prst="rect">
            <a:avLst/>
          </a:prstGeom>
          <a:noFill/>
        </p:spPr>
        <p:txBody>
          <a:bodyPr wrap="square" lIns="91440" tIns="45720" rIns="91440" bIns="45720" rtlCol="0" anchor="t">
            <a:spAutoFit/>
          </a:bodyPr>
          <a:lstStyle/>
          <a:p>
            <a:pPr algn="ctr"/>
            <a:r>
              <a:rPr lang="en-US" sz="2700" b="1">
                <a:latin typeface="Arial"/>
                <a:cs typeface="Arial"/>
              </a:rPr>
              <a:t>Budget Status FY 26 &amp; Beyond</a:t>
            </a:r>
            <a:endParaRPr lang="en-US"/>
          </a:p>
        </p:txBody>
      </p:sp>
      <p:graphicFrame>
        <p:nvGraphicFramePr>
          <p:cNvPr id="4" name="Table 3">
            <a:extLst>
              <a:ext uri="{FF2B5EF4-FFF2-40B4-BE49-F238E27FC236}">
                <a16:creationId xmlns:a16="http://schemas.microsoft.com/office/drawing/2014/main" id="{53A2DD3C-B060-FD0F-A6CA-CF42D0D31A21}"/>
              </a:ext>
            </a:extLst>
          </p:cNvPr>
          <p:cNvGraphicFramePr>
            <a:graphicFrameLocks noGrp="1"/>
          </p:cNvGraphicFramePr>
          <p:nvPr>
            <p:extLst>
              <p:ext uri="{D42A27DB-BD31-4B8C-83A1-F6EECF244321}">
                <p14:modId xmlns:p14="http://schemas.microsoft.com/office/powerpoint/2010/main" val="2657346072"/>
              </p:ext>
            </p:extLst>
          </p:nvPr>
        </p:nvGraphicFramePr>
        <p:xfrm>
          <a:off x="464343" y="628650"/>
          <a:ext cx="8281524" cy="3188506"/>
        </p:xfrm>
        <a:graphic>
          <a:graphicData uri="http://schemas.openxmlformats.org/drawingml/2006/table">
            <a:tbl>
              <a:tblPr bandRow="1">
                <a:tableStyleId>{5C22544A-7EE6-4342-B048-85BDC9FD1C3A}</a:tableStyleId>
              </a:tblPr>
              <a:tblGrid>
                <a:gridCol w="2635031">
                  <a:extLst>
                    <a:ext uri="{9D8B030D-6E8A-4147-A177-3AD203B41FA5}">
                      <a16:colId xmlns:a16="http://schemas.microsoft.com/office/drawing/2014/main" val="4224142020"/>
                    </a:ext>
                  </a:extLst>
                </a:gridCol>
                <a:gridCol w="1115357">
                  <a:extLst>
                    <a:ext uri="{9D8B030D-6E8A-4147-A177-3AD203B41FA5}">
                      <a16:colId xmlns:a16="http://schemas.microsoft.com/office/drawing/2014/main" val="1329419186"/>
                    </a:ext>
                  </a:extLst>
                </a:gridCol>
                <a:gridCol w="1115357">
                  <a:extLst>
                    <a:ext uri="{9D8B030D-6E8A-4147-A177-3AD203B41FA5}">
                      <a16:colId xmlns:a16="http://schemas.microsoft.com/office/drawing/2014/main" val="347988181"/>
                    </a:ext>
                  </a:extLst>
                </a:gridCol>
                <a:gridCol w="1212950">
                  <a:extLst>
                    <a:ext uri="{9D8B030D-6E8A-4147-A177-3AD203B41FA5}">
                      <a16:colId xmlns:a16="http://schemas.microsoft.com/office/drawing/2014/main" val="1709345504"/>
                    </a:ext>
                  </a:extLst>
                </a:gridCol>
                <a:gridCol w="1115357">
                  <a:extLst>
                    <a:ext uri="{9D8B030D-6E8A-4147-A177-3AD203B41FA5}">
                      <a16:colId xmlns:a16="http://schemas.microsoft.com/office/drawing/2014/main" val="2624877838"/>
                    </a:ext>
                  </a:extLst>
                </a:gridCol>
                <a:gridCol w="1087472">
                  <a:extLst>
                    <a:ext uri="{9D8B030D-6E8A-4147-A177-3AD203B41FA5}">
                      <a16:colId xmlns:a16="http://schemas.microsoft.com/office/drawing/2014/main" val="852753887"/>
                    </a:ext>
                  </a:extLst>
                </a:gridCol>
              </a:tblGrid>
              <a:tr h="257894">
                <a:tc>
                  <a:txBody>
                    <a:bodyPr/>
                    <a:lstStyle/>
                    <a:p>
                      <a:pPr fontAlgn="b"/>
                      <a:endParaRPr lang="en-US" sz="1200">
                        <a:effectLst/>
                        <a:latin typeface="Arial"/>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200" b="1">
                          <a:effectLst/>
                          <a:latin typeface="Arial"/>
                        </a:rPr>
                        <a:t>North</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200" b="1">
                          <a:effectLst/>
                          <a:latin typeface="Arial"/>
                        </a:rPr>
                        <a:t>Central</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200" b="1">
                          <a:effectLst/>
                          <a:latin typeface="Arial"/>
                        </a:rPr>
                        <a:t>South</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200" b="1">
                          <a:effectLst/>
                          <a:latin typeface="Arial"/>
                        </a:rPr>
                        <a:t>Siegel/District</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200" b="1">
                          <a:effectLst/>
                          <a:latin typeface="Arial"/>
                        </a:rPr>
                        <a:t>Total</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742707"/>
                  </a:ext>
                </a:extLst>
              </a:tr>
              <a:tr h="257894">
                <a:tc>
                  <a:txBody>
                    <a:bodyPr/>
                    <a:lstStyle/>
                    <a:p>
                      <a:pPr fontAlgn="b"/>
                      <a:r>
                        <a:rPr lang="en-US" sz="1200">
                          <a:effectLst/>
                          <a:latin typeface="Arial"/>
                        </a:rPr>
                        <a:t>FY 25  Anticipated Deficit</a:t>
                      </a:r>
                    </a:p>
                  </a:txBody>
                  <a:tcPr marL="9525" marR="9525" marT="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a:effectLst/>
                          <a:latin typeface="Arial"/>
                        </a:rPr>
                        <a:t>(3,946,151)</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a:effectLst/>
                          <a:latin typeface="Arial"/>
                        </a:rPr>
                        <a:t>(8,948,861)</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a:effectLst/>
                          <a:latin typeface="Arial"/>
                        </a:rPr>
                        <a:t>(3,028,261)</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a:effectLst/>
                          <a:latin typeface="Arial"/>
                        </a:rPr>
                        <a:t>(14,256,376)</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200">
                          <a:effectLst/>
                          <a:latin typeface="Arial"/>
                        </a:rPr>
                        <a:t>(30,179,649)</a:t>
                      </a:r>
                    </a:p>
                  </a:txBody>
                  <a:tcPr marL="9525" marR="9525" marT="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61991490"/>
                  </a:ext>
                </a:extLst>
              </a:tr>
              <a:tr h="257894">
                <a:tc>
                  <a:txBody>
                    <a:bodyPr/>
                    <a:lstStyle/>
                    <a:p>
                      <a:pPr fontAlgn="b"/>
                      <a:r>
                        <a:rPr lang="en-US" sz="1200">
                          <a:effectLst/>
                          <a:latin typeface="Arial"/>
                        </a:rPr>
                        <a:t>FY 26 State Allocation $1B Deficit</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a:effectLst/>
                          <a:latin typeface="Arial"/>
                        </a:rPr>
                        <a:t>(792,000)</a:t>
                      </a:r>
                    </a:p>
                  </a:txBody>
                  <a:tcPr marL="9525" marR="9525" marT="9525" anchor="b">
                    <a:lnL>
                      <a:noFill/>
                    </a:lnL>
                    <a:lnR>
                      <a:noFill/>
                    </a:lnR>
                    <a:lnT>
                      <a:noFill/>
                    </a:lnT>
                    <a:lnB>
                      <a:noFill/>
                    </a:lnB>
                    <a:noFill/>
                  </a:tcPr>
                </a:tc>
                <a:tc>
                  <a:txBody>
                    <a:bodyPr/>
                    <a:lstStyle/>
                    <a:p>
                      <a:pPr algn="r" fontAlgn="b"/>
                      <a:r>
                        <a:rPr lang="en-US" sz="1200">
                          <a:effectLst/>
                          <a:latin typeface="Arial"/>
                        </a:rPr>
                        <a:t>(1,003,200)</a:t>
                      </a:r>
                    </a:p>
                  </a:txBody>
                  <a:tcPr marL="9525" marR="9525" marT="9525" anchor="b">
                    <a:lnL>
                      <a:noFill/>
                    </a:lnL>
                    <a:lnR>
                      <a:noFill/>
                    </a:lnR>
                    <a:lnT>
                      <a:noFill/>
                    </a:lnT>
                    <a:lnB>
                      <a:noFill/>
                    </a:lnB>
                    <a:noFill/>
                  </a:tcPr>
                </a:tc>
                <a:tc>
                  <a:txBody>
                    <a:bodyPr/>
                    <a:lstStyle/>
                    <a:p>
                      <a:pPr algn="r" fontAlgn="b"/>
                      <a:r>
                        <a:rPr lang="en-US" sz="1200">
                          <a:effectLst/>
                          <a:latin typeface="Arial"/>
                        </a:rPr>
                        <a:t>(844,800)</a:t>
                      </a:r>
                    </a:p>
                  </a:txBody>
                  <a:tcPr marL="9525" marR="9525" marT="9525" anchor="b">
                    <a:lnL>
                      <a:noFill/>
                    </a:lnL>
                    <a:lnR>
                      <a:noFill/>
                    </a:lnR>
                    <a:lnT>
                      <a:noFill/>
                    </a:lnT>
                    <a:lnB>
                      <a:noFill/>
                    </a:lnB>
                    <a:noFill/>
                  </a:tcPr>
                </a:tc>
                <a:tc>
                  <a:txBody>
                    <a:bodyPr/>
                    <a:lstStyle/>
                    <a:p>
                      <a:pPr algn="r" fontAlgn="b"/>
                      <a:r>
                        <a:rPr lang="en-US" sz="1200">
                          <a:effectLst/>
                          <a:latin typeface="Arial"/>
                        </a:rPr>
                        <a:t>(660,000)</a:t>
                      </a:r>
                    </a:p>
                  </a:txBody>
                  <a:tcPr marL="9525" marR="9525" marT="9525" anchor="b">
                    <a:lnL>
                      <a:noFill/>
                    </a:lnL>
                    <a:lnR>
                      <a:noFill/>
                    </a:lnR>
                    <a:lnT>
                      <a:noFill/>
                    </a:lnT>
                    <a:lnB>
                      <a:noFill/>
                    </a:lnB>
                    <a:noFill/>
                  </a:tcPr>
                </a:tc>
                <a:tc>
                  <a:txBody>
                    <a:bodyPr/>
                    <a:lstStyle/>
                    <a:p>
                      <a:pPr algn="r" fontAlgn="b"/>
                      <a:r>
                        <a:rPr lang="en-US" sz="1200">
                          <a:effectLst/>
                          <a:latin typeface="Arial"/>
                        </a:rPr>
                        <a:t>(3,300,000)</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64041098"/>
                  </a:ext>
                </a:extLst>
              </a:tr>
              <a:tr h="257894">
                <a:tc>
                  <a:txBody>
                    <a:bodyPr/>
                    <a:lstStyle/>
                    <a:p>
                      <a:pPr fontAlgn="b"/>
                      <a:r>
                        <a:rPr lang="en-US" sz="1200">
                          <a:effectLst/>
                          <a:latin typeface="Arial"/>
                        </a:rPr>
                        <a:t>Anticipated CBA fiscal impact</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67823208"/>
                  </a:ext>
                </a:extLst>
              </a:tr>
              <a:tr h="257894">
                <a:tc>
                  <a:txBody>
                    <a:bodyPr/>
                    <a:lstStyle/>
                    <a:p>
                      <a:pPr fontAlgn="b"/>
                      <a:r>
                        <a:rPr lang="en-US" sz="1200">
                          <a:effectLst/>
                          <a:latin typeface="Arial"/>
                        </a:rPr>
                        <a:t>International Revenue Adj</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a:effectLst/>
                          <a:latin typeface="Arial"/>
                        </a:rPr>
                        <a:t>(683,280)</a:t>
                      </a:r>
                    </a:p>
                  </a:txBody>
                  <a:tcPr marL="9525" marR="9525" marT="9525" anchor="b">
                    <a:lnL>
                      <a:noFill/>
                    </a:lnL>
                    <a:lnR>
                      <a:noFill/>
                    </a:lnR>
                    <a:lnT>
                      <a:noFill/>
                    </a:lnT>
                    <a:lnB>
                      <a:noFill/>
                    </a:lnB>
                    <a:noFill/>
                  </a:tcPr>
                </a:tc>
                <a:tc>
                  <a:txBody>
                    <a:bodyPr/>
                    <a:lstStyle/>
                    <a:p>
                      <a:pPr algn="r" fontAlgn="b"/>
                      <a:r>
                        <a:rPr lang="en-US" sz="1200">
                          <a:effectLst/>
                          <a:latin typeface="Arial"/>
                        </a:rPr>
                        <a:t>(1,821,616)</a:t>
                      </a:r>
                    </a:p>
                  </a:txBody>
                  <a:tcPr marL="9525" marR="9525" marT="9525" anchor="b">
                    <a:lnL>
                      <a:noFill/>
                    </a:lnL>
                    <a:lnR>
                      <a:noFill/>
                    </a:lnR>
                    <a:lnT>
                      <a:noFill/>
                    </a:lnT>
                    <a:lnB>
                      <a:noFill/>
                    </a:lnB>
                    <a:noFill/>
                  </a:tcPr>
                </a:tc>
                <a:tc>
                  <a:txBody>
                    <a:bodyPr/>
                    <a:lstStyle/>
                    <a:p>
                      <a:pPr algn="r" fontAlgn="b"/>
                      <a:r>
                        <a:rPr lang="en-US" sz="1200">
                          <a:effectLst/>
                          <a:latin typeface="Arial"/>
                        </a:rPr>
                        <a:t>(442,002)</a:t>
                      </a:r>
                    </a:p>
                  </a:txBody>
                  <a:tcPr marL="9525" marR="9525" marT="9525" anchor="b">
                    <a:lnL>
                      <a:noFill/>
                    </a:lnL>
                    <a:lnR>
                      <a:noFill/>
                    </a:lnR>
                    <a:lnT>
                      <a:noFill/>
                    </a:lnT>
                    <a:lnB>
                      <a:noFill/>
                    </a:lnB>
                    <a:noFill/>
                  </a:tcPr>
                </a:tc>
                <a:tc>
                  <a:txBody>
                    <a:bodyPr/>
                    <a:lstStyle/>
                    <a:p>
                      <a:pPr algn="r" fontAlgn="b"/>
                      <a:r>
                        <a:rPr lang="en-US" sz="1200">
                          <a:effectLst/>
                          <a:latin typeface="Arial"/>
                        </a:rPr>
                        <a:t>(983,360)</a:t>
                      </a:r>
                    </a:p>
                  </a:txBody>
                  <a:tcPr marL="9525" marR="9525" marT="9525" anchor="b">
                    <a:lnL>
                      <a:noFill/>
                    </a:lnL>
                    <a:lnR>
                      <a:noFill/>
                    </a:lnR>
                    <a:lnT>
                      <a:noFill/>
                    </a:lnT>
                    <a:lnB>
                      <a:noFill/>
                    </a:lnB>
                    <a:noFill/>
                  </a:tcPr>
                </a:tc>
                <a:tc>
                  <a:txBody>
                    <a:bodyPr/>
                    <a:lstStyle/>
                    <a:p>
                      <a:pPr algn="r" fontAlgn="b"/>
                      <a:r>
                        <a:rPr lang="en-US" sz="1200">
                          <a:effectLst/>
                          <a:latin typeface="Arial"/>
                        </a:rPr>
                        <a:t>(3,930,258)</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27081365"/>
                  </a:ext>
                </a:extLst>
              </a:tr>
              <a:tr h="351672">
                <a:tc>
                  <a:txBody>
                    <a:bodyPr/>
                    <a:lstStyle/>
                    <a:p>
                      <a:pPr fontAlgn="b"/>
                      <a:r>
                        <a:rPr lang="en-US" sz="1200">
                          <a:effectLst/>
                          <a:latin typeface="Arial"/>
                        </a:rPr>
                        <a:t>District Transfer Adj</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a:effectLst/>
                          <a:latin typeface="Arial"/>
                        </a:rPr>
                        <a:t>(232,498)</a:t>
                      </a:r>
                    </a:p>
                  </a:txBody>
                  <a:tcPr marL="9525" marR="9525" marT="9525" anchor="b">
                    <a:lnL>
                      <a:noFill/>
                    </a:lnL>
                    <a:lnR>
                      <a:noFill/>
                    </a:lnR>
                    <a:lnT>
                      <a:noFill/>
                    </a:lnT>
                    <a:lnB>
                      <a:noFill/>
                    </a:lnB>
                    <a:noFill/>
                  </a:tcPr>
                </a:tc>
                <a:tc>
                  <a:txBody>
                    <a:bodyPr/>
                    <a:lstStyle/>
                    <a:p>
                      <a:pPr algn="r" fontAlgn="b"/>
                      <a:r>
                        <a:rPr lang="en-US" sz="1200">
                          <a:effectLst/>
                          <a:latin typeface="Arial"/>
                        </a:rPr>
                        <a:t>(1,703,418)</a:t>
                      </a:r>
                    </a:p>
                  </a:txBody>
                  <a:tcPr marL="9525" marR="9525" marT="9525" anchor="b">
                    <a:lnL>
                      <a:noFill/>
                    </a:lnL>
                    <a:lnR>
                      <a:noFill/>
                    </a:lnR>
                    <a:lnT>
                      <a:noFill/>
                    </a:lnT>
                    <a:lnB>
                      <a:noFill/>
                    </a:lnB>
                    <a:noFill/>
                  </a:tcPr>
                </a:tc>
                <a:tc>
                  <a:txBody>
                    <a:bodyPr/>
                    <a:lstStyle/>
                    <a:p>
                      <a:pPr algn="r" fontAlgn="b"/>
                      <a:r>
                        <a:rPr lang="en-US" sz="1200">
                          <a:effectLst/>
                          <a:latin typeface="Arial"/>
                        </a:rPr>
                        <a:t>264,777 </a:t>
                      </a:r>
                    </a:p>
                  </a:txBody>
                  <a:tcPr marL="9525" marR="9525" marT="9525" anchor="b">
                    <a:lnL>
                      <a:noFill/>
                    </a:lnL>
                    <a:lnR>
                      <a:noFill/>
                    </a:lnR>
                    <a:lnT>
                      <a:noFill/>
                    </a:lnT>
                    <a:lnB>
                      <a:noFill/>
                    </a:lnB>
                    <a:noFill/>
                  </a:tcPr>
                </a:tc>
                <a:tc>
                  <a:txBody>
                    <a:bodyPr/>
                    <a:lstStyle/>
                    <a:p>
                      <a:pPr algn="r" fontAlgn="b"/>
                      <a:r>
                        <a:rPr lang="en-US" sz="1200">
                          <a:effectLst/>
                          <a:latin typeface="Arial"/>
                        </a:rPr>
                        <a:t> 1,671,139 </a:t>
                      </a:r>
                    </a:p>
                  </a:txBody>
                  <a:tcPr marL="9525" marR="9525" marT="9525" anchor="b">
                    <a:lnL>
                      <a:noFill/>
                    </a:lnL>
                    <a:lnR>
                      <a:noFill/>
                    </a:lnR>
                    <a:lnT>
                      <a:noFill/>
                    </a:lnT>
                    <a:lnB>
                      <a:noFill/>
                    </a:lnB>
                    <a:noFill/>
                  </a:tcPr>
                </a:tc>
                <a:tc>
                  <a:txBody>
                    <a:bodyPr/>
                    <a:lstStyle/>
                    <a:p>
                      <a:pPr algn="r" fontAlgn="b"/>
                      <a:r>
                        <a:rPr lang="en-US" sz="1200">
                          <a:effectLst/>
                          <a:latin typeface="Arial"/>
                        </a:rPr>
                        <a:t> -   </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69960548"/>
                  </a:ext>
                </a:extLst>
              </a:tr>
              <a:tr h="257894">
                <a:tc>
                  <a:txBody>
                    <a:bodyPr/>
                    <a:lstStyle/>
                    <a:p>
                      <a:pPr fontAlgn="b"/>
                      <a:r>
                        <a:rPr lang="en-US" sz="1200">
                          <a:effectLst/>
                          <a:latin typeface="Arial"/>
                        </a:rPr>
                        <a:t>New </a:t>
                      </a:r>
                      <a:r>
                        <a:rPr lang="en-US" sz="1200" err="1">
                          <a:effectLst/>
                          <a:latin typeface="Arial"/>
                        </a:rPr>
                        <a:t>CTCLink</a:t>
                      </a:r>
                      <a:r>
                        <a:rPr lang="en-US" sz="1200">
                          <a:effectLst/>
                          <a:latin typeface="Arial"/>
                        </a:rPr>
                        <a:t> Fee</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a:noFill/>
                    </a:lnT>
                    <a:lnB>
                      <a:noFill/>
                    </a:lnB>
                    <a:noFill/>
                  </a:tcPr>
                </a:tc>
                <a:tc>
                  <a:txBody>
                    <a:bodyPr/>
                    <a:lstStyle/>
                    <a:p>
                      <a:pPr fontAlgn="b"/>
                      <a:endParaRPr lang="en-US" sz="1200">
                        <a:effectLst/>
                        <a:latin typeface="Arial"/>
                      </a:endParaRP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96306719"/>
                  </a:ext>
                </a:extLst>
              </a:tr>
              <a:tr h="257894">
                <a:tc>
                  <a:txBody>
                    <a:bodyPr/>
                    <a:lstStyle/>
                    <a:p>
                      <a:pPr fontAlgn="b"/>
                      <a:r>
                        <a:rPr lang="en-US" sz="1200">
                          <a:effectLst/>
                          <a:latin typeface="Arial"/>
                        </a:rPr>
                        <a:t>FY 26 tuition revenues rate @3.3%</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a:effectLst/>
                          <a:latin typeface="Arial"/>
                        </a:rPr>
                        <a:t>436,109 </a:t>
                      </a:r>
                    </a:p>
                  </a:txBody>
                  <a:tcPr marL="9525" marR="9525" marT="9525" anchor="b">
                    <a:lnL>
                      <a:noFill/>
                    </a:lnL>
                    <a:lnR>
                      <a:noFill/>
                    </a:lnR>
                    <a:lnT>
                      <a:noFill/>
                    </a:lnT>
                    <a:lnB>
                      <a:noFill/>
                    </a:lnB>
                    <a:noFill/>
                  </a:tcPr>
                </a:tc>
                <a:tc>
                  <a:txBody>
                    <a:bodyPr/>
                    <a:lstStyle/>
                    <a:p>
                      <a:pPr algn="r" fontAlgn="b"/>
                      <a:r>
                        <a:rPr lang="en-US" sz="1200">
                          <a:effectLst/>
                          <a:latin typeface="Arial"/>
                        </a:rPr>
                        <a:t> 571,822 </a:t>
                      </a:r>
                    </a:p>
                  </a:txBody>
                  <a:tcPr marL="9525" marR="9525" marT="9525" anchor="b">
                    <a:lnL>
                      <a:noFill/>
                    </a:lnL>
                    <a:lnR>
                      <a:noFill/>
                    </a:lnR>
                    <a:lnT>
                      <a:noFill/>
                    </a:lnT>
                    <a:lnB>
                      <a:noFill/>
                    </a:lnB>
                    <a:noFill/>
                  </a:tcPr>
                </a:tc>
                <a:tc>
                  <a:txBody>
                    <a:bodyPr/>
                    <a:lstStyle/>
                    <a:p>
                      <a:pPr algn="r" fontAlgn="b"/>
                      <a:r>
                        <a:rPr lang="en-US" sz="1200">
                          <a:effectLst/>
                          <a:latin typeface="Arial"/>
                        </a:rPr>
                        <a:t> 367,358 </a:t>
                      </a:r>
                    </a:p>
                  </a:txBody>
                  <a:tcPr marL="9525" marR="9525" marT="9525" anchor="b">
                    <a:lnL>
                      <a:noFill/>
                    </a:lnL>
                    <a:lnR>
                      <a:noFill/>
                    </a:lnR>
                    <a:lnT>
                      <a:noFill/>
                    </a:lnT>
                    <a:lnB>
                      <a:noFill/>
                    </a:lnB>
                    <a:noFill/>
                  </a:tcPr>
                </a:tc>
                <a:tc>
                  <a:txBody>
                    <a:bodyPr/>
                    <a:lstStyle/>
                    <a:p>
                      <a:pPr algn="r" fontAlgn="b"/>
                      <a:r>
                        <a:rPr lang="en-US" sz="1200">
                          <a:effectLst/>
                          <a:latin typeface="Arial"/>
                        </a:rPr>
                        <a:t> 401,529 </a:t>
                      </a:r>
                    </a:p>
                  </a:txBody>
                  <a:tcPr marL="9525" marR="9525" marT="9525" anchor="b">
                    <a:lnL>
                      <a:noFill/>
                    </a:lnL>
                    <a:lnR>
                      <a:noFill/>
                    </a:lnR>
                    <a:lnT>
                      <a:noFill/>
                    </a:lnT>
                    <a:lnB>
                      <a:noFill/>
                    </a:lnB>
                    <a:noFill/>
                  </a:tcPr>
                </a:tc>
                <a:tc>
                  <a:txBody>
                    <a:bodyPr/>
                    <a:lstStyle/>
                    <a:p>
                      <a:pPr algn="r" fontAlgn="b"/>
                      <a:r>
                        <a:rPr lang="en-US" sz="1200">
                          <a:effectLst/>
                          <a:latin typeface="Arial"/>
                        </a:rPr>
                        <a:t> 1,776,818 </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89265429"/>
                  </a:ext>
                </a:extLst>
              </a:tr>
              <a:tr h="257894">
                <a:tc>
                  <a:txBody>
                    <a:bodyPr/>
                    <a:lstStyle/>
                    <a:p>
                      <a:pPr fontAlgn="b"/>
                      <a:r>
                        <a:rPr lang="en-US" sz="1200">
                          <a:effectLst/>
                          <a:latin typeface="Arial"/>
                        </a:rPr>
                        <a:t>FY 26 tuition revenues FTEs @4%</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a:effectLst/>
                          <a:latin typeface="Arial"/>
                        </a:rPr>
                        <a:t>528,617 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200">
                          <a:effectLst/>
                          <a:latin typeface="Arial"/>
                        </a:rPr>
                        <a:t> 693,117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200">
                          <a:effectLst/>
                          <a:latin typeface="Arial"/>
                        </a:rPr>
                        <a:t> 445,282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200">
                          <a:effectLst/>
                          <a:latin typeface="Arial"/>
                        </a:rPr>
                        <a:t> 486,701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200">
                          <a:effectLst/>
                          <a:latin typeface="Arial"/>
                        </a:rPr>
                        <a:t> 2,153,718 </a:t>
                      </a:r>
                    </a:p>
                  </a:txBody>
                  <a:tcPr marL="9525" marR="9525" marT="9525"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0074099"/>
                  </a:ext>
                </a:extLst>
              </a:tr>
              <a:tr h="257894">
                <a:tc>
                  <a:txBody>
                    <a:bodyPr/>
                    <a:lstStyle/>
                    <a:p>
                      <a:pPr fontAlgn="b"/>
                      <a:r>
                        <a:rPr lang="en-US" sz="1200" b="1">
                          <a:effectLst/>
                          <a:latin typeface="Arial"/>
                        </a:rPr>
                        <a:t>Net Anticipated Deficit</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200" b="1">
                          <a:effectLst/>
                          <a:latin typeface="Arial"/>
                        </a:rPr>
                        <a:t>(4,689,203)</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(12,212,156)</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(3,237,645)</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(13,340,367)</a:t>
                      </a:r>
                    </a:p>
                  </a:txBody>
                  <a:tcPr marL="9525" marR="9525" marT="9525"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(33,479,371)</a:t>
                      </a:r>
                    </a:p>
                  </a:txBody>
                  <a:tcPr marL="9525" marR="9525" marT="952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4670371"/>
                  </a:ext>
                </a:extLst>
              </a:tr>
              <a:tr h="257894">
                <a:tc>
                  <a:txBody>
                    <a:bodyPr/>
                    <a:lstStyle/>
                    <a:p>
                      <a:pPr fontAlgn="b"/>
                      <a:endParaRPr lang="en-US" sz="1200">
                        <a:effectLst/>
                        <a:latin typeface="Arial"/>
                      </a:endParaRP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200">
                        <a:effectLst/>
                        <a:latin typeface="Arial"/>
                      </a:endParaRP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a:effectLst/>
                        <a:latin typeface="Arial"/>
                      </a:endParaRP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a:effectLst/>
                        <a:latin typeface="Arial"/>
                      </a:endParaRP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a:effectLst/>
                        <a:latin typeface="Arial"/>
                      </a:endParaRP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200">
                        <a:effectLst/>
                        <a:latin typeface="Arial"/>
                      </a:endParaRPr>
                    </a:p>
                  </a:txBody>
                  <a:tcPr marL="9525" marR="9525" marT="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26595437"/>
                  </a:ext>
                </a:extLst>
              </a:tr>
              <a:tr h="257894">
                <a:tc>
                  <a:txBody>
                    <a:bodyPr/>
                    <a:lstStyle/>
                    <a:p>
                      <a:pPr fontAlgn="b"/>
                      <a:endParaRPr lang="en-US" sz="1200">
                        <a:effectLst/>
                        <a:latin typeface="Arial"/>
                      </a:endParaRPr>
                    </a:p>
                  </a:txBody>
                  <a:tcPr marL="9525" marR="9525" marT="95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-8.70%</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-16.11%</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-6.09%</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-33.70%</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200" b="1">
                          <a:effectLst/>
                          <a:latin typeface="Arial"/>
                        </a:rPr>
                        <a:t>-16.76%</a:t>
                      </a:r>
                    </a:p>
                  </a:txBody>
                  <a:tcPr marL="9525" marR="9525" marT="95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866877"/>
                  </a:ext>
                </a:extLst>
              </a:tr>
            </a:tbl>
          </a:graphicData>
        </a:graphic>
      </p:graphicFrame>
    </p:spTree>
    <p:extLst>
      <p:ext uri="{BB962C8B-B14F-4D97-AF65-F5344CB8AC3E}">
        <p14:creationId xmlns:p14="http://schemas.microsoft.com/office/powerpoint/2010/main" val="2069063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365B-643E-835D-DB9C-AA604397F8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92BB32-0DAB-CEEE-38DB-0F91A59AA356}"/>
              </a:ext>
            </a:extLst>
          </p:cNvPr>
          <p:cNvSpPr txBox="1"/>
          <p:nvPr/>
        </p:nvSpPr>
        <p:spPr>
          <a:xfrm>
            <a:off x="1107281" y="314326"/>
            <a:ext cx="6932734" cy="507831"/>
          </a:xfrm>
          <a:prstGeom prst="rect">
            <a:avLst/>
          </a:prstGeom>
          <a:noFill/>
        </p:spPr>
        <p:txBody>
          <a:bodyPr wrap="square" lIns="91440" tIns="45720" rIns="91440" bIns="45720" rtlCol="0" anchor="t">
            <a:spAutoFit/>
          </a:bodyPr>
          <a:lstStyle/>
          <a:p>
            <a:pPr algn="ctr"/>
            <a:r>
              <a:rPr lang="en-US" sz="2700" b="1">
                <a:latin typeface="Arial"/>
                <a:cs typeface="Arial"/>
              </a:rPr>
              <a:t>Perfect Storm</a:t>
            </a:r>
            <a:endParaRPr lang="en-US"/>
          </a:p>
        </p:txBody>
      </p:sp>
      <p:pic>
        <p:nvPicPr>
          <p:cNvPr id="6" name="Content Placeholder 5" descr="My Debit Card Is About To Expire - What Do I Do? - SuperMoney">
            <a:extLst>
              <a:ext uri="{FF2B5EF4-FFF2-40B4-BE49-F238E27FC236}">
                <a16:creationId xmlns:a16="http://schemas.microsoft.com/office/drawing/2014/main" id="{9AA436D9-4227-3096-48B9-356A2EE750C7}"/>
              </a:ext>
            </a:extLst>
          </p:cNvPr>
          <p:cNvPicPr>
            <a:picLocks noGrp="1" noChangeAspect="1"/>
          </p:cNvPicPr>
          <p:nvPr>
            <p:ph idx="1"/>
          </p:nvPr>
        </p:nvPicPr>
        <p:blipFill>
          <a:blip r:embed="rId2"/>
          <a:stretch>
            <a:fillRect/>
          </a:stretch>
        </p:blipFill>
        <p:spPr>
          <a:xfrm>
            <a:off x="116681" y="715169"/>
            <a:ext cx="3810000" cy="2362200"/>
          </a:xfrm>
        </p:spPr>
      </p:pic>
      <p:pic>
        <p:nvPicPr>
          <p:cNvPr id="7" name="Picture 6" descr="A cartoon of hands holding a book&#10;&#10;AI-generated content may be incorrect.">
            <a:extLst>
              <a:ext uri="{FF2B5EF4-FFF2-40B4-BE49-F238E27FC236}">
                <a16:creationId xmlns:a16="http://schemas.microsoft.com/office/drawing/2014/main" id="{B9D00433-F42B-1714-9C19-DF96757004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57798" y="842962"/>
            <a:ext cx="3386139" cy="2814638"/>
          </a:xfrm>
          <a:prstGeom prst="rect">
            <a:avLst/>
          </a:prstGeom>
        </p:spPr>
      </p:pic>
      <p:pic>
        <p:nvPicPr>
          <p:cNvPr id="13" name="Picture 12" descr="Close-up of several credit cards&#10;&#10;AI-generated content may be incorrect.">
            <a:extLst>
              <a:ext uri="{FF2B5EF4-FFF2-40B4-BE49-F238E27FC236}">
                <a16:creationId xmlns:a16="http://schemas.microsoft.com/office/drawing/2014/main" id="{51963170-5650-ACE3-77E3-930C07B9D96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678795" y="2578893"/>
            <a:ext cx="2443384" cy="2121694"/>
          </a:xfrm>
          <a:prstGeom prst="rect">
            <a:avLst/>
          </a:prstGeom>
        </p:spPr>
      </p:pic>
      <p:sp>
        <p:nvSpPr>
          <p:cNvPr id="14" name="TextBox 13">
            <a:extLst>
              <a:ext uri="{FF2B5EF4-FFF2-40B4-BE49-F238E27FC236}">
                <a16:creationId xmlns:a16="http://schemas.microsoft.com/office/drawing/2014/main" id="{2C4CDCAA-E369-D3BB-CCC5-D925330FA2B3}"/>
              </a:ext>
            </a:extLst>
          </p:cNvPr>
          <p:cNvSpPr txBox="1"/>
          <p:nvPr/>
        </p:nvSpPr>
        <p:spPr>
          <a:xfrm>
            <a:off x="3050381" y="4879180"/>
            <a:ext cx="1821657" cy="124620"/>
          </a:xfrm>
          <a:prstGeom prst="rect">
            <a:avLst/>
          </a:prstGeom>
        </p:spPr>
        <p:txBody>
          <a:bodyPr>
            <a:normAutofit fontScale="25000" lnSpcReduction="20000"/>
          </a:bodyPr>
          <a:lstStyle/>
          <a:p>
            <a:r>
              <a:rPr lang="en-US"/>
              <a:t>ThePhoto by PhotoAuthor is licensed under CCYYSA.</a:t>
            </a:r>
          </a:p>
        </p:txBody>
      </p:sp>
      <p:sp>
        <p:nvSpPr>
          <p:cNvPr id="16" name="TextBox 15">
            <a:extLst>
              <a:ext uri="{FF2B5EF4-FFF2-40B4-BE49-F238E27FC236}">
                <a16:creationId xmlns:a16="http://schemas.microsoft.com/office/drawing/2014/main" id="{09FB87B2-C26A-37F5-745A-A735F01F1DA4}"/>
              </a:ext>
            </a:extLst>
          </p:cNvPr>
          <p:cNvSpPr txBox="1"/>
          <p:nvPr/>
        </p:nvSpPr>
        <p:spPr>
          <a:xfrm>
            <a:off x="467803" y="3134607"/>
            <a:ext cx="182094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Pandemic + Great Resignation + </a:t>
            </a:r>
            <a:r>
              <a:rPr lang="en-US" err="1">
                <a:latin typeface="Arial"/>
                <a:cs typeface="Arial"/>
              </a:rPr>
              <a:t>CTCLink</a:t>
            </a:r>
            <a:r>
              <a:rPr lang="en-US">
                <a:latin typeface="Arial"/>
                <a:cs typeface="Arial"/>
              </a:rPr>
              <a:t> Conversion</a:t>
            </a:r>
            <a:endParaRPr lang="en-US"/>
          </a:p>
        </p:txBody>
      </p:sp>
    </p:spTree>
    <p:extLst>
      <p:ext uri="{BB962C8B-B14F-4D97-AF65-F5344CB8AC3E}">
        <p14:creationId xmlns:p14="http://schemas.microsoft.com/office/powerpoint/2010/main" val="21695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4139-A19C-DE0F-0F47-02159FBC53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596994-AE14-D4B8-1515-A62453ABD51E}"/>
              </a:ext>
            </a:extLst>
          </p:cNvPr>
          <p:cNvSpPr txBox="1"/>
          <p:nvPr/>
        </p:nvSpPr>
        <p:spPr>
          <a:xfrm>
            <a:off x="1107281" y="314326"/>
            <a:ext cx="6932734" cy="507831"/>
          </a:xfrm>
          <a:prstGeom prst="rect">
            <a:avLst/>
          </a:prstGeom>
          <a:noFill/>
        </p:spPr>
        <p:txBody>
          <a:bodyPr wrap="square" lIns="91440" tIns="45720" rIns="91440" bIns="45720" rtlCol="0" anchor="t">
            <a:spAutoFit/>
          </a:bodyPr>
          <a:lstStyle/>
          <a:p>
            <a:pPr algn="ctr"/>
            <a:r>
              <a:rPr lang="en-US" sz="2700">
                <a:latin typeface="Arial"/>
                <a:cs typeface="Arial"/>
              </a:rPr>
              <a:t>Riding the Wave of the Storm</a:t>
            </a:r>
            <a:endParaRPr lang="en-US"/>
          </a:p>
        </p:txBody>
      </p:sp>
      <p:sp>
        <p:nvSpPr>
          <p:cNvPr id="14" name="TextBox 13">
            <a:extLst>
              <a:ext uri="{FF2B5EF4-FFF2-40B4-BE49-F238E27FC236}">
                <a16:creationId xmlns:a16="http://schemas.microsoft.com/office/drawing/2014/main" id="{D134FABB-36F1-FFB9-FF01-55EC0E4C91CF}"/>
              </a:ext>
            </a:extLst>
          </p:cNvPr>
          <p:cNvSpPr txBox="1"/>
          <p:nvPr/>
        </p:nvSpPr>
        <p:spPr>
          <a:xfrm>
            <a:off x="3050381" y="4879180"/>
            <a:ext cx="1821657" cy="124620"/>
          </a:xfrm>
          <a:prstGeom prst="rect">
            <a:avLst/>
          </a:prstGeom>
        </p:spPr>
        <p:txBody>
          <a:bodyPr>
            <a:normAutofit fontScale="25000" lnSpcReduction="20000"/>
          </a:bodyPr>
          <a:lstStyle/>
          <a:p>
            <a:r>
              <a:rPr lang="en-US"/>
              <a:t>ThePhoto by PhotoAuthor is licensed under CCYYSA.</a:t>
            </a:r>
          </a:p>
        </p:txBody>
      </p:sp>
      <p:sp>
        <p:nvSpPr>
          <p:cNvPr id="15" name="Content Placeholder 14">
            <a:extLst>
              <a:ext uri="{FF2B5EF4-FFF2-40B4-BE49-F238E27FC236}">
                <a16:creationId xmlns:a16="http://schemas.microsoft.com/office/drawing/2014/main" id="{E4EDC6F9-F89B-1ACE-72EC-AB6D57836951}"/>
              </a:ext>
            </a:extLst>
          </p:cNvPr>
          <p:cNvSpPr>
            <a:spLocks noGrp="1"/>
          </p:cNvSpPr>
          <p:nvPr>
            <p:ph idx="1"/>
          </p:nvPr>
        </p:nvSpPr>
        <p:spPr>
          <a:xfrm>
            <a:off x="914400" y="844850"/>
            <a:ext cx="7315200" cy="3802250"/>
          </a:xfrm>
        </p:spPr>
        <p:txBody>
          <a:bodyPr vert="horz" lIns="0" tIns="0" rIns="0" bIns="0" rtlCol="0" anchor="t">
            <a:normAutofit fontScale="85000" lnSpcReduction="10000"/>
          </a:bodyPr>
          <a:lstStyle/>
          <a:p>
            <a:pPr marL="342900" indent="-342900" algn="l">
              <a:buChar char="•"/>
            </a:pPr>
            <a:r>
              <a:rPr lang="en-US">
                <a:ea typeface="Calibri"/>
                <a:cs typeface="Calibri"/>
              </a:rPr>
              <a:t>Right sizing our operating budgets starting on FY 26</a:t>
            </a:r>
          </a:p>
          <a:p>
            <a:pPr marL="342900" indent="-342900" algn="l">
              <a:buChar char="•"/>
            </a:pPr>
            <a:r>
              <a:rPr lang="en-US">
                <a:ea typeface="Calibri"/>
                <a:cs typeface="Calibri"/>
              </a:rPr>
              <a:t>Adopt sustainable fiscal policies</a:t>
            </a:r>
          </a:p>
          <a:p>
            <a:pPr marL="899795" lvl="1" indent="-213995">
              <a:buFont typeface="Courier New" pitchFamily="34" charset="0"/>
              <a:buChar char="o"/>
            </a:pPr>
            <a:r>
              <a:rPr lang="en-US" sz="2000" b="1">
                <a:ea typeface="Calibri"/>
                <a:cs typeface="Calibri"/>
              </a:rPr>
              <a:t>Operating Budget with two sources (state allocation, state tuition)</a:t>
            </a:r>
          </a:p>
          <a:p>
            <a:pPr marL="899795" lvl="1" indent="-213995">
              <a:buFont typeface="Courier New" pitchFamily="34" charset="0"/>
              <a:buChar char="o"/>
            </a:pPr>
            <a:r>
              <a:rPr lang="en-US" sz="2000" b="1">
                <a:ea typeface="Calibri"/>
                <a:cs typeface="Calibri"/>
              </a:rPr>
              <a:t>Move IP, RS &amp; Fed Indirect as self-support programs to replenish fund balance</a:t>
            </a:r>
            <a:endParaRPr lang="en-US"/>
          </a:p>
          <a:p>
            <a:pPr marL="899795" lvl="1" indent="-213995">
              <a:buFont typeface="Courier New" pitchFamily="34" charset="0"/>
              <a:buChar char="o"/>
            </a:pPr>
            <a:r>
              <a:rPr lang="en-US" sz="2000" b="1">
                <a:ea typeface="Calibri"/>
                <a:cs typeface="Calibri"/>
              </a:rPr>
              <a:t>Self-support programs as self-sustaining operations (limit subsidies)</a:t>
            </a:r>
            <a:endParaRPr lang="en-US"/>
          </a:p>
          <a:p>
            <a:pPr marL="899795" lvl="1" indent="-213995">
              <a:buFont typeface="Courier New" pitchFamily="34" charset="0"/>
              <a:buChar char="o"/>
            </a:pPr>
            <a:r>
              <a:rPr lang="en-US" sz="2000" b="1">
                <a:ea typeface="Calibri"/>
                <a:cs typeface="Calibri"/>
              </a:rPr>
              <a:t>Increase Fund Balance reserves and set up operating budget with contingency (up to 3%)</a:t>
            </a:r>
            <a:endParaRPr lang="en-US"/>
          </a:p>
          <a:p>
            <a:pPr marL="899795" lvl="1" indent="-213995">
              <a:buFont typeface="Courier New" pitchFamily="34" charset="0"/>
              <a:buChar char="o"/>
            </a:pPr>
            <a:r>
              <a:rPr lang="en-US" sz="2000" b="1">
                <a:ea typeface="Calibri"/>
                <a:cs typeface="Calibri"/>
              </a:rPr>
              <a:t>Maximize space utilization, monetized assets</a:t>
            </a:r>
            <a:endParaRPr lang="en-US" sz="2000">
              <a:ea typeface="Calibri"/>
              <a:cs typeface="Calibri"/>
            </a:endParaRPr>
          </a:p>
          <a:p>
            <a:pPr marL="342900" indent="-342900" algn="l">
              <a:buFont typeface="Arial" pitchFamily="34" charset="0"/>
              <a:buChar char="•"/>
            </a:pPr>
            <a:r>
              <a:rPr lang="en-US" sz="3050">
                <a:ea typeface="Calibri"/>
                <a:cs typeface="Calibri"/>
              </a:rPr>
              <a:t>Continuity of operations with staff development &amp; training (success by succession)</a:t>
            </a:r>
          </a:p>
          <a:p>
            <a:pPr marL="342900" indent="-342900">
              <a:buFont typeface="Arial" pitchFamily="34" charset="0"/>
              <a:buChar char="•"/>
            </a:pPr>
            <a:endParaRPr lang="en-US" sz="3050">
              <a:ea typeface="Calibri"/>
              <a:cs typeface="Calibri"/>
            </a:endParaRPr>
          </a:p>
          <a:p>
            <a:pPr marL="342900" indent="-342900" algn="l">
              <a:buFont typeface="Arial" pitchFamily="34" charset="0"/>
              <a:buChar char="•"/>
            </a:pPr>
            <a:endParaRPr lang="en-US" sz="3050">
              <a:ea typeface="Calibri"/>
              <a:cs typeface="Calibri"/>
            </a:endParaRPr>
          </a:p>
        </p:txBody>
      </p:sp>
    </p:spTree>
    <p:extLst>
      <p:ext uri="{BB962C8B-B14F-4D97-AF65-F5344CB8AC3E}">
        <p14:creationId xmlns:p14="http://schemas.microsoft.com/office/powerpoint/2010/main" val="88511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562991" y="392588"/>
            <a:ext cx="8018061"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solidFill>
                  <a:schemeClr val="tx2"/>
                </a:solidFill>
                <a:effectLst>
                  <a:outerShdw blurRad="38100" dist="38100" dir="2700000" algn="tl">
                    <a:srgbClr val="000000">
                      <a:alpha val="43137"/>
                    </a:srgbClr>
                  </a:outerShdw>
                </a:effectLst>
                <a:latin typeface="Poppins" pitchFamily="2" charset="77"/>
                <a:ea typeface="Lato Heavy" charset="0"/>
                <a:cs typeface="Poppins" pitchFamily="2" charset="77"/>
              </a:rPr>
              <a:t>Interim Path Towards Financial Stability</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978986" y="886783"/>
            <a:ext cx="7140389" cy="64633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a:solidFill>
                  <a:schemeClr val="accent3"/>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Actions</a:t>
            </a:r>
            <a:r>
              <a:rPr lang="en-US" sz="1800">
                <a:latin typeface="Lato Light" panose="020F0502020204030203" pitchFamily="34" charset="0"/>
                <a:ea typeface="Lato Light" panose="020F0502020204030203" pitchFamily="34" charset="0"/>
                <a:cs typeface="Lato Light" panose="020F0502020204030203" pitchFamily="34" charset="0"/>
              </a:rPr>
              <a:t> the Seattle Colleges will take to </a:t>
            </a:r>
            <a:r>
              <a:rPr lang="en-US" sz="1800" b="1">
                <a:solidFill>
                  <a:schemeClr val="accent2">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establish financial stability </a:t>
            </a:r>
            <a:r>
              <a:rPr lang="en-US" sz="1800">
                <a:latin typeface="Lato Light" panose="020F0502020204030203" pitchFamily="34" charset="0"/>
                <a:ea typeface="Lato Light" panose="020F0502020204030203" pitchFamily="34" charset="0"/>
                <a:cs typeface="Lato Light" panose="020F0502020204030203" pitchFamily="34" charset="0"/>
              </a:rPr>
              <a:t>and develop </a:t>
            </a:r>
            <a:r>
              <a:rPr lang="en-US" sz="1800" b="1">
                <a:solidFill>
                  <a:schemeClr val="accent4"/>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trust and confidence </a:t>
            </a:r>
            <a:r>
              <a:rPr lang="en-US" sz="1800">
                <a:latin typeface="Lato Light" panose="020F0502020204030203" pitchFamily="34" charset="0"/>
                <a:ea typeface="Lato Light" panose="020F0502020204030203" pitchFamily="34" charset="0"/>
                <a:cs typeface="Lato Light" panose="020F0502020204030203" pitchFamily="34" charset="0"/>
              </a:rPr>
              <a:t>across our community.</a:t>
            </a:r>
          </a:p>
        </p:txBody>
      </p:sp>
      <p:sp>
        <p:nvSpPr>
          <p:cNvPr id="2" name="Hexagon 1">
            <a:extLst>
              <a:ext uri="{FF2B5EF4-FFF2-40B4-BE49-F238E27FC236}">
                <a16:creationId xmlns:a16="http://schemas.microsoft.com/office/drawing/2014/main" id="{01BE3182-D64D-DE49-BAFB-CCEF7B224B4F}"/>
              </a:ext>
            </a:extLst>
          </p:cNvPr>
          <p:cNvSpPr/>
          <p:nvPr/>
        </p:nvSpPr>
        <p:spPr>
          <a:xfrm rot="5400000">
            <a:off x="827186" y="1902355"/>
            <a:ext cx="908015" cy="78277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SV" sz="675"/>
          </a:p>
        </p:txBody>
      </p:sp>
      <p:sp>
        <p:nvSpPr>
          <p:cNvPr id="5" name="Hexagon 4">
            <a:extLst>
              <a:ext uri="{FF2B5EF4-FFF2-40B4-BE49-F238E27FC236}">
                <a16:creationId xmlns:a16="http://schemas.microsoft.com/office/drawing/2014/main" id="{A672494B-1780-1840-B058-407BC041E735}"/>
              </a:ext>
            </a:extLst>
          </p:cNvPr>
          <p:cNvSpPr/>
          <p:nvPr/>
        </p:nvSpPr>
        <p:spPr>
          <a:xfrm rot="5400000">
            <a:off x="1267066" y="2706808"/>
            <a:ext cx="908015" cy="78277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SV" sz="675"/>
          </a:p>
        </p:txBody>
      </p:sp>
      <p:sp>
        <p:nvSpPr>
          <p:cNvPr id="6" name="Hexagon 5">
            <a:extLst>
              <a:ext uri="{FF2B5EF4-FFF2-40B4-BE49-F238E27FC236}">
                <a16:creationId xmlns:a16="http://schemas.microsoft.com/office/drawing/2014/main" id="{A9298D3C-5181-5943-B8EC-3BE8A3686291}"/>
              </a:ext>
            </a:extLst>
          </p:cNvPr>
          <p:cNvSpPr/>
          <p:nvPr/>
        </p:nvSpPr>
        <p:spPr>
          <a:xfrm rot="5400000">
            <a:off x="820777" y="3580804"/>
            <a:ext cx="908015" cy="78277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SV" sz="675"/>
          </a:p>
        </p:txBody>
      </p:sp>
      <p:sp>
        <p:nvSpPr>
          <p:cNvPr id="4" name="Rectangle 3">
            <a:extLst>
              <a:ext uri="{FF2B5EF4-FFF2-40B4-BE49-F238E27FC236}">
                <a16:creationId xmlns:a16="http://schemas.microsoft.com/office/drawing/2014/main" id="{B1197F64-3689-CA47-94EB-7E5D5B5A26BC}"/>
              </a:ext>
            </a:extLst>
          </p:cNvPr>
          <p:cNvSpPr/>
          <p:nvPr/>
        </p:nvSpPr>
        <p:spPr>
          <a:xfrm>
            <a:off x="1722161" y="1978510"/>
            <a:ext cx="3088337" cy="613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SV" sz="675"/>
          </a:p>
        </p:txBody>
      </p:sp>
      <p:sp>
        <p:nvSpPr>
          <p:cNvPr id="10" name="Rectangle 9">
            <a:extLst>
              <a:ext uri="{FF2B5EF4-FFF2-40B4-BE49-F238E27FC236}">
                <a16:creationId xmlns:a16="http://schemas.microsoft.com/office/drawing/2014/main" id="{D53D14FF-9D18-0541-B939-A4B57156189F}"/>
              </a:ext>
            </a:extLst>
          </p:cNvPr>
          <p:cNvSpPr/>
          <p:nvPr/>
        </p:nvSpPr>
        <p:spPr>
          <a:xfrm>
            <a:off x="2164135" y="2791836"/>
            <a:ext cx="3088337" cy="608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SV" sz="675"/>
          </a:p>
        </p:txBody>
      </p:sp>
      <p:sp>
        <p:nvSpPr>
          <p:cNvPr id="11" name="Rectangle 10">
            <a:extLst>
              <a:ext uri="{FF2B5EF4-FFF2-40B4-BE49-F238E27FC236}">
                <a16:creationId xmlns:a16="http://schemas.microsoft.com/office/drawing/2014/main" id="{03C088F3-1154-704F-96F8-300061A7ECA3}"/>
              </a:ext>
            </a:extLst>
          </p:cNvPr>
          <p:cNvSpPr/>
          <p:nvPr/>
        </p:nvSpPr>
        <p:spPr>
          <a:xfrm>
            <a:off x="1722161" y="3656322"/>
            <a:ext cx="3088337" cy="615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SV" sz="675"/>
          </a:p>
        </p:txBody>
      </p:sp>
      <p:sp>
        <p:nvSpPr>
          <p:cNvPr id="13" name="Rectangle 12">
            <a:extLst>
              <a:ext uri="{FF2B5EF4-FFF2-40B4-BE49-F238E27FC236}">
                <a16:creationId xmlns:a16="http://schemas.microsoft.com/office/drawing/2014/main" id="{E452FBA3-C16F-0C4D-AF14-33AC3E15FF3A}"/>
              </a:ext>
            </a:extLst>
          </p:cNvPr>
          <p:cNvSpPr/>
          <p:nvPr/>
        </p:nvSpPr>
        <p:spPr>
          <a:xfrm>
            <a:off x="1768737" y="1969061"/>
            <a:ext cx="3004998" cy="64633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a:solidFill>
                  <a:schemeClr val="bg1"/>
                </a:solidFill>
                <a:latin typeface="Poppins SemiBold" pitchFamily="2" charset="77"/>
                <a:ea typeface="Roboto Medium" panose="02000000000000000000" pitchFamily="2" charset="0"/>
                <a:cs typeface="Montserrat" charset="0"/>
              </a:rPr>
              <a:t>Stabilize Budget &amp; Finance Workforce</a:t>
            </a:r>
            <a:endParaRPr lang="en-US" sz="4950" b="1">
              <a:solidFill>
                <a:schemeClr val="bg1"/>
              </a:solidFill>
              <a:latin typeface="Poppins SemiBold" pitchFamily="2" charset="77"/>
              <a:ea typeface="Roboto Medium" panose="02000000000000000000" pitchFamily="2" charset="0"/>
              <a:cs typeface="Montserrat" charset="0"/>
            </a:endParaRPr>
          </a:p>
        </p:txBody>
      </p:sp>
      <p:sp>
        <p:nvSpPr>
          <p:cNvPr id="14" name="Rectangle 13">
            <a:extLst>
              <a:ext uri="{FF2B5EF4-FFF2-40B4-BE49-F238E27FC236}">
                <a16:creationId xmlns:a16="http://schemas.microsoft.com/office/drawing/2014/main" id="{1AB3CE0F-CDCD-9948-903B-E6454887A53D}"/>
              </a:ext>
            </a:extLst>
          </p:cNvPr>
          <p:cNvSpPr/>
          <p:nvPr/>
        </p:nvSpPr>
        <p:spPr>
          <a:xfrm>
            <a:off x="2168971" y="2791836"/>
            <a:ext cx="3083501" cy="64633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a:solidFill>
                  <a:schemeClr val="bg1"/>
                </a:solidFill>
                <a:latin typeface="Poppins SemiBold" pitchFamily="2" charset="77"/>
                <a:ea typeface="Roboto Medium" panose="02000000000000000000" pitchFamily="2" charset="0"/>
                <a:cs typeface="Montserrat" charset="0"/>
              </a:rPr>
              <a:t>Transparency Around Our Numbers</a:t>
            </a:r>
            <a:endParaRPr lang="en-US" sz="4950" b="1">
              <a:solidFill>
                <a:schemeClr val="bg1"/>
              </a:solidFill>
              <a:latin typeface="Poppins SemiBold" pitchFamily="2" charset="77"/>
              <a:ea typeface="Roboto Medium" panose="02000000000000000000" pitchFamily="2" charset="0"/>
              <a:cs typeface="Montserrat" charset="0"/>
            </a:endParaRPr>
          </a:p>
        </p:txBody>
      </p:sp>
      <p:sp>
        <p:nvSpPr>
          <p:cNvPr id="15" name="Rectangle 14">
            <a:extLst>
              <a:ext uri="{FF2B5EF4-FFF2-40B4-BE49-F238E27FC236}">
                <a16:creationId xmlns:a16="http://schemas.microsoft.com/office/drawing/2014/main" id="{24CF2B3B-A563-4849-A770-7F76DDCD5FF5}"/>
              </a:ext>
            </a:extLst>
          </p:cNvPr>
          <p:cNvSpPr/>
          <p:nvPr/>
        </p:nvSpPr>
        <p:spPr>
          <a:xfrm>
            <a:off x="1783808" y="3652199"/>
            <a:ext cx="3026690" cy="64633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a:solidFill>
                  <a:schemeClr val="bg1"/>
                </a:solidFill>
                <a:latin typeface="Poppins SemiBold" pitchFamily="2" charset="77"/>
                <a:ea typeface="Roboto Medium" panose="02000000000000000000" pitchFamily="2" charset="0"/>
                <a:cs typeface="Montserrat" charset="0"/>
              </a:rPr>
              <a:t>Budget Support for Managers</a:t>
            </a:r>
            <a:endParaRPr lang="en-US" sz="4950" b="1">
              <a:solidFill>
                <a:schemeClr val="bg1"/>
              </a:solidFill>
              <a:latin typeface="Poppins SemiBold" pitchFamily="2" charset="77"/>
              <a:ea typeface="Roboto Medium" panose="02000000000000000000" pitchFamily="2" charset="0"/>
              <a:cs typeface="Montserrat" charset="0"/>
            </a:endParaRPr>
          </a:p>
        </p:txBody>
      </p:sp>
      <p:sp>
        <p:nvSpPr>
          <p:cNvPr id="17" name="TextBox 16">
            <a:extLst>
              <a:ext uri="{FF2B5EF4-FFF2-40B4-BE49-F238E27FC236}">
                <a16:creationId xmlns:a16="http://schemas.microsoft.com/office/drawing/2014/main" id="{8546EAB1-5D83-B649-813D-5BE03E5CE283}"/>
              </a:ext>
            </a:extLst>
          </p:cNvPr>
          <p:cNvSpPr txBox="1"/>
          <p:nvPr/>
        </p:nvSpPr>
        <p:spPr>
          <a:xfrm>
            <a:off x="4847260" y="1869628"/>
            <a:ext cx="3345629"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a:latin typeface="Lato Light" panose="020F0502020204030203" pitchFamily="34" charset="0"/>
                <a:ea typeface="Lato Light" panose="020F0502020204030203" pitchFamily="34" charset="0"/>
                <a:cs typeface="Lato Light" panose="020F0502020204030203" pitchFamily="34" charset="0"/>
              </a:rPr>
              <a:t>Laser focus on filling vacancies with strong talent. Followed up by consistent training and support.</a:t>
            </a:r>
          </a:p>
        </p:txBody>
      </p:sp>
      <p:sp>
        <p:nvSpPr>
          <p:cNvPr id="20" name="TextBox 19">
            <a:extLst>
              <a:ext uri="{FF2B5EF4-FFF2-40B4-BE49-F238E27FC236}">
                <a16:creationId xmlns:a16="http://schemas.microsoft.com/office/drawing/2014/main" id="{BF62FC7E-A358-6E45-8CA8-2D230E36A3A7}"/>
              </a:ext>
            </a:extLst>
          </p:cNvPr>
          <p:cNvSpPr txBox="1"/>
          <p:nvPr/>
        </p:nvSpPr>
        <p:spPr>
          <a:xfrm>
            <a:off x="5289754" y="2720235"/>
            <a:ext cx="3593730"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a:latin typeface="Lato Light" panose="020F0502020204030203" pitchFamily="34" charset="0"/>
                <a:ea typeface="Lato Light" panose="020F0502020204030203" pitchFamily="34" charset="0"/>
                <a:cs typeface="Lato Light" panose="020F0502020204030203" pitchFamily="34" charset="0"/>
              </a:rPr>
              <a:t>Revise or develop clear and regular reports for Board of Trustees, Cabinet teams, and general SC community</a:t>
            </a:r>
          </a:p>
        </p:txBody>
      </p:sp>
      <p:sp>
        <p:nvSpPr>
          <p:cNvPr id="21" name="TextBox 20">
            <a:extLst>
              <a:ext uri="{FF2B5EF4-FFF2-40B4-BE49-F238E27FC236}">
                <a16:creationId xmlns:a16="http://schemas.microsoft.com/office/drawing/2014/main" id="{8D3391A4-98AC-AF47-9F3C-7BC1D467BF11}"/>
              </a:ext>
            </a:extLst>
          </p:cNvPr>
          <p:cNvSpPr txBox="1"/>
          <p:nvPr/>
        </p:nvSpPr>
        <p:spPr>
          <a:xfrm>
            <a:off x="4847260" y="3591316"/>
            <a:ext cx="3440024" cy="7848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a:latin typeface="Lato Light" panose="020F0502020204030203" pitchFamily="34" charset="0"/>
                <a:ea typeface="Lato Light" panose="020F0502020204030203" pitchFamily="34" charset="0"/>
                <a:cs typeface="Lato Light" panose="020F0502020204030203" pitchFamily="34" charset="0"/>
              </a:rPr>
              <a:t>Regular budget training and supports for managers, college-based support for district-wide systems and practices</a:t>
            </a:r>
          </a:p>
        </p:txBody>
      </p:sp>
      <p:sp>
        <p:nvSpPr>
          <p:cNvPr id="35" name="Forma libre 344">
            <a:extLst>
              <a:ext uri="{FF2B5EF4-FFF2-40B4-BE49-F238E27FC236}">
                <a16:creationId xmlns:a16="http://schemas.microsoft.com/office/drawing/2014/main" id="{7CA5B2A6-A386-9E4F-BD04-692D52E7A921}"/>
              </a:ext>
            </a:extLst>
          </p:cNvPr>
          <p:cNvSpPr/>
          <p:nvPr/>
        </p:nvSpPr>
        <p:spPr>
          <a:xfrm>
            <a:off x="1644592" y="4655328"/>
            <a:ext cx="191422" cy="191423"/>
          </a:xfrm>
          <a:custGeom>
            <a:avLst/>
            <a:gdLst>
              <a:gd name="connsiteX0" fmla="*/ 130815 w 261630"/>
              <a:gd name="connsiteY0" fmla="*/ 0 h 261631"/>
              <a:gd name="connsiteX1" fmla="*/ 0 w 261630"/>
              <a:gd name="connsiteY1" fmla="*/ 130815 h 261631"/>
              <a:gd name="connsiteX2" fmla="*/ 130815 w 261630"/>
              <a:gd name="connsiteY2" fmla="*/ 261631 h 261631"/>
              <a:gd name="connsiteX3" fmla="*/ 261630 w 261630"/>
              <a:gd name="connsiteY3" fmla="*/ 130816 h 261631"/>
              <a:gd name="connsiteX4" fmla="*/ 130815 w 261630"/>
              <a:gd name="connsiteY4" fmla="*/ 0 h 261631"/>
              <a:gd name="connsiteX5" fmla="*/ 210229 w 261630"/>
              <a:gd name="connsiteY5" fmla="*/ 201901 h 261631"/>
              <a:gd name="connsiteX6" fmla="*/ 130815 w 261630"/>
              <a:gd name="connsiteY6" fmla="*/ 178386 h 261631"/>
              <a:gd name="connsiteX7" fmla="*/ 51402 w 261630"/>
              <a:gd name="connsiteY7" fmla="*/ 201901 h 261631"/>
              <a:gd name="connsiteX8" fmla="*/ 23784 w 261630"/>
              <a:gd name="connsiteY8" fmla="*/ 130816 h 261631"/>
              <a:gd name="connsiteX9" fmla="*/ 130815 w 261630"/>
              <a:gd name="connsiteY9" fmla="*/ 23785 h 261631"/>
              <a:gd name="connsiteX10" fmla="*/ 237846 w 261630"/>
              <a:gd name="connsiteY10" fmla="*/ 130816 h 261631"/>
              <a:gd name="connsiteX11" fmla="*/ 210229 w 261630"/>
              <a:gd name="connsiteY11" fmla="*/ 201901 h 26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630" h="261631">
                <a:moveTo>
                  <a:pt x="130815" y="0"/>
                </a:moveTo>
                <a:cubicBezTo>
                  <a:pt x="58683" y="0"/>
                  <a:pt x="0" y="58683"/>
                  <a:pt x="0" y="130815"/>
                </a:cubicBezTo>
                <a:cubicBezTo>
                  <a:pt x="0" y="202947"/>
                  <a:pt x="58683" y="261631"/>
                  <a:pt x="130815" y="261631"/>
                </a:cubicBezTo>
                <a:cubicBezTo>
                  <a:pt x="202947" y="261631"/>
                  <a:pt x="261630" y="202948"/>
                  <a:pt x="261630" y="130816"/>
                </a:cubicBezTo>
                <a:cubicBezTo>
                  <a:pt x="261630" y="58684"/>
                  <a:pt x="202947" y="0"/>
                  <a:pt x="130815" y="0"/>
                </a:cubicBezTo>
                <a:close/>
                <a:moveTo>
                  <a:pt x="210229" y="201901"/>
                </a:moveTo>
                <a:cubicBezTo>
                  <a:pt x="191193" y="190930"/>
                  <a:pt x="162642" y="178386"/>
                  <a:pt x="130815" y="178386"/>
                </a:cubicBezTo>
                <a:cubicBezTo>
                  <a:pt x="98988" y="178386"/>
                  <a:pt x="70437" y="190930"/>
                  <a:pt x="51402" y="201901"/>
                </a:cubicBezTo>
                <a:cubicBezTo>
                  <a:pt x="34425" y="182952"/>
                  <a:pt x="23784" y="158202"/>
                  <a:pt x="23784" y="130816"/>
                </a:cubicBezTo>
                <a:cubicBezTo>
                  <a:pt x="23784" y="71795"/>
                  <a:pt x="71795" y="23785"/>
                  <a:pt x="130815" y="23785"/>
                </a:cubicBezTo>
                <a:cubicBezTo>
                  <a:pt x="189835" y="23785"/>
                  <a:pt x="237846" y="71796"/>
                  <a:pt x="237846" y="130816"/>
                </a:cubicBezTo>
                <a:cubicBezTo>
                  <a:pt x="237846" y="158202"/>
                  <a:pt x="227205" y="182952"/>
                  <a:pt x="210229" y="201901"/>
                </a:cubicBezTo>
                <a:close/>
              </a:path>
            </a:pathLst>
          </a:custGeom>
          <a:solidFill>
            <a:schemeClr val="bg1"/>
          </a:solidFill>
          <a:ln w="1098" cap="flat">
            <a:no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MX" sz="675"/>
          </a:p>
        </p:txBody>
      </p:sp>
      <p:pic>
        <p:nvPicPr>
          <p:cNvPr id="9" name="Graphic 8" descr="Magnifying glass with solid fill">
            <a:extLst>
              <a:ext uri="{FF2B5EF4-FFF2-40B4-BE49-F238E27FC236}">
                <a16:creationId xmlns:a16="http://schemas.microsoft.com/office/drawing/2014/main" id="{A6563F11-81D3-4EB8-1F8E-6CDFBFB362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173" y="2763089"/>
            <a:ext cx="685800" cy="685800"/>
          </a:xfrm>
          <a:prstGeom prst="rect">
            <a:avLst/>
          </a:prstGeom>
        </p:spPr>
      </p:pic>
      <p:pic>
        <p:nvPicPr>
          <p:cNvPr id="25" name="Graphic 24" descr="Questions with solid fill">
            <a:extLst>
              <a:ext uri="{FF2B5EF4-FFF2-40B4-BE49-F238E27FC236}">
                <a16:creationId xmlns:a16="http://schemas.microsoft.com/office/drawing/2014/main" id="{EAC9E710-AE18-785A-4221-408F2C7A09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883" y="3621495"/>
            <a:ext cx="685800" cy="685800"/>
          </a:xfrm>
          <a:prstGeom prst="rect">
            <a:avLst/>
          </a:prstGeom>
        </p:spPr>
      </p:pic>
      <p:pic>
        <p:nvPicPr>
          <p:cNvPr id="27" name="Graphic 26" descr="Muscular arm with solid fill">
            <a:extLst>
              <a:ext uri="{FF2B5EF4-FFF2-40B4-BE49-F238E27FC236}">
                <a16:creationId xmlns:a16="http://schemas.microsoft.com/office/drawing/2014/main" id="{C7BC62C1-93EF-FD67-0782-4E3A17294B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8293" y="1945575"/>
            <a:ext cx="685800" cy="685800"/>
          </a:xfrm>
          <a:prstGeom prst="rect">
            <a:avLst/>
          </a:prstGeom>
        </p:spPr>
      </p:pic>
      <p:sp>
        <p:nvSpPr>
          <p:cNvPr id="3" name="TextBox 2">
            <a:extLst>
              <a:ext uri="{FF2B5EF4-FFF2-40B4-BE49-F238E27FC236}">
                <a16:creationId xmlns:a16="http://schemas.microsoft.com/office/drawing/2014/main" id="{8A28BFB1-1251-B201-CB19-B16846109156}"/>
              </a:ext>
            </a:extLst>
          </p:cNvPr>
          <p:cNvSpPr txBox="1"/>
          <p:nvPr/>
        </p:nvSpPr>
        <p:spPr>
          <a:xfrm rot="900000">
            <a:off x="-111108" y="3911754"/>
            <a:ext cx="3302233" cy="1005977"/>
          </a:xfrm>
          <a:prstGeom prst="rect">
            <a:avLst/>
          </a:prstGeom>
          <a:solidFill>
            <a:schemeClr val="bg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C00000"/>
                </a:solidFill>
                <a:latin typeface="Cooper Black"/>
                <a:cs typeface="Arial"/>
              </a:rPr>
              <a:t>2022-2023 </a:t>
            </a:r>
            <a:br>
              <a:rPr lang="en-US" sz="2000">
                <a:latin typeface="Cooper Black"/>
                <a:cs typeface="Arial"/>
              </a:rPr>
            </a:br>
            <a:r>
              <a:rPr lang="en-US" sz="2000">
                <a:solidFill>
                  <a:srgbClr val="C00000"/>
                </a:solidFill>
                <a:latin typeface="Cooper Black"/>
                <a:cs typeface="Arial"/>
              </a:rPr>
              <a:t>Financial Stabilization Priorities</a:t>
            </a:r>
            <a:endParaRPr lang="en-US" sz="2000">
              <a:cs typeface="Arial"/>
            </a:endParaRPr>
          </a:p>
        </p:txBody>
      </p:sp>
    </p:spTree>
    <p:extLst>
      <p:ext uri="{BB962C8B-B14F-4D97-AF65-F5344CB8AC3E}">
        <p14:creationId xmlns:p14="http://schemas.microsoft.com/office/powerpoint/2010/main" val="3421331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1EAF-5DB9-7714-2C57-3AA6F7B66DD1}"/>
              </a:ext>
            </a:extLst>
          </p:cNvPr>
          <p:cNvSpPr txBox="1"/>
          <p:nvPr/>
        </p:nvSpPr>
        <p:spPr>
          <a:xfrm>
            <a:off x="470762" y="285750"/>
            <a:ext cx="8355522" cy="507831"/>
          </a:xfrm>
          <a:prstGeom prst="rect">
            <a:avLst/>
          </a:prstGeom>
          <a:noFill/>
        </p:spPr>
        <p:txBody>
          <a:bodyPr wrap="square" lIns="91440" tIns="45720" rIns="91440" bIns="45720" rtlCol="0" anchor="t">
            <a:spAutoFit/>
          </a:bodyPr>
          <a:lstStyle/>
          <a:p>
            <a:pPr algn="ctr"/>
            <a:r>
              <a:rPr lang="en-US" sz="2700" b="1">
                <a:latin typeface="Arial"/>
                <a:cs typeface="Arial"/>
              </a:rPr>
              <a:t>Strategies to Explore:  Right Sizing</a:t>
            </a:r>
            <a:endParaRPr lang="en-US"/>
          </a:p>
        </p:txBody>
      </p:sp>
      <p:graphicFrame>
        <p:nvGraphicFramePr>
          <p:cNvPr id="6" name="Content Placeholder 5">
            <a:extLst>
              <a:ext uri="{FF2B5EF4-FFF2-40B4-BE49-F238E27FC236}">
                <a16:creationId xmlns:a16="http://schemas.microsoft.com/office/drawing/2014/main" id="{93C5E75B-161C-3AC9-03E4-0560D6CD2C04}"/>
              </a:ext>
            </a:extLst>
          </p:cNvPr>
          <p:cNvGraphicFramePr>
            <a:graphicFrameLocks noGrp="1"/>
          </p:cNvGraphicFramePr>
          <p:nvPr>
            <p:ph idx="1"/>
            <p:extLst>
              <p:ext uri="{D42A27DB-BD31-4B8C-83A1-F6EECF244321}">
                <p14:modId xmlns:p14="http://schemas.microsoft.com/office/powerpoint/2010/main" val="912061427"/>
              </p:ext>
            </p:extLst>
          </p:nvPr>
        </p:nvGraphicFramePr>
        <p:xfrm>
          <a:off x="100739" y="797061"/>
          <a:ext cx="8710047" cy="3695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178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7562-C717-7370-6122-C75959D6431B}"/>
              </a:ext>
            </a:extLst>
          </p:cNvPr>
          <p:cNvSpPr>
            <a:spLocks noGrp="1"/>
          </p:cNvSpPr>
          <p:nvPr>
            <p:ph type="title"/>
          </p:nvPr>
        </p:nvSpPr>
        <p:spPr>
          <a:xfrm>
            <a:off x="1028700" y="534785"/>
            <a:ext cx="7115176" cy="757566"/>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a:t>Sense of urgency:  timelines</a:t>
            </a:r>
            <a:endParaRPr lang="en-US" sz="3200">
              <a:ea typeface="Calibri"/>
              <a:cs typeface="Calibri"/>
            </a:endParaRPr>
          </a:p>
        </p:txBody>
      </p:sp>
      <p:sp>
        <p:nvSpPr>
          <p:cNvPr id="4" name="Content Placeholder 3">
            <a:extLst>
              <a:ext uri="{FF2B5EF4-FFF2-40B4-BE49-F238E27FC236}">
                <a16:creationId xmlns:a16="http://schemas.microsoft.com/office/drawing/2014/main" id="{C108CA07-9C30-63B7-00DD-E7EB11C3C240}"/>
              </a:ext>
            </a:extLst>
          </p:cNvPr>
          <p:cNvSpPr>
            <a:spLocks noGrp="1"/>
          </p:cNvSpPr>
          <p:nvPr>
            <p:ph idx="1"/>
          </p:nvPr>
        </p:nvSpPr>
        <p:spPr>
          <a:xfrm>
            <a:off x="1028700" y="1393159"/>
            <a:ext cx="7115176" cy="2887956"/>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a:t>FY 25 Modified Budget to BOT February 2025</a:t>
            </a:r>
          </a:p>
          <a:p>
            <a:pPr lvl="1">
              <a:buFont typeface="Courier New" panose="020B0604020202020204" pitchFamily="34" charset="0"/>
              <a:buChar char="o"/>
            </a:pPr>
            <a:r>
              <a:rPr lang="en-US"/>
              <a:t>Campus(es) Feedback late Nov to 1st week of Jan</a:t>
            </a:r>
            <a:endParaRPr lang="en-US">
              <a:ea typeface="Calibri"/>
              <a:cs typeface="Calibri"/>
            </a:endParaRPr>
          </a:p>
          <a:p>
            <a:r>
              <a:rPr lang="en-US" sz="1600"/>
              <a:t>Cash Balance Status Report to BOT February 2025</a:t>
            </a:r>
            <a:endParaRPr lang="en-US" sz="1600">
              <a:ea typeface="Calibri"/>
              <a:cs typeface="Calibri"/>
            </a:endParaRPr>
          </a:p>
          <a:p>
            <a:pPr lvl="1">
              <a:buFont typeface="Courier New" panose="020B0604020202020204" pitchFamily="34" charset="0"/>
              <a:buChar char="o"/>
            </a:pPr>
            <a:r>
              <a:rPr lang="en-US"/>
              <a:t>Campus(es) Feedback Jan 2025</a:t>
            </a:r>
            <a:endParaRPr lang="en-US">
              <a:ea typeface="Calibri"/>
              <a:cs typeface="Calibri"/>
            </a:endParaRPr>
          </a:p>
          <a:p>
            <a:r>
              <a:rPr lang="en-US" sz="1600"/>
              <a:t>FY 25 Budget vs Actual (with budget modifications) Feb/Mar/Jun 2025</a:t>
            </a:r>
            <a:endParaRPr lang="en-US" sz="1600">
              <a:ea typeface="Calibri"/>
              <a:cs typeface="Calibri"/>
            </a:endParaRPr>
          </a:p>
          <a:p>
            <a:r>
              <a:rPr lang="en-US" sz="1600"/>
              <a:t>FY 26 Budget proposal &amp; Fund Balance Plan May 2025 (include FY 27 forecast)</a:t>
            </a:r>
            <a:endParaRPr lang="en-US" sz="1600">
              <a:ea typeface="Calibri"/>
              <a:cs typeface="Calibri"/>
            </a:endParaRPr>
          </a:p>
          <a:p>
            <a:pPr lvl="1">
              <a:buFont typeface="Courier New" panose="020B0604020202020204" pitchFamily="34" charset="0"/>
              <a:buChar char="o"/>
            </a:pPr>
            <a:r>
              <a:rPr lang="en-US">
                <a:ea typeface="Calibri"/>
                <a:cs typeface="Calibri"/>
              </a:rPr>
              <a:t>Reduction Proposal Jan to Feb 2025</a:t>
            </a:r>
            <a:endParaRPr lang="en-US"/>
          </a:p>
          <a:p>
            <a:pPr lvl="1">
              <a:buClr>
                <a:srgbClr val="90D4A1"/>
              </a:buClr>
              <a:buFont typeface="Courier New" panose="020B0604020202020204" pitchFamily="34" charset="0"/>
              <a:buChar char="o"/>
            </a:pPr>
            <a:r>
              <a:rPr lang="en-US"/>
              <a:t>Campus(es) Feedback Mar to Apr 2025</a:t>
            </a:r>
            <a:endParaRPr lang="en-US">
              <a:ea typeface="Calibri"/>
              <a:cs typeface="Calibri"/>
            </a:endParaRPr>
          </a:p>
          <a:p>
            <a:pPr lvl="1">
              <a:buClr>
                <a:srgbClr val="90D4A1"/>
              </a:buClr>
              <a:buFont typeface="Courier New" panose="020B0604020202020204" pitchFamily="34" charset="0"/>
              <a:buChar char="o"/>
            </a:pPr>
            <a:r>
              <a:rPr lang="en-US">
                <a:ea typeface="Calibri"/>
                <a:cs typeface="Calibri"/>
              </a:rPr>
              <a:t>Board approval May 2025</a:t>
            </a:r>
          </a:p>
          <a:p>
            <a:pPr lvl="1">
              <a:buClr>
                <a:srgbClr val="90D4A1"/>
              </a:buClr>
              <a:buFont typeface="Courier New" panose="020B0604020202020204" pitchFamily="34" charset="0"/>
              <a:buChar char="o"/>
            </a:pPr>
            <a:r>
              <a:rPr lang="en-US">
                <a:ea typeface="Calibri"/>
                <a:cs typeface="Calibri"/>
              </a:rPr>
              <a:t>Implementation by July 1, 2025</a:t>
            </a:r>
          </a:p>
        </p:txBody>
      </p:sp>
    </p:spTree>
    <p:extLst>
      <p:ext uri="{BB962C8B-B14F-4D97-AF65-F5344CB8AC3E}">
        <p14:creationId xmlns:p14="http://schemas.microsoft.com/office/powerpoint/2010/main" val="102773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5BE8FE-3427-52EE-57F1-78B06D818BFB}"/>
              </a:ext>
            </a:extLst>
          </p:cNvPr>
          <p:cNvSpPr>
            <a:spLocks noGrp="1"/>
          </p:cNvSpPr>
          <p:nvPr>
            <p:ph idx="1"/>
          </p:nvPr>
        </p:nvSpPr>
        <p:spPr/>
        <p:txBody>
          <a:bodyPr vert="horz" lIns="0" tIns="0" rIns="0" bIns="0" rtlCol="0" anchor="t">
            <a:normAutofit/>
          </a:bodyPr>
          <a:lstStyle/>
          <a:p>
            <a:r>
              <a:rPr lang="en-US" sz="6000">
                <a:ea typeface="Calibri"/>
                <a:cs typeface="Calibri"/>
              </a:rPr>
              <a:t>Questions</a:t>
            </a:r>
            <a:endParaRPr lang="en-US" sz="6000"/>
          </a:p>
        </p:txBody>
      </p:sp>
    </p:spTree>
    <p:extLst>
      <p:ext uri="{BB962C8B-B14F-4D97-AF65-F5344CB8AC3E}">
        <p14:creationId xmlns:p14="http://schemas.microsoft.com/office/powerpoint/2010/main" val="251714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839203" y="1214890"/>
            <a:ext cx="7833946" cy="3006426"/>
          </a:xfrm>
        </p:spPr>
        <p:txBody>
          <a:bodyPr vert="horz" lIns="0" tIns="0" rIns="0" bIns="0" rtlCol="0" anchor="t">
            <a:normAutofit/>
          </a:bodyPr>
          <a:lstStyle/>
          <a:p>
            <a:pPr marL="342900" indent="-342900" algn="l">
              <a:buChar char="•"/>
            </a:pPr>
            <a:r>
              <a:rPr lang="en-US" sz="2200" b="0">
                <a:ea typeface="+mn-lt"/>
                <a:cs typeface="+mn-lt"/>
              </a:rPr>
              <a:t>Adopt Clear Fiscal Goals</a:t>
            </a:r>
            <a:endParaRPr lang="en-US" sz="2200" b="0">
              <a:solidFill>
                <a:srgbClr val="000000"/>
              </a:solidFill>
              <a:latin typeface="Calibri"/>
              <a:ea typeface="+mn-lt"/>
              <a:cs typeface="+mn-lt"/>
            </a:endParaRPr>
          </a:p>
          <a:p>
            <a:pPr marL="899795" lvl="1" indent="-342900">
              <a:buFont typeface="Courier New" pitchFamily="34" charset="0"/>
              <a:buChar char="o"/>
            </a:pPr>
            <a:r>
              <a:rPr lang="en-US" sz="2000">
                <a:solidFill>
                  <a:srgbClr val="000000"/>
                </a:solidFill>
                <a:latin typeface="Calibri"/>
                <a:ea typeface="+mn-lt"/>
                <a:cs typeface="+mn-lt"/>
              </a:rPr>
              <a:t>Live within our Means (operating budget and self-support budgets)</a:t>
            </a:r>
            <a:endParaRPr lang="en-US" sz="2000" b="0">
              <a:solidFill>
                <a:srgbClr val="000000"/>
              </a:solidFill>
              <a:latin typeface="Calibri"/>
              <a:ea typeface="+mn-lt"/>
              <a:cs typeface="+mn-lt"/>
            </a:endParaRPr>
          </a:p>
          <a:p>
            <a:pPr marL="899795" lvl="1" indent="-342900">
              <a:buFont typeface="Courier New" pitchFamily="34" charset="0"/>
              <a:buChar char="o"/>
            </a:pPr>
            <a:r>
              <a:rPr lang="en-US" sz="2000">
                <a:solidFill>
                  <a:srgbClr val="000000"/>
                </a:solidFill>
                <a:latin typeface="Calibri"/>
                <a:ea typeface="+mn-lt"/>
                <a:cs typeface="+mn-lt"/>
              </a:rPr>
              <a:t>Maintain prudent level of reserves </a:t>
            </a:r>
            <a:endParaRPr lang="en-US" sz="2000" b="0">
              <a:solidFill>
                <a:srgbClr val="000000"/>
              </a:solidFill>
              <a:latin typeface="Calibri"/>
              <a:ea typeface="+mn-lt"/>
              <a:cs typeface="+mn-lt"/>
            </a:endParaRPr>
          </a:p>
          <a:p>
            <a:pPr marL="899795" lvl="1" indent="-342900">
              <a:buFont typeface="Courier New" pitchFamily="34" charset="0"/>
              <a:buChar char="o"/>
            </a:pPr>
            <a:r>
              <a:rPr lang="en-US" sz="2000">
                <a:solidFill>
                  <a:srgbClr val="000000"/>
                </a:solidFill>
                <a:latin typeface="Calibri"/>
                <a:ea typeface="+mn-lt"/>
                <a:cs typeface="+mn-lt"/>
              </a:rPr>
              <a:t>Invest in the Future</a:t>
            </a:r>
            <a:endParaRPr lang="en-US" sz="2000" b="0">
              <a:solidFill>
                <a:srgbClr val="000000"/>
              </a:solidFill>
              <a:latin typeface="Calibri"/>
              <a:ea typeface="+mn-lt"/>
              <a:cs typeface="+mn-lt"/>
            </a:endParaRPr>
          </a:p>
          <a:p>
            <a:pPr marL="342900" indent="-342900" algn="l">
              <a:buFont typeface="Arial" pitchFamily="34" charset="0"/>
              <a:buChar char="•"/>
            </a:pPr>
            <a:r>
              <a:rPr lang="en-US" sz="2200" b="0">
                <a:solidFill>
                  <a:srgbClr val="000000"/>
                </a:solidFill>
                <a:latin typeface="Calibri"/>
                <a:ea typeface="+mn-lt"/>
                <a:cs typeface="+mn-lt"/>
              </a:rPr>
              <a:t>Strengthen Budget Controls</a:t>
            </a:r>
          </a:p>
          <a:p>
            <a:pPr marL="899795" lvl="1" indent="-342900">
              <a:buFont typeface="Courier New" pitchFamily="34" charset="0"/>
              <a:buChar char="o"/>
            </a:pPr>
            <a:r>
              <a:rPr lang="en-US" sz="2000">
                <a:solidFill>
                  <a:srgbClr val="000000"/>
                </a:solidFill>
                <a:latin typeface="Calibri"/>
                <a:ea typeface="+mn-lt"/>
                <a:cs typeface="+mn-lt"/>
              </a:rPr>
              <a:t>Assure Data accuracy &amp; integrity</a:t>
            </a:r>
            <a:endParaRPr lang="en-US" sz="2000" b="0">
              <a:solidFill>
                <a:srgbClr val="000000"/>
              </a:solidFill>
              <a:latin typeface="Calibri"/>
              <a:ea typeface="+mn-lt"/>
              <a:cs typeface="+mn-lt"/>
            </a:endParaRPr>
          </a:p>
          <a:p>
            <a:pPr marL="899795" lvl="1" indent="-342900">
              <a:buFont typeface="Courier New" pitchFamily="34" charset="0"/>
              <a:buChar char="o"/>
            </a:pPr>
            <a:r>
              <a:rPr lang="en-US" sz="2000">
                <a:solidFill>
                  <a:srgbClr val="000000"/>
                </a:solidFill>
                <a:latin typeface="Calibri"/>
                <a:ea typeface="+mn-lt"/>
                <a:cs typeface="+mn-lt"/>
              </a:rPr>
              <a:t>Review budget roles and provide training</a:t>
            </a:r>
            <a:endParaRPr lang="en-US" sz="2000" b="0">
              <a:solidFill>
                <a:srgbClr val="000000"/>
              </a:solidFill>
              <a:latin typeface="Calibri"/>
              <a:ea typeface="+mn-lt"/>
              <a:cs typeface="+mn-lt"/>
            </a:endParaRPr>
          </a:p>
          <a:p>
            <a:pPr marL="342900" indent="-342900">
              <a:buFont typeface="Arial" pitchFamily="34" charset="0"/>
              <a:buChar char="•"/>
            </a:pPr>
            <a:endParaRPr lang="en-US" sz="2200" b="0">
              <a:solidFill>
                <a:srgbClr val="000000"/>
              </a:solidFill>
              <a:latin typeface="Calibri"/>
              <a:ea typeface="+mn-lt"/>
              <a:cs typeface="+mn-lt"/>
            </a:endParaRPr>
          </a:p>
          <a:p>
            <a:pPr marL="899795" lvl="1" indent="-342900">
              <a:buFont typeface="Courier New" pitchFamily="34" charset="0"/>
              <a:buChar char="o"/>
            </a:pPr>
            <a:endParaRPr lang="en-US" sz="2200" b="0">
              <a:solidFill>
                <a:srgbClr val="000000"/>
              </a:solidFill>
              <a:latin typeface="Calibri"/>
              <a:ea typeface="+mn-lt"/>
              <a:cs typeface="+mn-lt"/>
            </a:endParaRPr>
          </a:p>
          <a:p>
            <a:pPr marL="342900" indent="-342900">
              <a:buFont typeface="Arial" pitchFamily="34" charset="0"/>
              <a:buChar char="•"/>
            </a:pPr>
            <a:endParaRPr lang="en-US" sz="2000" b="0">
              <a:solidFill>
                <a:srgbClr val="000000"/>
              </a:solidFill>
              <a:latin typeface="Calibri"/>
              <a:ea typeface="+mn-lt"/>
              <a:cs typeface="+mn-lt"/>
            </a:endParaRPr>
          </a:p>
          <a:p>
            <a:pPr marL="899795" lvl="1" indent="-342900">
              <a:buFont typeface="Courier New" pitchFamily="34" charset="0"/>
              <a:buChar char="o"/>
            </a:pPr>
            <a:endParaRPr lang="en-US" sz="2000">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371600" y="285750"/>
            <a:ext cx="6932734" cy="923330"/>
          </a:xfrm>
          <a:prstGeom prst="rect">
            <a:avLst/>
          </a:prstGeom>
          <a:noFill/>
        </p:spPr>
        <p:txBody>
          <a:bodyPr wrap="square" lIns="91440" tIns="45720" rIns="91440" bIns="45720" rtlCol="0" anchor="t">
            <a:spAutoFit/>
          </a:bodyPr>
          <a:lstStyle/>
          <a:p>
            <a:pPr algn="ctr"/>
            <a:r>
              <a:rPr lang="en-US" sz="2700" b="1">
                <a:latin typeface="Arial"/>
                <a:cs typeface="Arial"/>
              </a:rPr>
              <a:t>Continuing Path to Financial </a:t>
            </a:r>
            <a:br>
              <a:rPr lang="en-US" sz="2700" b="1">
                <a:latin typeface="Arial"/>
                <a:cs typeface="Arial"/>
              </a:rPr>
            </a:br>
            <a:r>
              <a:rPr lang="en-US" sz="2700" b="1">
                <a:latin typeface="Arial"/>
                <a:cs typeface="Arial"/>
              </a:rPr>
              <a:t>Stability &amp; Sustainability</a:t>
            </a:r>
            <a:endParaRPr lang="en-US"/>
          </a:p>
        </p:txBody>
      </p:sp>
    </p:spTree>
    <p:extLst>
      <p:ext uri="{BB962C8B-B14F-4D97-AF65-F5344CB8AC3E}">
        <p14:creationId xmlns:p14="http://schemas.microsoft.com/office/powerpoint/2010/main" val="36938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1EAF-5DB9-7714-2C57-3AA6F7B66DD1}"/>
              </a:ext>
            </a:extLst>
          </p:cNvPr>
          <p:cNvSpPr txBox="1"/>
          <p:nvPr/>
        </p:nvSpPr>
        <p:spPr>
          <a:xfrm>
            <a:off x="1371600" y="285750"/>
            <a:ext cx="6932734" cy="507831"/>
          </a:xfrm>
          <a:prstGeom prst="rect">
            <a:avLst/>
          </a:prstGeom>
          <a:noFill/>
        </p:spPr>
        <p:txBody>
          <a:bodyPr wrap="square" lIns="91440" tIns="45720" rIns="91440" bIns="45720" rtlCol="0" anchor="t">
            <a:spAutoFit/>
          </a:bodyPr>
          <a:lstStyle/>
          <a:p>
            <a:pPr algn="ctr"/>
            <a:r>
              <a:rPr lang="en-US" sz="2700" b="1">
                <a:latin typeface="Arial"/>
                <a:cs typeface="Arial"/>
              </a:rPr>
              <a:t>Board Directives</a:t>
            </a:r>
            <a:endParaRPr lang="en-US" sz="2700" b="1">
              <a:cs typeface="Arial"/>
            </a:endParaRPr>
          </a:p>
        </p:txBody>
      </p:sp>
      <p:graphicFrame>
        <p:nvGraphicFramePr>
          <p:cNvPr id="6" name="Content Placeholder 5">
            <a:extLst>
              <a:ext uri="{FF2B5EF4-FFF2-40B4-BE49-F238E27FC236}">
                <a16:creationId xmlns:a16="http://schemas.microsoft.com/office/drawing/2014/main" id="{16385EA6-8CF2-9B9B-C562-C19F2C200F80}"/>
              </a:ext>
            </a:extLst>
          </p:cNvPr>
          <p:cNvGraphicFramePr>
            <a:graphicFrameLocks noGrp="1"/>
          </p:cNvGraphicFramePr>
          <p:nvPr>
            <p:ph idx="1"/>
          </p:nvPr>
        </p:nvGraphicFramePr>
        <p:xfrm>
          <a:off x="914400" y="884238"/>
          <a:ext cx="73152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27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228A7-482B-B419-ABA2-B5247C8AFD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DBDA9-2755-B109-17F3-E210A2F34F19}"/>
              </a:ext>
            </a:extLst>
          </p:cNvPr>
          <p:cNvSpPr>
            <a:spLocks noGrp="1"/>
          </p:cNvSpPr>
          <p:nvPr>
            <p:ph idx="1"/>
          </p:nvPr>
        </p:nvSpPr>
        <p:spPr>
          <a:xfrm>
            <a:off x="839203" y="1032673"/>
            <a:ext cx="7810500" cy="3079106"/>
          </a:xfrm>
        </p:spPr>
        <p:txBody>
          <a:bodyPr vert="horz" lIns="0" tIns="0" rIns="0" bIns="0" rtlCol="0" anchor="t">
            <a:normAutofit fontScale="92500" lnSpcReduction="10000"/>
          </a:bodyPr>
          <a:lstStyle/>
          <a:p>
            <a:pPr algn="l"/>
            <a:endParaRPr lang="en-US" sz="2000">
              <a:ea typeface="+mn-lt"/>
              <a:cs typeface="+mn-lt"/>
            </a:endParaRPr>
          </a:p>
          <a:p>
            <a:pPr marL="556895" lvl="1" indent="-213995">
              <a:buFont typeface="Courier New,monospace"/>
              <a:buChar char="o"/>
            </a:pPr>
            <a:endParaRPr lang="en-US" sz="1400">
              <a:ea typeface="Calibri"/>
              <a:cs typeface="Calibri"/>
            </a:endParaRPr>
          </a:p>
          <a:p>
            <a:pPr algn="l"/>
            <a:endParaRPr lang="en-US" sz="2000">
              <a:ea typeface="+mn-lt"/>
              <a:cs typeface="+mn-lt"/>
            </a:endParaRPr>
          </a:p>
          <a:p>
            <a:pPr algn="l"/>
            <a:endParaRPr lang="en-US" sz="2000">
              <a:ea typeface="+mn-lt"/>
              <a:cs typeface="+mn-lt"/>
            </a:endParaRPr>
          </a:p>
          <a:p>
            <a:pPr marL="342900" indent="-342900">
              <a:buChar char="•"/>
            </a:pPr>
            <a:endParaRPr lang="en-US" sz="2200" b="0">
              <a:solidFill>
                <a:srgbClr val="000000"/>
              </a:solidFill>
              <a:latin typeface="Calibri"/>
              <a:ea typeface="+mn-lt"/>
              <a:cs typeface="+mn-lt"/>
            </a:endParaRPr>
          </a:p>
          <a:p>
            <a:pPr marL="342900" indent="-342900" algn="l">
              <a:buFont typeface="Arial" pitchFamily="34" charset="0"/>
              <a:buChar char="•"/>
            </a:pPr>
            <a:endParaRPr lang="en-US" sz="2200" b="0">
              <a:solidFill>
                <a:srgbClr val="000000"/>
              </a:solidFill>
              <a:latin typeface="Calibri"/>
              <a:ea typeface="+mn-lt"/>
              <a:cs typeface="+mn-lt"/>
            </a:endParaRPr>
          </a:p>
          <a:p>
            <a:pPr marL="899795" lvl="1" indent="-342900">
              <a:buFont typeface="Courier New" pitchFamily="34" charset="0"/>
              <a:buChar char="o"/>
            </a:pPr>
            <a:endParaRPr lang="en-US" sz="2200" b="0">
              <a:solidFill>
                <a:srgbClr val="000000"/>
              </a:solidFill>
              <a:latin typeface="Calibri"/>
              <a:ea typeface="+mn-lt"/>
              <a:cs typeface="+mn-lt"/>
            </a:endParaRPr>
          </a:p>
          <a:p>
            <a:pPr marL="342900" indent="-342900">
              <a:buFont typeface="Arial" pitchFamily="34" charset="0"/>
              <a:buChar char="•"/>
            </a:pPr>
            <a:endParaRPr lang="en-US" sz="3250" b="0">
              <a:solidFill>
                <a:srgbClr val="000000"/>
              </a:solidFill>
              <a:latin typeface="Calibri"/>
              <a:ea typeface="+mn-lt"/>
              <a:cs typeface="+mn-lt"/>
            </a:endParaRPr>
          </a:p>
          <a:p>
            <a:pPr marL="899795" lvl="1" indent="-342900">
              <a:buFont typeface="Courier New" pitchFamily="34" charset="0"/>
              <a:buChar char="o"/>
            </a:pPr>
            <a:r>
              <a:rPr lang="en-US" sz="2200">
                <a:solidFill>
                  <a:srgbClr val="000000"/>
                </a:solidFill>
                <a:latin typeface="Calibri"/>
                <a:ea typeface="+mn-lt"/>
                <a:cs typeface="+mn-lt"/>
              </a:rPr>
              <a:t>67% State Allocation</a:t>
            </a:r>
          </a:p>
        </p:txBody>
      </p:sp>
      <p:sp>
        <p:nvSpPr>
          <p:cNvPr id="2" name="TextBox 1">
            <a:extLst>
              <a:ext uri="{FF2B5EF4-FFF2-40B4-BE49-F238E27FC236}">
                <a16:creationId xmlns:a16="http://schemas.microsoft.com/office/drawing/2014/main" id="{82867829-D427-FF4C-9730-3E768816A7BB}"/>
              </a:ext>
            </a:extLst>
          </p:cNvPr>
          <p:cNvSpPr txBox="1"/>
          <p:nvPr/>
        </p:nvSpPr>
        <p:spPr>
          <a:xfrm>
            <a:off x="1371600" y="285750"/>
            <a:ext cx="6932734" cy="507831"/>
          </a:xfrm>
          <a:prstGeom prst="rect">
            <a:avLst/>
          </a:prstGeom>
          <a:noFill/>
        </p:spPr>
        <p:txBody>
          <a:bodyPr wrap="square" lIns="91440" tIns="45720" rIns="91440" bIns="45720" rtlCol="0" anchor="t">
            <a:spAutoFit/>
          </a:bodyPr>
          <a:lstStyle/>
          <a:p>
            <a:pPr algn="ctr"/>
            <a:r>
              <a:rPr lang="en-US" sz="2700" b="1">
                <a:latin typeface="Arial"/>
                <a:cs typeface="Arial"/>
              </a:rPr>
              <a:t>Budget 101</a:t>
            </a:r>
            <a:endParaRPr lang="en-US"/>
          </a:p>
        </p:txBody>
      </p:sp>
      <p:graphicFrame>
        <p:nvGraphicFramePr>
          <p:cNvPr id="6" name="Chart 5">
            <a:extLst>
              <a:ext uri="{FF2B5EF4-FFF2-40B4-BE49-F238E27FC236}">
                <a16:creationId xmlns:a16="http://schemas.microsoft.com/office/drawing/2014/main" id="{73B75539-B5E2-58FB-ACD0-412570198F41}"/>
              </a:ext>
              <a:ext uri="{147F2762-F138-4A5C-976F-8EAC2B608ADB}">
                <a16:predDERef xmlns:a16="http://schemas.microsoft.com/office/drawing/2014/main" pred="{A057828C-7806-E78D-AED6-ADBADAE72484}"/>
              </a:ext>
            </a:extLst>
          </p:cNvPr>
          <p:cNvGraphicFramePr>
            <a:graphicFrameLocks/>
          </p:cNvGraphicFramePr>
          <p:nvPr>
            <p:extLst>
              <p:ext uri="{D42A27DB-BD31-4B8C-83A1-F6EECF244321}">
                <p14:modId xmlns:p14="http://schemas.microsoft.com/office/powerpoint/2010/main" val="3827996868"/>
              </p:ext>
            </p:extLst>
          </p:nvPr>
        </p:nvGraphicFramePr>
        <p:xfrm>
          <a:off x="4195762" y="792186"/>
          <a:ext cx="4846616" cy="317786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FDB8D1F-A938-8BD6-EEA4-0B5AB519035E}"/>
              </a:ext>
            </a:extLst>
          </p:cNvPr>
          <p:cNvSpPr txBox="1"/>
          <p:nvPr/>
        </p:nvSpPr>
        <p:spPr>
          <a:xfrm>
            <a:off x="6178655" y="846455"/>
            <a:ext cx="26992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82% Personnel Costs</a:t>
            </a:r>
            <a:endParaRPr lang="en-US"/>
          </a:p>
        </p:txBody>
      </p:sp>
      <p:graphicFrame>
        <p:nvGraphicFramePr>
          <p:cNvPr id="8" name="Chart 7" descr="Chart type: Pie. 'FY 25 Modified Budget'&#10;&#10;Description automatically generated">
            <a:extLst>
              <a:ext uri="{FF2B5EF4-FFF2-40B4-BE49-F238E27FC236}">
                <a16:creationId xmlns:a16="http://schemas.microsoft.com/office/drawing/2014/main" id="{A057828C-7806-E78D-AED6-ADBADAE72484}"/>
              </a:ext>
              <a:ext uri="{147F2762-F138-4A5C-976F-8EAC2B608ADB}">
                <a16:predDERef xmlns:a16="http://schemas.microsoft.com/office/drawing/2014/main" pred="{DC5191E0-4DDE-8DA5-C305-D685BB6FF8C1}"/>
              </a:ext>
            </a:extLst>
          </p:cNvPr>
          <p:cNvGraphicFramePr>
            <a:graphicFrameLocks/>
          </p:cNvGraphicFramePr>
          <p:nvPr>
            <p:extLst>
              <p:ext uri="{D42A27DB-BD31-4B8C-83A1-F6EECF244321}">
                <p14:modId xmlns:p14="http://schemas.microsoft.com/office/powerpoint/2010/main" val="1226926995"/>
              </p:ext>
            </p:extLst>
          </p:nvPr>
        </p:nvGraphicFramePr>
        <p:xfrm>
          <a:off x="3958" y="791514"/>
          <a:ext cx="4971648" cy="3179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85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49C9D0F-EA3A-9130-DB93-63AB2A663813}"/>
              </a:ext>
            </a:extLst>
          </p:cNvPr>
          <p:cNvGraphicFramePr>
            <a:graphicFrameLocks noGrp="1"/>
          </p:cNvGraphicFramePr>
          <p:nvPr>
            <p:ph idx="1"/>
            <p:extLst>
              <p:ext uri="{D42A27DB-BD31-4B8C-83A1-F6EECF244321}">
                <p14:modId xmlns:p14="http://schemas.microsoft.com/office/powerpoint/2010/main" val="3279359968"/>
              </p:ext>
            </p:extLst>
          </p:nvPr>
        </p:nvGraphicFramePr>
        <p:xfrm>
          <a:off x="485775" y="221456"/>
          <a:ext cx="6977625" cy="670798"/>
        </p:xfrm>
        <a:graphic>
          <a:graphicData uri="http://schemas.openxmlformats.org/drawingml/2006/table">
            <a:tbl>
              <a:tblPr bandRow="1">
                <a:tableStyleId>{5C22544A-7EE6-4342-B048-85BDC9FD1C3A}</a:tableStyleId>
              </a:tblPr>
              <a:tblGrid>
                <a:gridCol w="1249185">
                  <a:extLst>
                    <a:ext uri="{9D8B030D-6E8A-4147-A177-3AD203B41FA5}">
                      <a16:colId xmlns:a16="http://schemas.microsoft.com/office/drawing/2014/main" val="3718140611"/>
                    </a:ext>
                  </a:extLst>
                </a:gridCol>
                <a:gridCol w="655822">
                  <a:extLst>
                    <a:ext uri="{9D8B030D-6E8A-4147-A177-3AD203B41FA5}">
                      <a16:colId xmlns:a16="http://schemas.microsoft.com/office/drawing/2014/main" val="4079252072"/>
                    </a:ext>
                  </a:extLst>
                </a:gridCol>
                <a:gridCol w="640206">
                  <a:extLst>
                    <a:ext uri="{9D8B030D-6E8A-4147-A177-3AD203B41FA5}">
                      <a16:colId xmlns:a16="http://schemas.microsoft.com/office/drawing/2014/main" val="2435802616"/>
                    </a:ext>
                  </a:extLst>
                </a:gridCol>
                <a:gridCol w="640206">
                  <a:extLst>
                    <a:ext uri="{9D8B030D-6E8A-4147-A177-3AD203B41FA5}">
                      <a16:colId xmlns:a16="http://schemas.microsoft.com/office/drawing/2014/main" val="535573092"/>
                    </a:ext>
                  </a:extLst>
                </a:gridCol>
                <a:gridCol w="640206">
                  <a:extLst>
                    <a:ext uri="{9D8B030D-6E8A-4147-A177-3AD203B41FA5}">
                      <a16:colId xmlns:a16="http://schemas.microsoft.com/office/drawing/2014/main" val="400806062"/>
                    </a:ext>
                  </a:extLst>
                </a:gridCol>
                <a:gridCol w="655822">
                  <a:extLst>
                    <a:ext uri="{9D8B030D-6E8A-4147-A177-3AD203B41FA5}">
                      <a16:colId xmlns:a16="http://schemas.microsoft.com/office/drawing/2014/main" val="2681154917"/>
                    </a:ext>
                  </a:extLst>
                </a:gridCol>
                <a:gridCol w="655822">
                  <a:extLst>
                    <a:ext uri="{9D8B030D-6E8A-4147-A177-3AD203B41FA5}">
                      <a16:colId xmlns:a16="http://schemas.microsoft.com/office/drawing/2014/main" val="663440558"/>
                    </a:ext>
                  </a:extLst>
                </a:gridCol>
                <a:gridCol w="640206">
                  <a:extLst>
                    <a:ext uri="{9D8B030D-6E8A-4147-A177-3AD203B41FA5}">
                      <a16:colId xmlns:a16="http://schemas.microsoft.com/office/drawing/2014/main" val="3932721062"/>
                    </a:ext>
                  </a:extLst>
                </a:gridCol>
                <a:gridCol w="1200150">
                  <a:extLst>
                    <a:ext uri="{9D8B030D-6E8A-4147-A177-3AD203B41FA5}">
                      <a16:colId xmlns:a16="http://schemas.microsoft.com/office/drawing/2014/main" val="2590994992"/>
                    </a:ext>
                  </a:extLst>
                </a:gridCol>
              </a:tblGrid>
              <a:tr h="166547">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Aptos Narrow"/>
                        </a:rPr>
                        <a:t>2014</a:t>
                      </a:r>
                    </a:p>
                  </a:txBody>
                  <a:tcPr marL="9525" marR="9525" marT="9525"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a:rPr>
                        <a:t>2018</a:t>
                      </a:r>
                    </a:p>
                  </a:txBody>
                  <a:tcPr marL="9525" marR="9525" marT="9525"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a:rPr>
                        <a:t>2019</a:t>
                      </a:r>
                    </a:p>
                  </a:txBody>
                  <a:tcPr marL="9525" marR="9525" marT="9525"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a:rPr>
                        <a:t>2020</a:t>
                      </a:r>
                    </a:p>
                  </a:txBody>
                  <a:tcPr marL="9525" marR="9525" marT="9525"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a:rPr>
                        <a:t>2021</a:t>
                      </a:r>
                      <a:endParaRPr lang="en-US" sz="1100" b="0" i="0" u="none" strike="noStrike">
                        <a:solidFill>
                          <a:srgbClr val="000000"/>
                        </a:solidFill>
                        <a:effectLst/>
                        <a:latin typeface="Aptos Narrow" panose="020B0004020202020204" pitchFamily="34" charset="0"/>
                      </a:endParaRPr>
                    </a:p>
                  </a:txBody>
                  <a:tcPr marL="9525" marR="9525" marT="9525"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a:rPr>
                        <a:t>2022</a:t>
                      </a:r>
                    </a:p>
                  </a:txBody>
                  <a:tcPr marL="9525" marR="9525" marT="9525"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a:rPr>
                        <a:t>2023</a:t>
                      </a:r>
                    </a:p>
                  </a:txBody>
                  <a:tcPr marL="9525" marR="9525" marT="9525"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1" u="none" strike="noStrike">
                          <a:solidFill>
                            <a:srgbClr val="000000"/>
                          </a:solidFill>
                          <a:effectLst/>
                          <a:latin typeface="Aptos Narrow"/>
                        </a:rPr>
                        <a:t>2024 </a:t>
                      </a:r>
                      <a:endParaRPr lang="en-US" sz="1100" b="0" i="1" u="none" strike="noStrike">
                        <a:solidFill>
                          <a:srgbClr val="000000"/>
                        </a:solidFill>
                        <a:effectLst/>
                        <a:latin typeface="Aptos Narrow" panose="020B0004020202020204" pitchFamily="34" charset="0"/>
                      </a:endParaRPr>
                    </a:p>
                  </a:txBody>
                  <a:tcPr marL="9525" marR="9525" marT="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740369"/>
                  </a:ext>
                </a:extLst>
              </a:tr>
              <a:tr h="166547">
                <a:tc>
                  <a:txBody>
                    <a:bodyPr/>
                    <a:lstStyle/>
                    <a:p>
                      <a:pPr algn="l" fontAlgn="b"/>
                      <a:r>
                        <a:rPr lang="en-US" sz="1100" b="0" i="0" u="none" strike="noStrike">
                          <a:solidFill>
                            <a:srgbClr val="000000"/>
                          </a:solidFill>
                          <a:effectLst/>
                          <a:latin typeface="Aptos Narrow"/>
                        </a:rPr>
                        <a:t>FTEs</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a:rPr>
                        <a:t>19,263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 17,599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 16,545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 15,525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 13,511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 12,075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 12,442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 13,452 </a:t>
                      </a:r>
                    </a:p>
                  </a:txBody>
                  <a:tcPr marL="9525" marR="9525" marT="9525"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84556509"/>
                  </a:ext>
                </a:extLst>
              </a:tr>
              <a:tr h="225028">
                <a:tc>
                  <a:txBody>
                    <a:bodyPr/>
                    <a:lstStyle/>
                    <a:p>
                      <a:pPr algn="l" fontAlgn="b"/>
                      <a:r>
                        <a:rPr lang="en-US" sz="1100" b="0" i="0" u="none" strike="noStrike">
                          <a:solidFill>
                            <a:srgbClr val="000000"/>
                          </a:solidFill>
                          <a:effectLst/>
                          <a:latin typeface="Aptos Narrow"/>
                        </a:rPr>
                        <a:t>% Change </a:t>
                      </a:r>
                      <a:r>
                        <a:rPr lang="en-US" sz="1100" b="0" i="0" u="none" strike="noStrike">
                          <a:solidFill>
                            <a:srgbClr val="C00000"/>
                          </a:solidFill>
                          <a:effectLst/>
                          <a:latin typeface="Aptos Narrow"/>
                        </a:rPr>
                        <a:t>(14vs24)</a:t>
                      </a:r>
                      <a:endParaRPr lang="en-US" sz="1100" b="0" i="0" u="none" strike="noStrike">
                        <a:solidFill>
                          <a:srgbClr val="000000"/>
                        </a:solidFill>
                        <a:effectLst/>
                        <a:latin typeface="Aptos Narrow"/>
                      </a:endParaRPr>
                    </a:p>
                  </a:txBody>
                  <a:tcPr marL="9525" marR="9525" marT="95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C00000"/>
                          </a:solidFill>
                          <a:effectLst/>
                          <a:latin typeface="Aptos Narrow"/>
                        </a:rPr>
                        <a:t>-30.17%</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a:rPr>
                        <a:t>-8.64%</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a:rPr>
                        <a:t>-5.99%</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a:rPr>
                        <a:t>-6.17%</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a:rPr>
                        <a:t>-12.97%</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a:rPr>
                        <a:t>-10.63%</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a:rPr>
                        <a:t>3.04%</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a:rPr>
                        <a:t>8.12%</a:t>
                      </a:r>
                    </a:p>
                  </a:txBody>
                  <a:tcPr marL="9525" marR="9525" marT="95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499424"/>
                  </a:ext>
                </a:extLst>
              </a:tr>
            </a:tbl>
          </a:graphicData>
        </a:graphic>
      </p:graphicFrame>
      <p:graphicFrame>
        <p:nvGraphicFramePr>
          <p:cNvPr id="6" name="Table 5">
            <a:extLst>
              <a:ext uri="{FF2B5EF4-FFF2-40B4-BE49-F238E27FC236}">
                <a16:creationId xmlns:a16="http://schemas.microsoft.com/office/drawing/2014/main" id="{CC59F23A-AC42-C59B-C3E4-5F60FF55C9ED}"/>
              </a:ext>
            </a:extLst>
          </p:cNvPr>
          <p:cNvGraphicFramePr>
            <a:graphicFrameLocks noGrp="1"/>
          </p:cNvGraphicFramePr>
          <p:nvPr/>
        </p:nvGraphicFramePr>
        <p:xfrm>
          <a:off x="485775" y="971550"/>
          <a:ext cx="6953882" cy="533638"/>
        </p:xfrm>
        <a:graphic>
          <a:graphicData uri="http://schemas.openxmlformats.org/drawingml/2006/table">
            <a:tbl>
              <a:tblPr bandRow="1">
                <a:tableStyleId>{5C22544A-7EE6-4342-B048-85BDC9FD1C3A}</a:tableStyleId>
              </a:tblPr>
              <a:tblGrid>
                <a:gridCol w="1248684">
                  <a:extLst>
                    <a:ext uri="{9D8B030D-6E8A-4147-A177-3AD203B41FA5}">
                      <a16:colId xmlns:a16="http://schemas.microsoft.com/office/drawing/2014/main" val="1559701000"/>
                    </a:ext>
                  </a:extLst>
                </a:gridCol>
                <a:gridCol w="655560">
                  <a:extLst>
                    <a:ext uri="{9D8B030D-6E8A-4147-A177-3AD203B41FA5}">
                      <a16:colId xmlns:a16="http://schemas.microsoft.com/office/drawing/2014/main" val="2672826567"/>
                    </a:ext>
                  </a:extLst>
                </a:gridCol>
                <a:gridCol w="639950">
                  <a:extLst>
                    <a:ext uri="{9D8B030D-6E8A-4147-A177-3AD203B41FA5}">
                      <a16:colId xmlns:a16="http://schemas.microsoft.com/office/drawing/2014/main" val="2701180721"/>
                    </a:ext>
                  </a:extLst>
                </a:gridCol>
                <a:gridCol w="639950">
                  <a:extLst>
                    <a:ext uri="{9D8B030D-6E8A-4147-A177-3AD203B41FA5}">
                      <a16:colId xmlns:a16="http://schemas.microsoft.com/office/drawing/2014/main" val="1847637958"/>
                    </a:ext>
                  </a:extLst>
                </a:gridCol>
                <a:gridCol w="639950">
                  <a:extLst>
                    <a:ext uri="{9D8B030D-6E8A-4147-A177-3AD203B41FA5}">
                      <a16:colId xmlns:a16="http://schemas.microsoft.com/office/drawing/2014/main" val="2945000921"/>
                    </a:ext>
                  </a:extLst>
                </a:gridCol>
                <a:gridCol w="655560">
                  <a:extLst>
                    <a:ext uri="{9D8B030D-6E8A-4147-A177-3AD203B41FA5}">
                      <a16:colId xmlns:a16="http://schemas.microsoft.com/office/drawing/2014/main" val="4281949554"/>
                    </a:ext>
                  </a:extLst>
                </a:gridCol>
                <a:gridCol w="655560">
                  <a:extLst>
                    <a:ext uri="{9D8B030D-6E8A-4147-A177-3AD203B41FA5}">
                      <a16:colId xmlns:a16="http://schemas.microsoft.com/office/drawing/2014/main" val="4043050137"/>
                    </a:ext>
                  </a:extLst>
                </a:gridCol>
                <a:gridCol w="639950">
                  <a:extLst>
                    <a:ext uri="{9D8B030D-6E8A-4147-A177-3AD203B41FA5}">
                      <a16:colId xmlns:a16="http://schemas.microsoft.com/office/drawing/2014/main" val="4102134400"/>
                    </a:ext>
                  </a:extLst>
                </a:gridCol>
                <a:gridCol w="1178718">
                  <a:extLst>
                    <a:ext uri="{9D8B030D-6E8A-4147-A177-3AD203B41FA5}">
                      <a16:colId xmlns:a16="http://schemas.microsoft.com/office/drawing/2014/main" val="3294461672"/>
                    </a:ext>
                  </a:extLst>
                </a:gridCol>
              </a:tblGrid>
              <a:tr h="190500">
                <a:tc>
                  <a:txBody>
                    <a:bodyPr/>
                    <a:lstStyle/>
                    <a:p>
                      <a:pPr fontAlgn="b"/>
                      <a:r>
                        <a:rPr lang="en-US" sz="1100">
                          <a:effectLst/>
                          <a:latin typeface="Aptos Narrow"/>
                        </a:rPr>
                        <a:t>Headcounts</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a:effectLst/>
                          <a:latin typeface="Aptos Narrow"/>
                        </a:rPr>
                        <a:t>45,965 </a:t>
                      </a:r>
                    </a:p>
                  </a:txBody>
                  <a:tcPr marL="9525" marR="9525" marT="9525" anchor="b">
                    <a:lnL>
                      <a:noFill/>
                    </a:lnL>
                    <a:lnR>
                      <a:noFill/>
                    </a:lnR>
                    <a:lnT>
                      <a:noFill/>
                    </a:lnT>
                    <a:lnB>
                      <a:noFill/>
                    </a:lnB>
                    <a:noFill/>
                  </a:tcPr>
                </a:tc>
                <a:tc>
                  <a:txBody>
                    <a:bodyPr/>
                    <a:lstStyle/>
                    <a:p>
                      <a:pPr algn="r" fontAlgn="b"/>
                      <a:r>
                        <a:rPr lang="en-US" sz="1100">
                          <a:effectLst/>
                          <a:latin typeface="Aptos Narrow"/>
                        </a:rPr>
                        <a:t> 44,824 </a:t>
                      </a:r>
                    </a:p>
                  </a:txBody>
                  <a:tcPr marL="9525" marR="9525" marT="9525" anchor="b">
                    <a:lnL>
                      <a:noFill/>
                    </a:lnL>
                    <a:lnR>
                      <a:noFill/>
                    </a:lnR>
                    <a:lnT>
                      <a:noFill/>
                    </a:lnT>
                    <a:lnB>
                      <a:noFill/>
                    </a:lnB>
                    <a:noFill/>
                  </a:tcPr>
                </a:tc>
                <a:tc>
                  <a:txBody>
                    <a:bodyPr/>
                    <a:lstStyle/>
                    <a:p>
                      <a:pPr algn="r" fontAlgn="b"/>
                      <a:r>
                        <a:rPr lang="en-US" sz="1100">
                          <a:effectLst/>
                          <a:latin typeface="Aptos Narrow"/>
                        </a:rPr>
                        <a:t> 42,805 </a:t>
                      </a:r>
                    </a:p>
                  </a:txBody>
                  <a:tcPr marL="9525" marR="9525" marT="9525" anchor="b">
                    <a:lnL>
                      <a:noFill/>
                    </a:lnL>
                    <a:lnR>
                      <a:noFill/>
                    </a:lnR>
                    <a:lnT>
                      <a:noFill/>
                    </a:lnT>
                    <a:lnB>
                      <a:noFill/>
                    </a:lnB>
                    <a:noFill/>
                  </a:tcPr>
                </a:tc>
                <a:tc>
                  <a:txBody>
                    <a:bodyPr/>
                    <a:lstStyle/>
                    <a:p>
                      <a:pPr algn="r" fontAlgn="b"/>
                      <a:r>
                        <a:rPr lang="en-US" sz="1100">
                          <a:effectLst/>
                          <a:latin typeface="Aptos Narrow"/>
                        </a:rPr>
                        <a:t> 40,137 </a:t>
                      </a:r>
                    </a:p>
                  </a:txBody>
                  <a:tcPr marL="9525" marR="9525" marT="9525" anchor="b">
                    <a:lnL>
                      <a:noFill/>
                    </a:lnL>
                    <a:lnR>
                      <a:noFill/>
                    </a:lnR>
                    <a:lnT>
                      <a:noFill/>
                    </a:lnT>
                    <a:lnB>
                      <a:noFill/>
                    </a:lnB>
                    <a:noFill/>
                  </a:tcPr>
                </a:tc>
                <a:tc>
                  <a:txBody>
                    <a:bodyPr/>
                    <a:lstStyle/>
                    <a:p>
                      <a:pPr algn="r" fontAlgn="b"/>
                      <a:r>
                        <a:rPr lang="en-US" sz="1100">
                          <a:effectLst/>
                          <a:latin typeface="Aptos Narrow"/>
                        </a:rPr>
                        <a:t> 31,813 </a:t>
                      </a:r>
                    </a:p>
                  </a:txBody>
                  <a:tcPr marL="9525" marR="9525" marT="9525" anchor="b">
                    <a:lnL>
                      <a:noFill/>
                    </a:lnL>
                    <a:lnR>
                      <a:noFill/>
                    </a:lnR>
                    <a:lnT>
                      <a:noFill/>
                    </a:lnT>
                    <a:lnB>
                      <a:noFill/>
                    </a:lnB>
                    <a:noFill/>
                  </a:tcPr>
                </a:tc>
                <a:tc>
                  <a:txBody>
                    <a:bodyPr/>
                    <a:lstStyle/>
                    <a:p>
                      <a:pPr algn="r" fontAlgn="b"/>
                      <a:r>
                        <a:rPr lang="en-US" sz="1100">
                          <a:effectLst/>
                          <a:latin typeface="Aptos Narrow"/>
                        </a:rPr>
                        <a:t> 28,971 </a:t>
                      </a:r>
                    </a:p>
                  </a:txBody>
                  <a:tcPr marL="9525" marR="9525" marT="9525" anchor="b">
                    <a:lnL>
                      <a:noFill/>
                    </a:lnL>
                    <a:lnR>
                      <a:noFill/>
                    </a:lnR>
                    <a:lnT>
                      <a:noFill/>
                    </a:lnT>
                    <a:lnB>
                      <a:noFill/>
                    </a:lnB>
                    <a:noFill/>
                  </a:tcPr>
                </a:tc>
                <a:tc>
                  <a:txBody>
                    <a:bodyPr/>
                    <a:lstStyle/>
                    <a:p>
                      <a:pPr algn="r" fontAlgn="b"/>
                      <a:r>
                        <a:rPr lang="en-US" sz="1100">
                          <a:effectLst/>
                          <a:latin typeface="Aptos Narrow"/>
                        </a:rPr>
                        <a:t> 30,763 </a:t>
                      </a:r>
                    </a:p>
                  </a:txBody>
                  <a:tcPr marL="9525" marR="9525" marT="9525" anchor="b">
                    <a:lnL>
                      <a:noFill/>
                    </a:lnL>
                    <a:lnR>
                      <a:noFill/>
                    </a:lnR>
                    <a:lnT>
                      <a:noFill/>
                    </a:lnT>
                    <a:lnB>
                      <a:noFill/>
                    </a:lnB>
                    <a:noFill/>
                  </a:tcPr>
                </a:tc>
                <a:tc>
                  <a:txBody>
                    <a:bodyPr/>
                    <a:lstStyle/>
                    <a:p>
                      <a:pPr algn="r" fontAlgn="b"/>
                      <a:r>
                        <a:rPr lang="en-US" sz="1100">
                          <a:effectLst/>
                          <a:latin typeface="Aptos Narrow"/>
                        </a:rPr>
                        <a:t> 32,800 </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58076767"/>
                  </a:ext>
                </a:extLst>
              </a:tr>
              <a:tr h="310753">
                <a:tc>
                  <a:txBody>
                    <a:bodyPr/>
                    <a:lstStyle/>
                    <a:p>
                      <a:pPr fontAlgn="b"/>
                      <a:r>
                        <a:rPr lang="en-US" sz="1100">
                          <a:effectLst/>
                          <a:latin typeface="Aptos Narrow"/>
                        </a:rPr>
                        <a:t>% Change </a:t>
                      </a:r>
                      <a:r>
                        <a:rPr lang="en-US" sz="1100">
                          <a:solidFill>
                            <a:srgbClr val="C00000"/>
                          </a:solidFill>
                          <a:effectLst/>
                          <a:latin typeface="Aptos Narrow"/>
                        </a:rPr>
                        <a:t>(14vs24)</a:t>
                      </a:r>
                      <a:endParaRPr lang="en-US" sz="1100">
                        <a:effectLst/>
                        <a:latin typeface="Aptos Narrow"/>
                      </a:endParaRPr>
                    </a:p>
                  </a:txBody>
                  <a:tcPr marL="9525" marR="9525" marT="95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solidFill>
                            <a:srgbClr val="C00000"/>
                          </a:solidFill>
                          <a:effectLst/>
                          <a:latin typeface="Aptos Narrow"/>
                        </a:rPr>
                        <a:t>-43.20%</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ptos Narrow"/>
                        </a:rPr>
                        <a:t>-7.51%</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ptos Narrow"/>
                        </a:rPr>
                        <a:t>-2.95%</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ptos Narrow"/>
                        </a:rPr>
                        <a:t>11.89%</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ptos Narrow"/>
                        </a:rPr>
                        <a:t>14.91%</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ptos Narrow"/>
                        </a:rPr>
                        <a:t>6.57%</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ptos Narrow"/>
                        </a:rPr>
                        <a:t>6.37%</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a:effectLst/>
                          <a:latin typeface="Aptos Narrow"/>
                        </a:rPr>
                        <a:t>9.46%</a:t>
                      </a:r>
                    </a:p>
                  </a:txBody>
                  <a:tcPr marL="9525" marR="9525" marT="95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261766"/>
                  </a:ext>
                </a:extLst>
              </a:tr>
            </a:tbl>
          </a:graphicData>
        </a:graphic>
      </p:graphicFrame>
      <p:graphicFrame>
        <p:nvGraphicFramePr>
          <p:cNvPr id="7" name="Chart 6" descr="Chart type: Line. 'FTEs'&#10;&#10;Description automatically generated">
            <a:extLst>
              <a:ext uri="{FF2B5EF4-FFF2-40B4-BE49-F238E27FC236}">
                <a16:creationId xmlns:a16="http://schemas.microsoft.com/office/drawing/2014/main" id="{D6AF4DE8-7C63-C827-3C30-6CA2C4E20688}"/>
              </a:ext>
            </a:extLst>
          </p:cNvPr>
          <p:cNvGraphicFramePr>
            <a:graphicFrameLocks/>
          </p:cNvGraphicFramePr>
          <p:nvPr/>
        </p:nvGraphicFramePr>
        <p:xfrm>
          <a:off x="223837" y="1726407"/>
          <a:ext cx="4591050" cy="3000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Chart type: Line. 'Headcounts'&#10;&#10;Description automatically generated">
            <a:extLst>
              <a:ext uri="{FF2B5EF4-FFF2-40B4-BE49-F238E27FC236}">
                <a16:creationId xmlns:a16="http://schemas.microsoft.com/office/drawing/2014/main" id="{9296DF3C-E2C0-FB56-5123-1D999FEB1FAD}"/>
              </a:ext>
              <a:ext uri="{147F2762-F138-4A5C-976F-8EAC2B608ADB}">
                <a16:predDERef xmlns:a16="http://schemas.microsoft.com/office/drawing/2014/main" pred="{D6AF4DE8-7C63-C827-3C30-6CA2C4E20688}"/>
              </a:ext>
            </a:extLst>
          </p:cNvPr>
          <p:cNvGraphicFramePr>
            <a:graphicFrameLocks/>
          </p:cNvGraphicFramePr>
          <p:nvPr/>
        </p:nvGraphicFramePr>
        <p:xfrm>
          <a:off x="4707731" y="1578768"/>
          <a:ext cx="3960020" cy="25955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194969B-F093-FA28-8C48-404AC81384CC}"/>
              </a:ext>
            </a:extLst>
          </p:cNvPr>
          <p:cNvSpPr txBox="1"/>
          <p:nvPr/>
        </p:nvSpPr>
        <p:spPr>
          <a:xfrm>
            <a:off x="7594301" y="332055"/>
            <a:ext cx="14140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Enrollment Trends</a:t>
            </a:r>
            <a:endParaRPr lang="en-US"/>
          </a:p>
        </p:txBody>
      </p:sp>
    </p:spTree>
    <p:extLst>
      <p:ext uri="{BB962C8B-B14F-4D97-AF65-F5344CB8AC3E}">
        <p14:creationId xmlns:p14="http://schemas.microsoft.com/office/powerpoint/2010/main" val="398596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839203" y="1032673"/>
            <a:ext cx="7810500" cy="3079106"/>
          </a:xfrm>
        </p:spPr>
        <p:txBody>
          <a:bodyPr vert="horz" lIns="0" tIns="0" rIns="0" bIns="0" rtlCol="0" anchor="t">
            <a:normAutofit/>
          </a:bodyPr>
          <a:lstStyle/>
          <a:p>
            <a:pPr algn="l"/>
            <a:r>
              <a:rPr lang="en-US" sz="2000">
                <a:ea typeface="+mn-lt"/>
                <a:cs typeface="+mn-lt"/>
              </a:rPr>
              <a:t>Factors to consider</a:t>
            </a:r>
            <a:endParaRPr lang="en-US" sz="2000" b="0">
              <a:ea typeface="+mn-lt"/>
              <a:cs typeface="+mn-lt"/>
            </a:endParaRPr>
          </a:p>
          <a:p>
            <a:pPr marL="556895" lvl="1" indent="-213995" algn="l">
              <a:buFont typeface="Courier New,monospace" pitchFamily="34" charset="0"/>
              <a:buChar char="o"/>
            </a:pPr>
            <a:r>
              <a:rPr lang="en-US" sz="1400">
                <a:ea typeface="+mn-lt"/>
                <a:cs typeface="+mn-lt"/>
              </a:rPr>
              <a:t>FY 24 Deficit means </a:t>
            </a:r>
            <a:r>
              <a:rPr lang="en-US" sz="1400" b="0">
                <a:ea typeface="+mn-lt"/>
                <a:cs typeface="+mn-lt"/>
              </a:rPr>
              <a:t>FY 25 </a:t>
            </a:r>
            <a:r>
              <a:rPr lang="en-US" sz="1400">
                <a:ea typeface="+mn-lt"/>
                <a:cs typeface="+mn-lt"/>
              </a:rPr>
              <a:t>Modifications (reductions)</a:t>
            </a:r>
          </a:p>
          <a:p>
            <a:pPr marL="556895" lvl="1" indent="-213995" algn="l">
              <a:buFont typeface="Courier New,monospace" pitchFamily="34" charset="0"/>
              <a:buChar char="o"/>
            </a:pPr>
            <a:r>
              <a:rPr lang="en-US" sz="1400">
                <a:ea typeface="+mn-lt"/>
                <a:cs typeface="+mn-lt"/>
              </a:rPr>
              <a:t>State OFM error impact </a:t>
            </a:r>
            <a:r>
              <a:rPr lang="en-US" sz="1400" b="0">
                <a:ea typeface="+mn-lt"/>
                <a:cs typeface="+mn-lt"/>
              </a:rPr>
              <a:t>to </a:t>
            </a:r>
            <a:r>
              <a:rPr lang="en-US" sz="1400">
                <a:ea typeface="+mn-lt"/>
                <a:cs typeface="+mn-lt"/>
              </a:rPr>
              <a:t>FY 25 and FY 26</a:t>
            </a:r>
          </a:p>
          <a:p>
            <a:pPr marL="556895" lvl="1" indent="-213995" algn="l">
              <a:buFont typeface="Courier New,monospace" pitchFamily="34" charset="0"/>
              <a:buChar char="o"/>
            </a:pPr>
            <a:r>
              <a:rPr lang="en-US" sz="1400">
                <a:ea typeface="+mn-lt"/>
                <a:cs typeface="+mn-lt"/>
              </a:rPr>
              <a:t>State's looming deficit</a:t>
            </a:r>
          </a:p>
          <a:p>
            <a:pPr marL="556895" lvl="1" indent="-213995" algn="l">
              <a:buFont typeface="Courier New,monospace" pitchFamily="34" charset="0"/>
              <a:buChar char="o"/>
            </a:pPr>
            <a:r>
              <a:rPr lang="en-US" sz="1400">
                <a:ea typeface="+mn-lt"/>
                <a:cs typeface="+mn-lt"/>
              </a:rPr>
              <a:t>Fiscal impact of AFT Faculty and AFT Pro negotiations</a:t>
            </a:r>
          </a:p>
          <a:p>
            <a:pPr algn="l"/>
            <a:r>
              <a:rPr lang="en-US" sz="2000">
                <a:ea typeface="+mn-lt"/>
                <a:cs typeface="+mn-lt"/>
              </a:rPr>
              <a:t>Credibility of Data</a:t>
            </a:r>
            <a:endParaRPr lang="en-US" sz="2000" b="0">
              <a:ea typeface="Calibri"/>
              <a:cs typeface="Calibri"/>
            </a:endParaRPr>
          </a:p>
          <a:p>
            <a:pPr marL="556895" lvl="1" indent="-213995">
              <a:buFont typeface="Courier New,monospace" pitchFamily="34" charset="0"/>
              <a:buChar char="o"/>
            </a:pPr>
            <a:r>
              <a:rPr lang="en-US" sz="1400">
                <a:solidFill>
                  <a:srgbClr val="000000"/>
                </a:solidFill>
                <a:latin typeface="Calibri"/>
                <a:ea typeface="+mn-lt"/>
                <a:cs typeface="+mn-lt"/>
              </a:rPr>
              <a:t>Detailed analysis of State Allocation (with crosstab to dept expenditure budget)</a:t>
            </a:r>
          </a:p>
          <a:p>
            <a:pPr marL="556895" lvl="1" indent="-213995">
              <a:buFont typeface="Courier New,monospace" pitchFamily="34" charset="0"/>
              <a:buChar char="o"/>
            </a:pPr>
            <a:r>
              <a:rPr lang="en-US" sz="1400">
                <a:solidFill>
                  <a:srgbClr val="000000"/>
                </a:solidFill>
                <a:latin typeface="Calibri"/>
                <a:ea typeface="+mn-lt"/>
                <a:cs typeface="+mn-lt"/>
              </a:rPr>
              <a:t>Tuition Revenue modeling and projections (historical trend analysis and FTE projections)</a:t>
            </a:r>
          </a:p>
          <a:p>
            <a:pPr marL="556895" lvl="1" indent="-213995">
              <a:buFont typeface="Courier New,monospace" pitchFamily="34" charset="0"/>
              <a:buChar char="o"/>
            </a:pPr>
            <a:r>
              <a:rPr lang="en-US" sz="1400">
                <a:solidFill>
                  <a:srgbClr val="000000"/>
                </a:solidFill>
                <a:latin typeface="Calibri"/>
                <a:ea typeface="+mn-lt"/>
                <a:cs typeface="+mn-lt"/>
              </a:rPr>
              <a:t>Accounting for Interfund Transfers, including International Program overhead costs</a:t>
            </a:r>
          </a:p>
          <a:p>
            <a:pPr marL="556895" lvl="1" indent="-213995">
              <a:buFont typeface="Courier New,monospace" pitchFamily="34" charset="0"/>
              <a:buChar char="o"/>
            </a:pPr>
            <a:r>
              <a:rPr lang="en-US" sz="1400" b="0">
                <a:solidFill>
                  <a:srgbClr val="000000"/>
                </a:solidFill>
                <a:latin typeface="Calibri"/>
                <a:ea typeface="+mn-lt"/>
                <a:cs typeface="+mn-lt"/>
              </a:rPr>
              <a:t>Fund (</a:t>
            </a:r>
            <a:r>
              <a:rPr lang="en-US" sz="1400">
                <a:solidFill>
                  <a:srgbClr val="000000"/>
                </a:solidFill>
                <a:latin typeface="Calibri"/>
                <a:ea typeface="+mn-lt"/>
                <a:cs typeface="+mn-lt"/>
              </a:rPr>
              <a:t>cash</a:t>
            </a:r>
            <a:r>
              <a:rPr lang="en-US" sz="1400" b="0">
                <a:solidFill>
                  <a:srgbClr val="000000"/>
                </a:solidFill>
                <a:latin typeface="Calibri"/>
                <a:ea typeface="+mn-lt"/>
                <a:cs typeface="+mn-lt"/>
              </a:rPr>
              <a:t>) </a:t>
            </a:r>
            <a:r>
              <a:rPr lang="en-US" sz="1400">
                <a:solidFill>
                  <a:srgbClr val="000000"/>
                </a:solidFill>
                <a:latin typeface="Calibri"/>
                <a:ea typeface="+mn-lt"/>
                <a:cs typeface="+mn-lt"/>
              </a:rPr>
              <a:t>balance analysis by department</a:t>
            </a:r>
          </a:p>
          <a:p>
            <a:pPr marL="556895" lvl="1" indent="-213995">
              <a:buFont typeface="Courier New,monospace" pitchFamily="34" charset="0"/>
              <a:buChar char="o"/>
            </a:pPr>
            <a:r>
              <a:rPr lang="en-US" sz="1400">
                <a:solidFill>
                  <a:srgbClr val="000000"/>
                </a:solidFill>
                <a:latin typeface="Calibri"/>
                <a:ea typeface="+mn-lt"/>
                <a:cs typeface="+mn-lt"/>
              </a:rPr>
              <a:t>Position Control systems </a:t>
            </a:r>
            <a:endParaRPr lang="en-US" sz="1400" b="0">
              <a:solidFill>
                <a:srgbClr val="000000"/>
              </a:solidFill>
              <a:latin typeface="Calibri"/>
              <a:ea typeface="+mn-lt"/>
              <a:cs typeface="+mn-lt"/>
            </a:endParaRPr>
          </a:p>
          <a:p>
            <a:pPr marL="342900" indent="-342900">
              <a:buFont typeface="Arial" pitchFamily="34" charset="0"/>
              <a:buChar char="•"/>
            </a:pPr>
            <a:endParaRPr lang="en-US" sz="2200" b="0">
              <a:solidFill>
                <a:srgbClr val="000000"/>
              </a:solidFill>
              <a:latin typeface="Calibri"/>
              <a:ea typeface="+mn-lt"/>
              <a:cs typeface="+mn-lt"/>
            </a:endParaRPr>
          </a:p>
          <a:p>
            <a:pPr marL="342900" indent="-342900" algn="l">
              <a:buFont typeface="Arial" pitchFamily="34" charset="0"/>
              <a:buChar char="•"/>
            </a:pPr>
            <a:endParaRPr lang="en-US" sz="2200" b="0">
              <a:solidFill>
                <a:srgbClr val="000000"/>
              </a:solidFill>
              <a:latin typeface="Calibri"/>
              <a:ea typeface="+mn-lt"/>
              <a:cs typeface="+mn-lt"/>
            </a:endParaRPr>
          </a:p>
          <a:p>
            <a:pPr marL="899795" lvl="1" indent="-342900">
              <a:buFont typeface="Courier New" pitchFamily="34" charset="0"/>
              <a:buChar char="o"/>
            </a:pPr>
            <a:endParaRPr lang="en-US" sz="2200" b="0">
              <a:solidFill>
                <a:srgbClr val="000000"/>
              </a:solidFill>
              <a:latin typeface="Calibri"/>
              <a:ea typeface="+mn-lt"/>
              <a:cs typeface="+mn-lt"/>
            </a:endParaRPr>
          </a:p>
          <a:p>
            <a:pPr marL="342900" indent="-342900">
              <a:buFont typeface="Arial" pitchFamily="34" charset="0"/>
              <a:buChar char="•"/>
            </a:pPr>
            <a:endParaRPr lang="en-US" sz="3250" b="0">
              <a:solidFill>
                <a:srgbClr val="000000"/>
              </a:solidFill>
              <a:latin typeface="Calibri"/>
              <a:ea typeface="+mn-lt"/>
              <a:cs typeface="+mn-lt"/>
            </a:endParaRPr>
          </a:p>
          <a:p>
            <a:pPr marL="899795" lvl="1" indent="-342900">
              <a:buFont typeface="Courier New" pitchFamily="34" charset="0"/>
              <a:buChar char="o"/>
            </a:pPr>
            <a:endParaRPr lang="en-US" sz="2200">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371600" y="285750"/>
            <a:ext cx="6932734" cy="507831"/>
          </a:xfrm>
          <a:prstGeom prst="rect">
            <a:avLst/>
          </a:prstGeom>
          <a:noFill/>
        </p:spPr>
        <p:txBody>
          <a:bodyPr wrap="square" lIns="91440" tIns="45720" rIns="91440" bIns="45720" rtlCol="0" anchor="t">
            <a:spAutoFit/>
          </a:bodyPr>
          <a:lstStyle/>
          <a:p>
            <a:pPr algn="ctr"/>
            <a:r>
              <a:rPr lang="en-US" sz="2700" b="1">
                <a:latin typeface="Arial"/>
                <a:cs typeface="Arial"/>
              </a:rPr>
              <a:t>Budget Developments Since Nov 2024</a:t>
            </a:r>
            <a:endParaRPr lang="en-US"/>
          </a:p>
        </p:txBody>
      </p:sp>
    </p:spTree>
    <p:extLst>
      <p:ext uri="{BB962C8B-B14F-4D97-AF65-F5344CB8AC3E}">
        <p14:creationId xmlns:p14="http://schemas.microsoft.com/office/powerpoint/2010/main" val="2923603002"/>
      </p:ext>
    </p:extLst>
  </p:cSld>
  <p:clrMapOvr>
    <a:masterClrMapping/>
  </p:clrMapOvr>
</p:sld>
</file>

<file path=ppt/theme/theme1.xml><?xml version="1.0" encoding="utf-8"?>
<a:theme xmlns:a="http://schemas.openxmlformats.org/drawingml/2006/main" name="Office Them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lebrationVTI">
  <a:themeElements>
    <a:clrScheme name="AnalogousFromDarkSeedLeftStep">
      <a:dk1>
        <a:srgbClr val="000000"/>
      </a:dk1>
      <a:lt1>
        <a:srgbClr val="FFFFFF"/>
      </a:lt1>
      <a:dk2>
        <a:srgbClr val="3F3424"/>
      </a:dk2>
      <a:lt2>
        <a:srgbClr val="E8E2E7"/>
      </a:lt2>
      <a:accent1>
        <a:srgbClr val="47B662"/>
      </a:accent1>
      <a:accent2>
        <a:srgbClr val="4FB13B"/>
      </a:accent2>
      <a:accent3>
        <a:srgbClr val="83AE44"/>
      </a:accent3>
      <a:accent4>
        <a:srgbClr val="A6A537"/>
      </a:accent4>
      <a:accent5>
        <a:srgbClr val="C3914D"/>
      </a:accent5>
      <a:accent6>
        <a:srgbClr val="B14E3B"/>
      </a:accent6>
      <a:hlink>
        <a:srgbClr val="997F33"/>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9AD32E18CAA47ACDBABB04E45B223" ma:contentTypeVersion="12" ma:contentTypeDescription="Create a new document." ma:contentTypeScope="" ma:versionID="242a403f23430859494e69c0a81ecec6">
  <xsd:schema xmlns:xsd="http://www.w3.org/2001/XMLSchema" xmlns:xs="http://www.w3.org/2001/XMLSchema" xmlns:p="http://schemas.microsoft.com/office/2006/metadata/properties" xmlns:ns2="25b8ae54-3a88-4640-ad36-cdaadd209efd" xmlns:ns3="e86a8a8d-93e3-481a-9672-14ed4c2cfc2e" targetNamespace="http://schemas.microsoft.com/office/2006/metadata/properties" ma:root="true" ma:fieldsID="a7e616454ffa3add7f740676aa633f2b" ns2:_="" ns3:_="">
    <xsd:import namespace="25b8ae54-3a88-4640-ad36-cdaadd209efd"/>
    <xsd:import namespace="e86a8a8d-93e3-481a-9672-14ed4c2cfc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8ae54-3a88-4640-ad36-cdaadd209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3a3c4c1-ed0a-45fd-8b6d-b2ade1e15b0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6a8a8d-93e3-481a-9672-14ed4c2cfc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340ad2-14f4-48cf-a6a5-ca53140cb662}" ma:internalName="TaxCatchAll" ma:showField="CatchAllData" ma:web="e86a8a8d-93e3-481a-9672-14ed4c2cfc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86a8a8d-93e3-481a-9672-14ed4c2cfc2e" xsi:nil="true"/>
    <lcf76f155ced4ddcb4097134ff3c332f xmlns="25b8ae54-3a88-4640-ad36-cdaadd209e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52DDD2-5740-4061-ADEE-F5313B49B761}">
  <ds:schemaRefs>
    <ds:schemaRef ds:uri="25b8ae54-3a88-4640-ad36-cdaadd209efd"/>
    <ds:schemaRef ds:uri="e86a8a8d-93e3-481a-9672-14ed4c2cfc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31B55F-421E-49C0-A351-6C4E6CA5A53A}">
  <ds:schemaRefs>
    <ds:schemaRef ds:uri="http://schemas.microsoft.com/sharepoint/v3/contenttype/forms"/>
  </ds:schemaRefs>
</ds:datastoreItem>
</file>

<file path=customXml/itemProps3.xml><?xml version="1.0" encoding="utf-8"?>
<ds:datastoreItem xmlns:ds="http://schemas.openxmlformats.org/officeDocument/2006/customXml" ds:itemID="{FB4ACCC5-FB35-4185-AC42-B00AD21B5F8F}">
  <ds:schemaRefs>
    <ds:schemaRef ds:uri="13b1d994-a8a5-44dd-b487-cf271bae9e68"/>
    <ds:schemaRef ds:uri="25b8ae54-3a88-4640-ad36-cdaadd209efd"/>
    <ds:schemaRef ds:uri="e86a8a8d-93e3-481a-9672-14ed4c2cfc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42</Slides>
  <Notes>3</Notes>
  <HiddenSlides>0</HiddenSlide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CelebrationVTI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Seattle Colleges Unrestricted Cash Reserve</vt:lpstr>
      <vt:lpstr>PowerPoint Presentation</vt:lpstr>
      <vt:lpstr>PowerPoint Presentation</vt:lpstr>
      <vt:lpstr>North Seattle College (NSC) Cash Reserve Beginning Balance FY 2025</vt:lpstr>
      <vt:lpstr>PowerPoint Presentation</vt:lpstr>
      <vt:lpstr>NSC Unrestricted Cash Reserve</vt:lpstr>
      <vt:lpstr>PowerPoint Presentation</vt:lpstr>
      <vt:lpstr>Seattle Central College(SCC) Cash Reserve Beginning Balance FY 2025</vt:lpstr>
      <vt:lpstr>PowerPoint Presentation</vt:lpstr>
      <vt:lpstr>SCC Unrestricted Cash Reserve</vt:lpstr>
      <vt:lpstr>PowerPoint Presentation</vt:lpstr>
      <vt:lpstr>South Seattle College (SSC) Cash Reserve Beginning Balance FY 2025</vt:lpstr>
      <vt:lpstr>PowerPoint Presentation</vt:lpstr>
      <vt:lpstr>SSC Unrestricted Cash Reserve</vt:lpstr>
      <vt:lpstr>PowerPoint Presentation</vt:lpstr>
      <vt:lpstr>Siegel Cash Reserve Beginning Balance FY 2025</vt:lpstr>
      <vt:lpstr>PowerPoint Presentation</vt:lpstr>
      <vt:lpstr>Siegel/District Unrestricted Cash Reserve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Sense of urgency:  timelines</vt:lpstr>
      <vt:lpstr>PowerPoint Presentation</vt:lpstr>
    </vt:vector>
  </TitlesOfParts>
  <Company>Seattle Community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52</cp:revision>
  <cp:lastPrinted>2014-04-30T20:35:28Z</cp:lastPrinted>
  <dcterms:created xsi:type="dcterms:W3CDTF">2009-06-08T15:49:14Z</dcterms:created>
  <dcterms:modified xsi:type="dcterms:W3CDTF">2025-02-24T19:50:54Z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0x010100B4A9AD32E18CAA47ACDBABB04E45B223</vt:lpwstr>
  </property>
  <property fmtid="{D5CDD505-2E9C-101B-9397-08002B2CF9AE}" pid="3" name="MediaServiceImageTags">
    <vt:lpwstr/>
  </property>
</Properties>
</file>