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23"/>
  </p:handoutMasterIdLst>
  <p:sldIdLst>
    <p:sldId id="256" r:id="rId2"/>
    <p:sldId id="262" r:id="rId3"/>
    <p:sldId id="257" r:id="rId4"/>
    <p:sldId id="259" r:id="rId5"/>
    <p:sldId id="260" r:id="rId6"/>
    <p:sldId id="275" r:id="rId7"/>
    <p:sldId id="297" r:id="rId8"/>
    <p:sldId id="296" r:id="rId9"/>
    <p:sldId id="283" r:id="rId10"/>
    <p:sldId id="294" r:id="rId11"/>
    <p:sldId id="291" r:id="rId12"/>
    <p:sldId id="289" r:id="rId13"/>
    <p:sldId id="295" r:id="rId14"/>
    <p:sldId id="285" r:id="rId15"/>
    <p:sldId id="284" r:id="rId16"/>
    <p:sldId id="287" r:id="rId17"/>
    <p:sldId id="281" r:id="rId18"/>
    <p:sldId id="288" r:id="rId19"/>
    <p:sldId id="282" r:id="rId20"/>
    <p:sldId id="268" r:id="rId21"/>
    <p:sldId id="298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International Student FTES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107688181313099E-2"/>
          <c:y val="0.11523253026099309"/>
          <c:w val="0.91353464758511027"/>
          <c:h val="0.74196681564206657"/>
        </c:manualLayout>
      </c:layout>
      <c:lineChart>
        <c:grouping val="standard"/>
        <c:varyColors val="0"/>
        <c:ser>
          <c:idx val="0"/>
          <c:order val="0"/>
          <c:tx>
            <c:strRef>
              <c:f>Sheet1!$G$7</c:f>
              <c:strCache>
                <c:ptCount val="1"/>
                <c:pt idx="0">
                  <c:v>Central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Sheet1!$F$8:$F$13</c:f>
              <c:strCache>
                <c:ptCount val="6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</c:strCache>
            </c:strRef>
          </c:cat>
          <c:val>
            <c:numRef>
              <c:f>Sheet1!$G$8:$G$13</c:f>
              <c:numCache>
                <c:formatCode>General</c:formatCode>
                <c:ptCount val="6"/>
                <c:pt idx="0">
                  <c:v>989.48</c:v>
                </c:pt>
                <c:pt idx="1">
                  <c:v>1139.9100000000001</c:v>
                </c:pt>
                <c:pt idx="2">
                  <c:v>1436.82</c:v>
                </c:pt>
                <c:pt idx="3">
                  <c:v>1667.3</c:v>
                </c:pt>
                <c:pt idx="4">
                  <c:v>1695.31</c:v>
                </c:pt>
                <c:pt idx="5">
                  <c:v>1413.11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43-49F5-BB57-355CCD12BB9A}"/>
            </c:ext>
          </c:extLst>
        </c:ser>
        <c:ser>
          <c:idx val="1"/>
          <c:order val="1"/>
          <c:tx>
            <c:strRef>
              <c:f>Sheet1!$H$7</c:f>
              <c:strCache>
                <c:ptCount val="1"/>
                <c:pt idx="0">
                  <c:v>North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Sheet1!$F$8:$F$13</c:f>
              <c:strCache>
                <c:ptCount val="6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</c:strCache>
            </c:strRef>
          </c:cat>
          <c:val>
            <c:numRef>
              <c:f>Sheet1!$H$8:$H$13</c:f>
              <c:numCache>
                <c:formatCode>General</c:formatCode>
                <c:ptCount val="6"/>
                <c:pt idx="0">
                  <c:v>538.99</c:v>
                </c:pt>
                <c:pt idx="1">
                  <c:v>618.27</c:v>
                </c:pt>
                <c:pt idx="2">
                  <c:v>752.03</c:v>
                </c:pt>
                <c:pt idx="3">
                  <c:v>822.86</c:v>
                </c:pt>
                <c:pt idx="4">
                  <c:v>808.55</c:v>
                </c:pt>
                <c:pt idx="5">
                  <c:v>742.01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43-49F5-BB57-355CCD12BB9A}"/>
            </c:ext>
          </c:extLst>
        </c:ser>
        <c:ser>
          <c:idx val="2"/>
          <c:order val="2"/>
          <c:tx>
            <c:strRef>
              <c:f>Sheet1!$I$7</c:f>
              <c:strCache>
                <c:ptCount val="1"/>
                <c:pt idx="0">
                  <c:v>South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Sheet1!$F$8:$F$13</c:f>
              <c:strCache>
                <c:ptCount val="6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</c:strCache>
            </c:strRef>
          </c:cat>
          <c:val>
            <c:numRef>
              <c:f>Sheet1!$I$8:$I$13</c:f>
              <c:numCache>
                <c:formatCode>General</c:formatCode>
                <c:ptCount val="6"/>
                <c:pt idx="0">
                  <c:v>261.17</c:v>
                </c:pt>
                <c:pt idx="1">
                  <c:v>277.13</c:v>
                </c:pt>
                <c:pt idx="2">
                  <c:v>304.39</c:v>
                </c:pt>
                <c:pt idx="3">
                  <c:v>347.85</c:v>
                </c:pt>
                <c:pt idx="4">
                  <c:v>502.55</c:v>
                </c:pt>
                <c:pt idx="5">
                  <c:v>553.35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43-49F5-BB57-355CCD12BB9A}"/>
            </c:ext>
          </c:extLst>
        </c:ser>
        <c:ser>
          <c:idx val="3"/>
          <c:order val="3"/>
          <c:tx>
            <c:strRef>
              <c:f>Sheet1!$J$7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Sheet1!$F$8:$F$13</c:f>
              <c:strCache>
                <c:ptCount val="6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</c:strCache>
            </c:strRef>
          </c:cat>
          <c:val>
            <c:numRef>
              <c:f>Sheet1!$J$8:$J$13</c:f>
              <c:numCache>
                <c:formatCode>General</c:formatCode>
                <c:ptCount val="6"/>
                <c:pt idx="0">
                  <c:v>1789.65</c:v>
                </c:pt>
                <c:pt idx="1">
                  <c:v>2035.31</c:v>
                </c:pt>
                <c:pt idx="2">
                  <c:v>2493.2399999999998</c:v>
                </c:pt>
                <c:pt idx="3">
                  <c:v>2838.01</c:v>
                </c:pt>
                <c:pt idx="4">
                  <c:v>3006.41</c:v>
                </c:pt>
                <c:pt idx="5">
                  <c:v>2708.47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43-49F5-BB57-355CCD12B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679712"/>
        <c:axId val="158680104"/>
      </c:lineChart>
      <c:catAx>
        <c:axId val="15867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80104"/>
        <c:crosses val="autoZero"/>
        <c:auto val="1"/>
        <c:lblAlgn val="ctr"/>
        <c:lblOffset val="100"/>
        <c:noMultiLvlLbl val="0"/>
      </c:catAx>
      <c:valAx>
        <c:axId val="158680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7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56E62C-2C24-452C-BCED-9036C3A8CA19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8B5C17-25CF-4CC6-A292-23568C43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04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0426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7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313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5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7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7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8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5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1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8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9B7C4-19A4-4807-B85C-B6E988148E3A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4509AD-3A28-4965-8441-3F112D80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835" y="2569009"/>
            <a:ext cx="6736308" cy="2387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D2259"/>
                </a:solidFill>
              </a:rPr>
              <a:t>Seattle Colleges</a:t>
            </a:r>
            <a:br>
              <a:rPr lang="en-US" dirty="0" smtClean="0">
                <a:solidFill>
                  <a:srgbClr val="1D2259"/>
                </a:solidFill>
              </a:rPr>
            </a:br>
            <a:r>
              <a:rPr lang="en-US" sz="4800" dirty="0" smtClean="0">
                <a:solidFill>
                  <a:srgbClr val="1D2259"/>
                </a:solidFill>
              </a:rPr>
              <a:t>Budget Proposal </a:t>
            </a:r>
            <a:r>
              <a:rPr lang="en-US" dirty="0" smtClean="0">
                <a:solidFill>
                  <a:srgbClr val="1D2259"/>
                </a:solidFill>
              </a:rPr>
              <a:t/>
            </a:r>
            <a:br>
              <a:rPr lang="en-US" dirty="0" smtClean="0">
                <a:solidFill>
                  <a:srgbClr val="1D2259"/>
                </a:solidFill>
              </a:rPr>
            </a:br>
            <a:r>
              <a:rPr lang="en-US" sz="4000" dirty="0" smtClean="0">
                <a:solidFill>
                  <a:srgbClr val="1D2259"/>
                </a:solidFill>
              </a:rPr>
              <a:t>Fiscal Year 2017-18</a:t>
            </a:r>
            <a:endParaRPr lang="en-US" sz="4000" dirty="0">
              <a:solidFill>
                <a:srgbClr val="1D225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735" y="546188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Shouan Pan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Chancellor</a:t>
            </a:r>
          </a:p>
          <a:p>
            <a:pPr algn="l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Kurt Buttleman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Vice Chancellor for Finance &amp; Information Technology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735" y="5951627"/>
            <a:ext cx="1807210" cy="676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37" y="536763"/>
            <a:ext cx="1834605" cy="1554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5503"/>
          <a:stretch/>
        </p:blipFill>
        <p:spPr>
          <a:xfrm>
            <a:off x="7031735" y="538345"/>
            <a:ext cx="1943439" cy="1543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665" y="536763"/>
            <a:ext cx="2270563" cy="1549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735" y="536763"/>
            <a:ext cx="1522577" cy="153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508266"/>
              </p:ext>
            </p:extLst>
          </p:nvPr>
        </p:nvGraphicFramePr>
        <p:xfrm>
          <a:off x="1292053" y="884667"/>
          <a:ext cx="6724650" cy="589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Worksheet" r:id="rId3" imgW="6724689" imgH="5895990" progId="Excel.Sheet.12">
                  <p:embed/>
                </p:oleObj>
              </mc:Choice>
              <mc:Fallback>
                <p:oleObj name="Worksheet" r:id="rId3" imgW="6724689" imgH="58959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2053" y="884667"/>
                        <a:ext cx="6724650" cy="589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6755" y="-1"/>
            <a:ext cx="8458456" cy="102053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1D2259"/>
                </a:solidFill>
              </a:rPr>
              <a:t>Fiscal Year 2017-18 Budget Proposal</a:t>
            </a:r>
            <a:r>
              <a:rPr lang="en-US" sz="2200" dirty="0" smtClean="0">
                <a:solidFill>
                  <a:srgbClr val="1D2259"/>
                </a:solidFill>
              </a:rPr>
              <a:t> (cont.)</a:t>
            </a:r>
            <a:r>
              <a:rPr lang="en-US" dirty="0" smtClean="0">
                <a:solidFill>
                  <a:srgbClr val="1D2259"/>
                </a:solidFill>
              </a:rPr>
              <a:t/>
            </a:r>
            <a:br>
              <a:rPr lang="en-US" dirty="0" smtClean="0">
                <a:solidFill>
                  <a:srgbClr val="1D2259"/>
                </a:solidFill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(based on House budget)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5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0150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D2259"/>
                </a:solidFill>
              </a:rPr>
              <a:t>Fiscal Year 2017-18 Budget Proposal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(based on House budget)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212865"/>
              </p:ext>
            </p:extLst>
          </p:nvPr>
        </p:nvGraphicFramePr>
        <p:xfrm>
          <a:off x="677334" y="2007158"/>
          <a:ext cx="9267825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3" imgW="9267721" imgH="3829140" progId="Excel.Sheet.12">
                  <p:embed/>
                </p:oleObj>
              </mc:Choice>
              <mc:Fallback>
                <p:oleObj name="Worksheet" r:id="rId3" imgW="9267721" imgH="3829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334" y="2007158"/>
                        <a:ext cx="9267825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56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65" y="140962"/>
            <a:ext cx="8596668" cy="1165323"/>
          </a:xfrm>
        </p:spPr>
        <p:txBody>
          <a:bodyPr/>
          <a:lstStyle/>
          <a:p>
            <a:r>
              <a:rPr lang="en-US" dirty="0" smtClean="0">
                <a:solidFill>
                  <a:srgbClr val="1D2259"/>
                </a:solidFill>
              </a:rPr>
              <a:t>Fiscal Year 2017-18 </a:t>
            </a:r>
            <a:br>
              <a:rPr lang="en-US" dirty="0" smtClean="0">
                <a:solidFill>
                  <a:srgbClr val="1D2259"/>
                </a:solidFill>
              </a:rPr>
            </a:br>
            <a:r>
              <a:rPr lang="en-US" sz="2800" dirty="0" smtClean="0">
                <a:solidFill>
                  <a:srgbClr val="1D2259"/>
                </a:solidFill>
              </a:rPr>
              <a:t>Operating Budget Proposal </a:t>
            </a:r>
            <a:endParaRPr lang="en-US" sz="2800" dirty="0">
              <a:solidFill>
                <a:srgbClr val="1D2259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953661"/>
              </p:ext>
            </p:extLst>
          </p:nvPr>
        </p:nvGraphicFramePr>
        <p:xfrm>
          <a:off x="836926" y="1387928"/>
          <a:ext cx="7923353" cy="516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Worksheet" r:id="rId3" imgW="10725088" imgH="6991380" progId="Excel.Sheet.12">
                  <p:embed/>
                </p:oleObj>
              </mc:Choice>
              <mc:Fallback>
                <p:oleObj name="Worksheet" r:id="rId3" imgW="10725088" imgH="69913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926" y="1387928"/>
                        <a:ext cx="7923353" cy="5165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48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26465" y="140962"/>
            <a:ext cx="8596668" cy="1165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1D2259"/>
                </a:solidFill>
              </a:rPr>
              <a:t>Fiscal Year 2017-18 </a:t>
            </a:r>
            <a:br>
              <a:rPr lang="en-US" dirty="0" smtClean="0">
                <a:solidFill>
                  <a:srgbClr val="1D2259"/>
                </a:solidFill>
              </a:rPr>
            </a:br>
            <a:r>
              <a:rPr lang="en-US" sz="2800" dirty="0" smtClean="0">
                <a:solidFill>
                  <a:srgbClr val="1D2259"/>
                </a:solidFill>
              </a:rPr>
              <a:t>Operating Budget Proposal </a:t>
            </a:r>
            <a:endParaRPr lang="en-US" sz="2800" dirty="0">
              <a:solidFill>
                <a:srgbClr val="1D2259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241837"/>
              </p:ext>
            </p:extLst>
          </p:nvPr>
        </p:nvGraphicFramePr>
        <p:xfrm>
          <a:off x="841976" y="1238122"/>
          <a:ext cx="81026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Worksheet" r:id="rId3" imgW="10725088" imgH="7172280" progId="Excel.Sheet.12">
                  <p:embed/>
                </p:oleObj>
              </mc:Choice>
              <mc:Fallback>
                <p:oleObj name="Worksheet" r:id="rId3" imgW="10725088" imgH="7172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1976" y="1238122"/>
                        <a:ext cx="81026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21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D2259"/>
                </a:solidFill>
              </a:rPr>
              <a:t>Fiscal Year 2017-18 Budget highlights</a:t>
            </a:r>
            <a:endParaRPr lang="en-US" dirty="0">
              <a:solidFill>
                <a:srgbClr val="1D22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7505"/>
            <a:ext cx="8596668" cy="443559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>
                <a:solidFill>
                  <a:srgbClr val="1D2259"/>
                </a:solidFill>
              </a:rPr>
              <a:t>What it </a:t>
            </a:r>
            <a:r>
              <a:rPr lang="en-US" sz="2800" b="1" dirty="0" smtClean="0">
                <a:solidFill>
                  <a:srgbClr val="1D2259"/>
                </a:solidFill>
              </a:rPr>
              <a:t>means</a:t>
            </a:r>
            <a:r>
              <a:rPr lang="en-US" sz="2800" dirty="0" smtClean="0">
                <a:solidFill>
                  <a:srgbClr val="1D2259"/>
                </a:solidFill>
              </a:rPr>
              <a:t>: </a:t>
            </a:r>
            <a:endParaRPr lang="en-US" sz="2800" dirty="0">
              <a:solidFill>
                <a:srgbClr val="1D2259"/>
              </a:solidFill>
            </a:endParaRPr>
          </a:p>
          <a:p>
            <a:pPr marL="5715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Transitional budget to a new reality</a:t>
            </a:r>
          </a:p>
          <a:p>
            <a:pPr marL="5715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Begins renewed focus on resource allocation in line with the Guiding Principles </a:t>
            </a:r>
          </a:p>
          <a:p>
            <a:pPr marL="5715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Initiates </a:t>
            </a:r>
            <a:r>
              <a:rPr lang="en-US" sz="2400" dirty="0"/>
              <a:t>momentum for </a:t>
            </a:r>
            <a:r>
              <a:rPr lang="en-US" sz="2400" dirty="0" smtClean="0"/>
              <a:t>increasing operational efficiency </a:t>
            </a:r>
            <a:r>
              <a:rPr lang="en-US" sz="2400" dirty="0"/>
              <a:t>through </a:t>
            </a:r>
            <a:r>
              <a:rPr lang="en-US" sz="2400" dirty="0" smtClean="0"/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6917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12" y="344986"/>
            <a:ext cx="7819813" cy="60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005" y="405493"/>
            <a:ext cx="8596668" cy="855420"/>
          </a:xfrm>
        </p:spPr>
        <p:txBody>
          <a:bodyPr/>
          <a:lstStyle/>
          <a:p>
            <a:r>
              <a:rPr lang="en-US" dirty="0" smtClean="0">
                <a:solidFill>
                  <a:srgbClr val="1D2259"/>
                </a:solidFill>
              </a:rPr>
              <a:t>Student Success</a:t>
            </a:r>
            <a:endParaRPr lang="en-US" dirty="0">
              <a:solidFill>
                <a:srgbClr val="1D22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3" y="1195598"/>
            <a:ext cx="8596668" cy="509208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 smtClean="0"/>
              <a:t>E-learning project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 smtClean="0"/>
              <a:t>Website project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 smtClean="0"/>
              <a:t>Enrollment process improvement project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 smtClean="0"/>
              <a:t>New library system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 smtClean="0"/>
              <a:t>Program reductions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 smtClean="0"/>
              <a:t>Theater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 err="1" smtClean="0"/>
              <a:t>Opticianry</a:t>
            </a:r>
            <a:endParaRPr lang="en-US" sz="1700" dirty="0" smtClean="0"/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 smtClean="0"/>
              <a:t>B&amp;TS – SVI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 smtClean="0"/>
              <a:t>New programs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 in Nursing</a:t>
            </a:r>
            <a:endParaRPr lang="en-US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Photography  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 smtClean="0">
                <a:latin typeface="Trebuchet MS" panose="020B0603020202020204" pitchFamily="34" charset="0"/>
              </a:rPr>
              <a:t>BAS </a:t>
            </a:r>
            <a:r>
              <a:rPr lang="en-US" sz="1700" dirty="0">
                <a:latin typeface="Trebuchet MS" panose="020B0603020202020204" pitchFamily="34" charset="0"/>
              </a:rPr>
              <a:t>in Multi-Occupational Trades Leadership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 smtClean="0"/>
              <a:t>CRM </a:t>
            </a:r>
            <a:r>
              <a:rPr lang="en-US" sz="1900" dirty="0"/>
              <a:t>(Customer Relationship Management</a:t>
            </a:r>
            <a:r>
              <a:rPr lang="en-US" sz="1900" dirty="0" smtClean="0"/>
              <a:t>)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 smtClean="0"/>
              <a:t>Guided Academic Pathways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 smtClean="0"/>
              <a:t>Investments in Student Learning Centers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 smtClean="0"/>
              <a:t>District-wide expansion the of 13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Year Scholarship Program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2589"/>
            <a:ext cx="8596668" cy="4076088"/>
          </a:xfrm>
        </p:spPr>
        <p:txBody>
          <a:bodyPr>
            <a:normAutofit/>
          </a:bodyPr>
          <a:lstStyle/>
          <a:p>
            <a:pPr marL="368046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Highlights of Faculty Contract negotiations</a:t>
            </a:r>
          </a:p>
          <a:p>
            <a:pPr marL="768096" lvl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Increment increase</a:t>
            </a:r>
          </a:p>
          <a:p>
            <a:pPr marL="768096" lvl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Investment in Development Days</a:t>
            </a:r>
          </a:p>
          <a:p>
            <a:pPr marL="768096" lvl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Movement in addressing workload issues</a:t>
            </a:r>
          </a:p>
          <a:p>
            <a:pPr marL="768096" lvl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Additional full-time faculty positions</a:t>
            </a: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68046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ctcLink</a:t>
            </a:r>
            <a:endParaRPr lang="en-US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68046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Enterprise Active Directory / IT</a:t>
            </a:r>
          </a:p>
          <a:p>
            <a:pPr marL="368046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District-wide Emergency Planning</a:t>
            </a:r>
          </a:p>
          <a:p>
            <a:pPr marL="368046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Seattle Colleges Student Portal </a:t>
            </a:r>
            <a:endParaRPr lang="en-US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68046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SVI</a:t>
            </a:r>
          </a:p>
          <a:p>
            <a:pPr marL="368046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Continued focus on Instruction and Student Services budgets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852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rebuchet MS" panose="020B0603020202020204" pitchFamily="34" charset="0"/>
              </a:rPr>
              <a:t>Organizational Excellence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3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60" y="1113689"/>
            <a:ext cx="4848973" cy="132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D2259"/>
                </a:solidFill>
              </a:rPr>
              <a:t>Balance of Integration </a:t>
            </a:r>
            <a:br>
              <a:rPr lang="en-US" dirty="0" smtClean="0">
                <a:solidFill>
                  <a:srgbClr val="1D2259"/>
                </a:solidFill>
              </a:rPr>
            </a:br>
            <a:r>
              <a:rPr lang="en-US" dirty="0" smtClean="0">
                <a:solidFill>
                  <a:srgbClr val="1D2259"/>
                </a:solidFill>
              </a:rPr>
              <a:t>&amp; Differentiation</a:t>
            </a:r>
            <a:endParaRPr lang="en-US" dirty="0">
              <a:solidFill>
                <a:srgbClr val="1D22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911" y="2806418"/>
            <a:ext cx="7104888" cy="4114800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Dean of Nursing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Achieving System Integration – Phase 1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Towards a new Advancement / Foundation model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A new plan for Corporate and Continuing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970" y="1221921"/>
            <a:ext cx="6662359" cy="835479"/>
          </a:xfrm>
        </p:spPr>
        <p:txBody>
          <a:bodyPr/>
          <a:lstStyle/>
          <a:p>
            <a:r>
              <a:rPr lang="en-US" dirty="0" smtClean="0">
                <a:solidFill>
                  <a:srgbClr val="1D2259"/>
                </a:solidFill>
              </a:rPr>
              <a:t>Financial Stability</a:t>
            </a:r>
            <a:endParaRPr lang="en-US" dirty="0">
              <a:solidFill>
                <a:srgbClr val="1D225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9270" y="2228974"/>
            <a:ext cx="8596668" cy="3880773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Reserves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Elimination / consolidation of administrative positions and functions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Achieving System Integration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Emphasis on appropriate class sizes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Shifting of faculty positions to high demand areas</a:t>
            </a: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District-wide Infrastructure and Energy Assessment Project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Program Viability process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9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332" y="744772"/>
            <a:ext cx="5222534" cy="805732"/>
          </a:xfrm>
        </p:spPr>
        <p:txBody>
          <a:bodyPr/>
          <a:lstStyle/>
          <a:p>
            <a:r>
              <a:rPr lang="en-US" dirty="0" smtClean="0">
                <a:solidFill>
                  <a:srgbClr val="1D2259"/>
                </a:solidFill>
              </a:rPr>
              <a:t>Timeline</a:t>
            </a:r>
            <a:endParaRPr lang="en-US" dirty="0">
              <a:solidFill>
                <a:srgbClr val="1D22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072" y="1778926"/>
            <a:ext cx="8355348" cy="3880773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 smtClean="0"/>
              <a:t>Engage the Board of Trustees in setting policy directions for budget development and financial management (November)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 smtClean="0"/>
              <a:t>Develop organizational plans and strategies that reflect strategic priorities (January – February)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 smtClean="0"/>
              <a:t>Develop a preliminary budget (March – April)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 smtClean="0"/>
              <a:t>Communicate the preliminary budgets to key stakeholders (May)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1D2259"/>
                </a:solidFill>
              </a:rPr>
              <a:t>Budget approval and adoption (June)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841" y="5807936"/>
            <a:ext cx="180721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274" y="1397348"/>
            <a:ext cx="2701970" cy="789830"/>
          </a:xfrm>
        </p:spPr>
        <p:txBody>
          <a:bodyPr/>
          <a:lstStyle/>
          <a:p>
            <a:r>
              <a:rPr lang="en-US" dirty="0" smtClean="0">
                <a:solidFill>
                  <a:srgbClr val="1D2259"/>
                </a:solidFill>
              </a:rPr>
              <a:t>Next Steps</a:t>
            </a:r>
            <a:endParaRPr lang="en-US" dirty="0">
              <a:solidFill>
                <a:srgbClr val="1D22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974" y="2381345"/>
            <a:ext cx="5795028" cy="3880773"/>
          </a:xfrm>
        </p:spPr>
        <p:txBody>
          <a:bodyPr/>
          <a:lstStyle/>
          <a:p>
            <a:pPr>
              <a:buClr>
                <a:srgbClr val="1D2259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 smtClean="0"/>
              <a:t>Completion of Strategic Planning Process</a:t>
            </a:r>
          </a:p>
          <a:p>
            <a:pPr>
              <a:buClr>
                <a:srgbClr val="1D2259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 smtClean="0"/>
              <a:t>Strengthening internal collaboration</a:t>
            </a:r>
          </a:p>
          <a:p>
            <a:pPr>
              <a:buClr>
                <a:srgbClr val="1D2259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 smtClean="0"/>
              <a:t>Reviewing and implementing consultant and Task Force recommendations</a:t>
            </a:r>
          </a:p>
          <a:p>
            <a:pPr>
              <a:buClr>
                <a:srgbClr val="1D2259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 smtClean="0"/>
              <a:t>State Budget finalized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81" y="5729559"/>
            <a:ext cx="180721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98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21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5648"/>
            <a:ext cx="8596668" cy="831011"/>
          </a:xfrm>
        </p:spPr>
        <p:txBody>
          <a:bodyPr/>
          <a:lstStyle/>
          <a:p>
            <a:r>
              <a:rPr lang="en-US" dirty="0" smtClean="0">
                <a:solidFill>
                  <a:srgbClr val="1D2259"/>
                </a:solidFill>
              </a:rPr>
              <a:t>State of Washington Budget </a:t>
            </a:r>
            <a:endParaRPr lang="en-US" dirty="0">
              <a:solidFill>
                <a:srgbClr val="1D22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6659"/>
            <a:ext cx="10515600" cy="6813009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Governor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Net result = Seattle Colleges reduction of approximately $2,000,000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No tuition increase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ALL employee COLAs = 6%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Senate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Net result = Seattle Colleges reduction of approximately $3,000,000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Tuition increase of 2.0% in FY18 &amp; 2.2% in FY19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Faculty COLAs of 5.0%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ALL other employees $500 increase to base salary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House of Representatives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Net result = Seattle Colleges reduction of approximately $1,500,000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No tuition increase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ALL employee COLAs = 6%</a:t>
            </a:r>
          </a:p>
          <a:p>
            <a:pPr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Continuing Resolution?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840" y="5840025"/>
            <a:ext cx="180721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68" y="616877"/>
            <a:ext cx="7043383" cy="758024"/>
          </a:xfrm>
        </p:spPr>
        <p:txBody>
          <a:bodyPr/>
          <a:lstStyle/>
          <a:p>
            <a:r>
              <a:rPr lang="en-US" dirty="0" smtClean="0">
                <a:solidFill>
                  <a:srgbClr val="1D2259"/>
                </a:solidFill>
              </a:rPr>
              <a:t>SBCTC Allocation Model changes</a:t>
            </a:r>
            <a:endParaRPr lang="en-US" dirty="0">
              <a:solidFill>
                <a:srgbClr val="1D22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968" y="1549540"/>
            <a:ext cx="7466110" cy="2467069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FY1718 Impact </a:t>
            </a:r>
          </a:p>
          <a:p>
            <a:pPr marL="630238"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Reduction of approximately $1,000,000 </a:t>
            </a:r>
          </a:p>
          <a:p>
            <a:pPr marL="457200" lvl="1" indent="0">
              <a:buClr>
                <a:schemeClr val="accent2">
                  <a:lumMod val="75000"/>
                </a:schemeClr>
              </a:buClr>
              <a:buNone/>
            </a:pPr>
            <a:endParaRPr lang="en-US" sz="1800" dirty="0" smtClean="0"/>
          </a:p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Potential changes in Performance Based Funding</a:t>
            </a:r>
          </a:p>
          <a:p>
            <a:pPr marL="630238"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Negative impact on Seattle Colleges (and other urban districts)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840" y="5834062"/>
            <a:ext cx="180721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58" y="390211"/>
            <a:ext cx="7130847" cy="836986"/>
          </a:xfrm>
        </p:spPr>
        <p:txBody>
          <a:bodyPr/>
          <a:lstStyle/>
          <a:p>
            <a:r>
              <a:rPr lang="en-US" dirty="0" smtClean="0">
                <a:solidFill>
                  <a:srgbClr val="1D2259"/>
                </a:solidFill>
              </a:rPr>
              <a:t>Seattle Colleges Enrollment</a:t>
            </a:r>
            <a:endParaRPr lang="en-US" dirty="0">
              <a:solidFill>
                <a:srgbClr val="1D225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58" y="1446586"/>
            <a:ext cx="6153664" cy="3698745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1223352" y="5364720"/>
            <a:ext cx="7275953" cy="112354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2009-10: 15,845 FTES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2015-16: 13,436 FTES</a:t>
            </a:r>
          </a:p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80000"/>
              <a:buFont typeface="Wingdings 2"/>
              <a:buNone/>
              <a:tabLst/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   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Note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: Seattle Colleges “counted” International FTES in 2013-14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841" y="5811990"/>
            <a:ext cx="180721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94" y="432005"/>
            <a:ext cx="7130847" cy="836986"/>
          </a:xfrm>
        </p:spPr>
        <p:txBody>
          <a:bodyPr/>
          <a:lstStyle/>
          <a:p>
            <a:r>
              <a:rPr lang="en-US" dirty="0" smtClean="0">
                <a:solidFill>
                  <a:srgbClr val="1D2259"/>
                </a:solidFill>
              </a:rPr>
              <a:t>Seattle Colleges Enrollment</a:t>
            </a:r>
            <a:endParaRPr lang="en-US" dirty="0">
              <a:solidFill>
                <a:srgbClr val="1D2259"/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460094" y="5403522"/>
            <a:ext cx="7250074" cy="112354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2014-15: 3,006 FTES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2015-16: </a:t>
            </a:r>
            <a:r>
              <a:rPr lang="en-US" sz="16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2,708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 FTES</a:t>
            </a:r>
          </a:p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80000"/>
              <a:buFont typeface="Wingdings 2"/>
              <a:buNone/>
              <a:tabLst/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   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Note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: Seattle Colleges “counted” International FTES in 2013-14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841" y="5811990"/>
            <a:ext cx="1807210" cy="676275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570090"/>
              </p:ext>
            </p:extLst>
          </p:nvPr>
        </p:nvGraphicFramePr>
        <p:xfrm>
          <a:off x="1460094" y="1268991"/>
          <a:ext cx="6524625" cy="399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52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D2259"/>
                </a:solidFill>
              </a:rPr>
              <a:t>Enrollment / Staffing (Operating budget)</a:t>
            </a:r>
            <a:br>
              <a:rPr lang="en-US" dirty="0" smtClean="0">
                <a:solidFill>
                  <a:srgbClr val="1D2259"/>
                </a:solidFill>
              </a:rPr>
            </a:br>
            <a:r>
              <a:rPr lang="en-US" dirty="0" smtClean="0">
                <a:solidFill>
                  <a:srgbClr val="1D2259"/>
                </a:solidFill>
              </a:rPr>
              <a:t>FY0910 to FY 1415</a:t>
            </a:r>
            <a:endParaRPr lang="en-US" dirty="0">
              <a:solidFill>
                <a:srgbClr val="1D2259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923967"/>
              </p:ext>
            </p:extLst>
          </p:nvPr>
        </p:nvGraphicFramePr>
        <p:xfrm>
          <a:off x="1215352" y="2276047"/>
          <a:ext cx="6190464" cy="3033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Worksheet" r:id="rId3" imgW="4295654" imgH="2104920" progId="Excel.Sheet.12">
                  <p:embed/>
                </p:oleObj>
              </mc:Choice>
              <mc:Fallback>
                <p:oleObj name="Worksheet" r:id="rId3" imgW="4295654" imgH="21049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5352" y="2276047"/>
                        <a:ext cx="6190464" cy="3033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303" y="5734742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4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499133"/>
              </p:ext>
            </p:extLst>
          </p:nvPr>
        </p:nvGraphicFramePr>
        <p:xfrm>
          <a:off x="1591733" y="2465514"/>
          <a:ext cx="5492345" cy="2691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Worksheet" r:id="rId3" imgW="4295654" imgH="2104920" progId="Excel.Sheet.12">
                  <p:embed/>
                </p:oleObj>
              </mc:Choice>
              <mc:Fallback>
                <p:oleObj name="Worksheet" r:id="rId3" imgW="4295654" imgH="21049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733" y="2465514"/>
                        <a:ext cx="5492345" cy="2691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D2259"/>
                </a:solidFill>
              </a:rPr>
              <a:t>Enrollment / Staffing (Total budget)</a:t>
            </a:r>
            <a:br>
              <a:rPr lang="en-US" dirty="0" smtClean="0">
                <a:solidFill>
                  <a:srgbClr val="1D2259"/>
                </a:solidFill>
              </a:rPr>
            </a:br>
            <a:r>
              <a:rPr lang="en-US" dirty="0" smtClean="0">
                <a:solidFill>
                  <a:srgbClr val="1D2259"/>
                </a:solidFill>
              </a:rPr>
              <a:t>FY0910 to FY 1415</a:t>
            </a:r>
            <a:endParaRPr lang="en-US" dirty="0">
              <a:solidFill>
                <a:srgbClr val="1D225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1733" y="5691999"/>
            <a:ext cx="373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SBCTC Academic Year Reports</a:t>
            </a:r>
          </a:p>
        </p:txBody>
      </p:sp>
    </p:spTree>
    <p:extLst>
      <p:ext uri="{BB962C8B-B14F-4D97-AF65-F5344CB8AC3E}">
        <p14:creationId xmlns:p14="http://schemas.microsoft.com/office/powerpoint/2010/main" val="2130465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187" y="762872"/>
            <a:ext cx="8596668" cy="8699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D2259"/>
                </a:solidFill>
              </a:rPr>
              <a:t>Fiscal Year 2017-18 Budget Proposal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(based on House budget)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71379"/>
              </p:ext>
            </p:extLst>
          </p:nvPr>
        </p:nvGraphicFramePr>
        <p:xfrm>
          <a:off x="1283521" y="1773428"/>
          <a:ext cx="6724650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Worksheet" r:id="rId3" imgW="6724689" imgH="4181490" progId="Excel.Sheet.12">
                  <p:embed/>
                </p:oleObj>
              </mc:Choice>
              <mc:Fallback>
                <p:oleObj name="Worksheet" r:id="rId3" imgW="6724689" imgH="4181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3521" y="1773428"/>
                        <a:ext cx="6724650" cy="41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9279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1970</TotalTime>
  <Words>499</Words>
  <Application>Microsoft Office PowerPoint</Application>
  <PresentationFormat>Widescreen</PresentationFormat>
  <Paragraphs>100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</vt:lpstr>
      <vt:lpstr>Wingdings 2</vt:lpstr>
      <vt:lpstr>Wingdings 3</vt:lpstr>
      <vt:lpstr>Facet</vt:lpstr>
      <vt:lpstr>Worksheet</vt:lpstr>
      <vt:lpstr>Seattle Colleges Budget Proposal  Fiscal Year 2017-18</vt:lpstr>
      <vt:lpstr>Timeline</vt:lpstr>
      <vt:lpstr>State of Washington Budget </vt:lpstr>
      <vt:lpstr>SBCTC Allocation Model changes</vt:lpstr>
      <vt:lpstr>Seattle Colleges Enrollment</vt:lpstr>
      <vt:lpstr>Seattle Colleges Enrollment</vt:lpstr>
      <vt:lpstr>Enrollment / Staffing (Operating budget) FY0910 to FY 1415</vt:lpstr>
      <vt:lpstr>Enrollment / Staffing (Total budget) FY0910 to FY 1415</vt:lpstr>
      <vt:lpstr>Fiscal Year 2017-18 Budget Proposal (based on House budget)</vt:lpstr>
      <vt:lpstr>Fiscal Year 2017-18 Budget Proposal (cont.) (based on House budget)</vt:lpstr>
      <vt:lpstr>Fiscal Year 2017-18 Budget Proposal (based on House budget)</vt:lpstr>
      <vt:lpstr>Fiscal Year 2017-18  Operating Budget Proposal </vt:lpstr>
      <vt:lpstr>PowerPoint Presentation</vt:lpstr>
      <vt:lpstr>Fiscal Year 2017-18 Budget highlights</vt:lpstr>
      <vt:lpstr>PowerPoint Presentation</vt:lpstr>
      <vt:lpstr>Student Success</vt:lpstr>
      <vt:lpstr>Organizational Excellence</vt:lpstr>
      <vt:lpstr>Balance of Integration  &amp; Differentiation</vt:lpstr>
      <vt:lpstr>Financial Stability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Buttleman, Kurt</dc:creator>
  <cp:lastModifiedBy>Emlund, Heather</cp:lastModifiedBy>
  <cp:revision>109</cp:revision>
  <cp:lastPrinted>2017-06-05T23:38:30Z</cp:lastPrinted>
  <dcterms:created xsi:type="dcterms:W3CDTF">2017-03-29T18:46:25Z</dcterms:created>
  <dcterms:modified xsi:type="dcterms:W3CDTF">2017-06-08T16:54:46Z</dcterms:modified>
</cp:coreProperties>
</file>