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410" r:id="rId2"/>
    <p:sldId id="330" r:id="rId3"/>
    <p:sldId id="257" r:id="rId4"/>
    <p:sldId id="329" r:id="rId5"/>
    <p:sldId id="364" r:id="rId6"/>
    <p:sldId id="437" r:id="rId7"/>
    <p:sldId id="408" r:id="rId8"/>
    <p:sldId id="393" r:id="rId9"/>
    <p:sldId id="436" r:id="rId10"/>
    <p:sldId id="441" r:id="rId11"/>
    <p:sldId id="438" r:id="rId12"/>
    <p:sldId id="439" r:id="rId13"/>
    <p:sldId id="440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003296"/>
    <a:srgbClr val="C39B6F"/>
    <a:srgbClr val="7B7635"/>
    <a:srgbClr val="A4510C"/>
    <a:srgbClr val="0044CC"/>
    <a:srgbClr val="080218"/>
    <a:srgbClr val="83AA06"/>
    <a:srgbClr val="A60A42"/>
    <a:srgbClr val="962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94660" autoAdjust="0"/>
  </p:normalViewPr>
  <p:slideViewPr>
    <p:cSldViewPr>
      <p:cViewPr>
        <p:scale>
          <a:sx n="97" d="100"/>
          <a:sy n="97" d="100"/>
        </p:scale>
        <p:origin x="-45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bf$\Budget%20&amp;%20Reporting\Board%20Reports%20-%20BO\Presented%20in%20FY%2012-13\JUNE%202012\Financial%20Report%20-%20June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bf$\Budget%20&amp;%20Reporting\Board%20Reports%20-%20BO\Presented%20in%20FY%2012-13\JUNE%202012\Financial%20Report%20-%20June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bf$\Budget%20&amp;%20Reporting\Board%20Reports%20-%20BO\Presented%20in%20FY%2012-13\JUNE%202012\Financial%20Report%20-%20June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Higher</a:t>
            </a:r>
            <a:r>
              <a:rPr lang="en-US" sz="1400" baseline="0" dirty="0"/>
              <a:t> </a:t>
            </a:r>
            <a:r>
              <a:rPr lang="en-US" sz="1400" baseline="0" dirty="0" smtClean="0"/>
              <a:t>Education </a:t>
            </a:r>
            <a:r>
              <a:rPr lang="en-US" sz="1400" baseline="0" dirty="0"/>
              <a:t>Funding Reductions </a:t>
            </a:r>
            <a:r>
              <a:rPr lang="en-US" sz="1400" baseline="0" dirty="0" smtClean="0"/>
              <a:t>for </a:t>
            </a:r>
            <a:br>
              <a:rPr lang="en-US" sz="1400" baseline="0" dirty="0" smtClean="0"/>
            </a:br>
            <a:r>
              <a:rPr lang="en-US" sz="1400" baseline="0" dirty="0" smtClean="0"/>
              <a:t>Community </a:t>
            </a:r>
            <a:r>
              <a:rPr lang="en-US" sz="1400" baseline="0" dirty="0"/>
              <a:t>&amp; Technical </a:t>
            </a:r>
            <a:r>
              <a:rPr lang="en-US" sz="1400" baseline="0" dirty="0" smtClean="0"/>
              <a:t>Colleges</a:t>
            </a:r>
          </a:p>
          <a:p>
            <a:pPr>
              <a:defRPr sz="1400"/>
            </a:pPr>
            <a:r>
              <a:rPr lang="en-US" sz="1400" baseline="0" dirty="0" smtClean="0"/>
              <a:t>2009 - 2013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762489740328835E-2"/>
          <c:y val="0.42601180564976093"/>
          <c:w val="0.89203705206952244"/>
          <c:h val="0.5292650220710668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Sheet1!$A$58:$A$62</c:f>
              <c:strCache>
                <c:ptCount val="5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</c:strCache>
            </c:strRef>
          </c:cat>
          <c:val>
            <c:numRef>
              <c:f>Sheet1!$B$58:$B$62</c:f>
              <c:numCache>
                <c:formatCode>0%</c:formatCode>
                <c:ptCount val="5"/>
                <c:pt idx="0">
                  <c:v>0</c:v>
                </c:pt>
                <c:pt idx="1">
                  <c:v>-8.0000000000000016E-2</c:v>
                </c:pt>
                <c:pt idx="2">
                  <c:v>-0.10400000000000001</c:v>
                </c:pt>
                <c:pt idx="3">
                  <c:v>-0.19000000000000003</c:v>
                </c:pt>
                <c:pt idx="4">
                  <c:v>-0.23500000000000001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03008"/>
        <c:axId val="77190784"/>
      </c:lineChart>
      <c:catAx>
        <c:axId val="85803008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b="1"/>
            </a:pPr>
            <a:endParaRPr lang="en-US"/>
          </a:p>
        </c:txPr>
        <c:crossAx val="77190784"/>
        <c:crosses val="autoZero"/>
        <c:auto val="1"/>
        <c:lblAlgn val="ctr"/>
        <c:lblOffset val="100"/>
        <c:noMultiLvlLbl val="0"/>
      </c:catAx>
      <c:valAx>
        <c:axId val="77190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580300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Graph1!$B$2</c:f>
              <c:strCache>
                <c:ptCount val="1"/>
                <c:pt idx="0">
                  <c:v>Percent of Budget</c:v>
                </c:pt>
              </c:strCache>
            </c:strRef>
          </c:tx>
          <c:dLbls>
            <c:dLbl>
              <c:idx val="1"/>
              <c:layout>
                <c:manualLayout>
                  <c:x val="0.15337326185290678"/>
                  <c:y val="-7.35695538057743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066300887920972E-2"/>
                  <c:y val="-6.00112485939257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8268344781370531E-2"/>
                  <c:y val="8.27277840269966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Graph1!$A$3:$A$8</c:f>
              <c:strCache>
                <c:ptCount val="6"/>
                <c:pt idx="0">
                  <c:v>Instruction</c:v>
                </c:pt>
                <c:pt idx="1">
                  <c:v>Contingency &amp; Reserves</c:v>
                </c:pt>
                <c:pt idx="2">
                  <c:v>Library</c:v>
                </c:pt>
                <c:pt idx="3">
                  <c:v>Student Services</c:v>
                </c:pt>
                <c:pt idx="4">
                  <c:v>Institutional Support</c:v>
                </c:pt>
                <c:pt idx="5">
                  <c:v>Plant Operations</c:v>
                </c:pt>
              </c:strCache>
            </c:strRef>
          </c:cat>
          <c:val>
            <c:numRef>
              <c:f>Graph1!$B$3:$B$8</c:f>
              <c:numCache>
                <c:formatCode>0.0%</c:formatCode>
                <c:ptCount val="6"/>
                <c:pt idx="0">
                  <c:v>0.55759625949015601</c:v>
                </c:pt>
                <c:pt idx="1">
                  <c:v>5.426856147721508E-2</c:v>
                </c:pt>
                <c:pt idx="2">
                  <c:v>2.2963823215502922E-2</c:v>
                </c:pt>
                <c:pt idx="3">
                  <c:v>0.10617398754044217</c:v>
                </c:pt>
                <c:pt idx="4">
                  <c:v>0.1524656558414875</c:v>
                </c:pt>
                <c:pt idx="5">
                  <c:v>0.10653171243519635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07284585323789"/>
          <c:y val="0.2130385512395909"/>
          <c:w val="0.78382532389830262"/>
          <c:h val="0.56143897443086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Graph2!$B$1</c:f>
              <c:strCache>
                <c:ptCount val="1"/>
                <c:pt idx="0">
                  <c:v>FY11-12 YTD Collection</c:v>
                </c:pt>
              </c:strCache>
            </c:strRef>
          </c:tx>
          <c:invertIfNegative val="0"/>
          <c:cat>
            <c:strRef>
              <c:f>Graph2!$A$2:$A$6</c:f>
              <c:strCache>
                <c:ptCount val="5"/>
                <c:pt idx="0">
                  <c:v>Tuition</c:v>
                </c:pt>
                <c:pt idx="1">
                  <c:v>Running Start</c:v>
                </c:pt>
                <c:pt idx="2">
                  <c:v>International Students</c:v>
                </c:pt>
                <c:pt idx="3">
                  <c:v>Intensive English</c:v>
                </c:pt>
                <c:pt idx="4">
                  <c:v>Indirects</c:v>
                </c:pt>
              </c:strCache>
            </c:strRef>
          </c:cat>
          <c:val>
            <c:numRef>
              <c:f>Graph2!$B$2:$B$6</c:f>
              <c:numCache>
                <c:formatCode>_("$"* #,##0_);_("$"* \(#,##0\);_("$"* "-"??_);_(@_)</c:formatCode>
                <c:ptCount val="5"/>
                <c:pt idx="0">
                  <c:v>32812594.640000001</c:v>
                </c:pt>
                <c:pt idx="1">
                  <c:v>2468646.65</c:v>
                </c:pt>
                <c:pt idx="2">
                  <c:v>17055745.460000001</c:v>
                </c:pt>
                <c:pt idx="3">
                  <c:v>6322548.9299999997</c:v>
                </c:pt>
                <c:pt idx="4">
                  <c:v>2728958.81</c:v>
                </c:pt>
              </c:numCache>
            </c:numRef>
          </c:val>
        </c:ser>
        <c:ser>
          <c:idx val="1"/>
          <c:order val="1"/>
          <c:tx>
            <c:strRef>
              <c:f>Graph2!$C$1</c:f>
              <c:strCache>
                <c:ptCount val="1"/>
                <c:pt idx="0">
                  <c:v>FY10-11 YTD Collection</c:v>
                </c:pt>
              </c:strCache>
            </c:strRef>
          </c:tx>
          <c:invertIfNegative val="0"/>
          <c:cat>
            <c:strRef>
              <c:f>Graph2!$A$2:$A$6</c:f>
              <c:strCache>
                <c:ptCount val="5"/>
                <c:pt idx="0">
                  <c:v>Tuition</c:v>
                </c:pt>
                <c:pt idx="1">
                  <c:v>Running Start</c:v>
                </c:pt>
                <c:pt idx="2">
                  <c:v>International Students</c:v>
                </c:pt>
                <c:pt idx="3">
                  <c:v>Intensive English</c:v>
                </c:pt>
                <c:pt idx="4">
                  <c:v>Indirects</c:v>
                </c:pt>
              </c:strCache>
            </c:strRef>
          </c:cat>
          <c:val>
            <c:numRef>
              <c:f>Graph2!$C$2:$C$6</c:f>
              <c:numCache>
                <c:formatCode>_("$"* #,##0_);_("$"* \(#,##0\);_("$"* "-"??_);_(@_)</c:formatCode>
                <c:ptCount val="5"/>
                <c:pt idx="0">
                  <c:v>32043989.890000001</c:v>
                </c:pt>
                <c:pt idx="1">
                  <c:v>2626054.63</c:v>
                </c:pt>
                <c:pt idx="2">
                  <c:v>15140724.120000001</c:v>
                </c:pt>
                <c:pt idx="3">
                  <c:v>4988412.75</c:v>
                </c:pt>
                <c:pt idx="4">
                  <c:v>2658456.6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433088"/>
        <c:axId val="100525184"/>
      </c:barChart>
      <c:catAx>
        <c:axId val="89433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525184"/>
        <c:crosses val="autoZero"/>
        <c:auto val="1"/>
        <c:lblAlgn val="ctr"/>
        <c:lblOffset val="100"/>
        <c:noMultiLvlLbl val="0"/>
      </c:catAx>
      <c:valAx>
        <c:axId val="10052518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8943308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 sz="1500"/>
              <a:t>Total</a:t>
            </a:r>
            <a:r>
              <a:rPr lang="en-US" sz="1500" baseline="0"/>
              <a:t> Expenditures</a:t>
            </a:r>
          </a:p>
          <a:p>
            <a:pPr>
              <a:defRPr sz="1500"/>
            </a:pPr>
            <a:r>
              <a:rPr lang="en-US" sz="1500" baseline="0"/>
              <a:t>$167.8 Million</a:t>
            </a:r>
            <a:endParaRPr lang="en-US" sz="1500"/>
          </a:p>
        </c:rich>
      </c:tx>
      <c:layout>
        <c:manualLayout>
          <c:xMode val="edge"/>
          <c:yMode val="edge"/>
          <c:x val="0.43492537313432839"/>
          <c:y val="5.3916983452986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338308457711441E-2"/>
          <c:y val="3.1233608710442368E-2"/>
          <c:w val="0.94029850746268662"/>
          <c:h val="0.7731931193060612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$</a:t>
                    </a:r>
                    <a:r>
                      <a:rPr lang="en-US"/>
                      <a:t>107,154,128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(Summary!$A$6,Summary!$A$15,Summary!$A$21,Summary!$A$28)</c:f>
              <c:strCache>
                <c:ptCount val="4"/>
                <c:pt idx="0">
                  <c:v>OPERATING BUDGET
STATE &amp; TUITION</c:v>
                </c:pt>
                <c:pt idx="1">
                  <c:v>GRANTS &amp; CONTRACTS</c:v>
                </c:pt>
                <c:pt idx="2">
                  <c:v>DEDICATED &amp; SELF SUPPORT</c:v>
                </c:pt>
                <c:pt idx="3">
                  <c:v>OTHER FUNDS</c:v>
                </c:pt>
              </c:strCache>
            </c:strRef>
          </c:cat>
          <c:val>
            <c:numRef>
              <c:f>(Summary!$D$13,Summary!$D$19,Summary!$D$26,Summary!$D$37)</c:f>
              <c:numCache>
                <c:formatCode>_("$"* #,##0_);_("$"* \(#,##0\);_("$"* "-"??_);_(@_)</c:formatCode>
                <c:ptCount val="4"/>
                <c:pt idx="0">
                  <c:v>107154127.88000001</c:v>
                </c:pt>
                <c:pt idx="1">
                  <c:v>32763857.309999999</c:v>
                </c:pt>
                <c:pt idx="2">
                  <c:v>10145442.880000001</c:v>
                </c:pt>
                <c:pt idx="3">
                  <c:v>17744271.23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9433600"/>
        <c:axId val="100527488"/>
      </c:barChart>
      <c:valAx>
        <c:axId val="100527488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89433600"/>
        <c:crosses val="autoZero"/>
        <c:crossBetween val="between"/>
      </c:valAx>
      <c:catAx>
        <c:axId val="89433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05274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56F639-D120-45FE-993D-050372C1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5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A4D44F-DB0F-4ABC-A1A3-B080BB9257BC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604AE-F173-4B68-A0D5-29796811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B2543-3460-4587-B8E4-3A67E73BEA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6579F-4FB8-429F-843E-0703D036A0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452B2-490C-4CC0-AB10-EA1FA3F4A4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orthseattle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holeren.com/wp-content/uploads/2012/05/nscc1.jp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orthseattle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holeren.com/wp-content/uploads/2012/05/nscc1.jp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C201F-F69C-426C-B142-0F9ADECA5CA6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F1C35-4182-46A3-B9CC-79E9453FA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4241681"/>
            <a:ext cx="582133" cy="139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Mission_header.jpg"/>
          <p:cNvPicPr>
            <a:picLocks noChangeAspect="1"/>
          </p:cNvPicPr>
          <p:nvPr userDrawn="1"/>
        </p:nvPicPr>
        <p:blipFill>
          <a:blip r:embed="rId3" cstate="print"/>
          <a:srcRect l="14167" b="8217"/>
          <a:stretch>
            <a:fillRect/>
          </a:stretch>
        </p:blipFill>
        <p:spPr>
          <a:xfrm>
            <a:off x="0" y="0"/>
            <a:ext cx="9144000" cy="1864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9CF32-72E8-4709-A054-5D8EDDC1FA06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46783-AA3E-4519-A4ED-3107064BF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3C077-CF04-4F59-99AE-45807FA32B4C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A83BB-9A63-4955-ACB7-55EB46C2F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BD7AA-EC32-41E8-9A4D-114DE862BBE5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0384B-5DF8-44D8-9977-8134F6F95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EB62E-729A-42E5-A4D2-A2972F1E8573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200FF-51CA-47B1-9873-2162065C7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B9B30-A3E0-417C-A36E-59AA5650CD61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8006B-D2AA-489F-9372-E58005195D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0"/>
            <a:ext cx="3048000" cy="12584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339316"/>
            <a:ext cx="44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58" y="1258409"/>
            <a:ext cx="1004777" cy="50661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ission_header.jpg"/>
          <p:cNvPicPr>
            <a:picLocks noChangeAspect="1"/>
          </p:cNvPicPr>
          <p:nvPr userDrawn="1"/>
        </p:nvPicPr>
        <p:blipFill>
          <a:blip r:embed="rId3" cstate="print"/>
          <a:srcRect l="14167" b="8217"/>
          <a:stretch>
            <a:fillRect/>
          </a:stretch>
        </p:blipFill>
        <p:spPr>
          <a:xfrm>
            <a:off x="0" y="0"/>
            <a:ext cx="6172200" cy="12584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7837A-0587-4179-A499-72C88FF6AB39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E5AD-B950-46B1-B115-7970CAB85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Seattle Central Students"/>
          <p:cNvPicPr>
            <a:picLocks noChangeAspect="1" noChangeArrowheads="1"/>
          </p:cNvPicPr>
          <p:nvPr userDrawn="1"/>
        </p:nvPicPr>
        <p:blipFill>
          <a:blip r:embed="rId2" cstate="print"/>
          <a:srcRect t="14267"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F61DE-9CE9-4015-A0E4-08C18F8E50A0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5D072-2F4B-4455-8E07-CFED0612C8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ccc_vrt_2c_ko_ff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5146629"/>
            <a:ext cx="990600" cy="1177971"/>
          </a:xfrm>
          <a:prstGeom prst="rect">
            <a:avLst/>
          </a:prstGeom>
        </p:spPr>
      </p:pic>
      <p:pic>
        <p:nvPicPr>
          <p:cNvPr id="9" name="Picture 2" descr="Seattle Central Students"/>
          <p:cNvPicPr>
            <a:picLocks noChangeAspect="1" noChangeArrowheads="1"/>
          </p:cNvPicPr>
          <p:nvPr userDrawn="1"/>
        </p:nvPicPr>
        <p:blipFill>
          <a:blip r:embed="rId3" cstate="print"/>
          <a:srcRect t="14267" b="53154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212660" y="184307"/>
            <a:ext cx="690053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Seattle CENTRAL Community College</a:t>
            </a:r>
            <a:r>
              <a:rPr lang="en-US" sz="2600" b="1" baseline="0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 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88B16-403D-4344-9736-77F4FF487DAD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AC0B8-5535-4139-86A5-B5D8C4C3D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08BAF-046C-492B-A9CB-E24ACE7F78A2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FF76-CB4E-4066-94FA-3EED8C0FF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4178" y="2897888"/>
            <a:ext cx="9172576" cy="8382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North Seattle Community Colleg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7" y="3040762"/>
            <a:ext cx="32670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pic>
        <p:nvPicPr>
          <p:cNvPr id="1031" name="Picture 7" descr="http://wholeren.com/wp-content/uploads/2012/05/nscc1.jpg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4178" y="-10633"/>
            <a:ext cx="3869706" cy="290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saarch.com/images/irc/irc%20web%205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r="5741"/>
          <a:stretch/>
        </p:blipFill>
        <p:spPr bwMode="auto">
          <a:xfrm>
            <a:off x="3584942" y="-15949"/>
            <a:ext cx="5559057" cy="29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08BAF-046C-492B-A9CB-E24ACE7F78A2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FF76-CB4E-4066-94FA-3EED8C0FF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019801" y="-30216"/>
            <a:ext cx="3134832" cy="18214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North Seattle Community Colleg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26" y="1219200"/>
            <a:ext cx="2667000" cy="4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pic>
        <p:nvPicPr>
          <p:cNvPr id="10" name="Picture 7" descr="http://wholeren.com/wp-content/uploads/2012/05/nscc1.jpg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0633" y="-19674"/>
            <a:ext cx="2423614" cy="18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saarch.com/images/irc/irc%20web%205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r="-530"/>
          <a:stretch/>
        </p:blipFill>
        <p:spPr bwMode="auto">
          <a:xfrm>
            <a:off x="2412981" y="-30217"/>
            <a:ext cx="3749624" cy="18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7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45AF5-5D34-4197-B401-C5FC5B0C697A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FF21-00F1-49CF-9B3D-662C75D33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Library external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305154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178" y="3048000"/>
            <a:ext cx="9172576" cy="3025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45AF5-5D34-4197-B401-C5FC5B0C697A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FF21-00F1-49CF-9B3D-662C75D33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Library external.jpg"/>
          <p:cNvPicPr>
            <a:picLocks noChangeAspect="1"/>
          </p:cNvPicPr>
          <p:nvPr userDrawn="1"/>
        </p:nvPicPr>
        <p:blipFill rotWithShape="1">
          <a:blip r:embed="rId2" cstate="screen"/>
          <a:srcRect b="47387"/>
          <a:stretch/>
        </p:blipFill>
        <p:spPr>
          <a:xfrm>
            <a:off x="0" y="0"/>
            <a:ext cx="9143999" cy="16055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4178" y="6400800"/>
            <a:ext cx="9158177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   SEATTLE</a:t>
            </a:r>
            <a:r>
              <a:rPr lang="en-US" sz="1600" b="1" baseline="0" dirty="0" smtClean="0">
                <a:solidFill>
                  <a:schemeClr val="bg2">
                    <a:lumMod val="50000"/>
                  </a:schemeClr>
                </a:solidFill>
              </a:rPr>
              <a:t> COMMUNITY COLLEGES </a:t>
            </a:r>
            <a:r>
              <a:rPr lang="en-US" sz="1600" baseline="0" dirty="0" smtClean="0"/>
              <a:t>| </a:t>
            </a:r>
            <a:r>
              <a:rPr lang="en-US" sz="1600" b="1" baseline="0" dirty="0" smtClean="0"/>
              <a:t>Board Budget Review for FY 1213  </a:t>
            </a:r>
            <a:r>
              <a:rPr lang="en-US" sz="1400" i="1" baseline="0" dirty="0" smtClean="0"/>
              <a:t>(September 13, 2012)</a:t>
            </a:r>
            <a:endParaRPr lang="en-US" sz="1400" i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05516"/>
            <a:ext cx="9172576" cy="3025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20EF94-C037-46C8-8EB9-545F2FE8B752}" type="datetimeFigureOut">
              <a:rPr lang="en-US" smtClean="0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C0629-E892-4A38-92C6-2BDB44D35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7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E:\Board%20Meeting%20Financials%20Sept%202012\Financial%20Report%20-%20June%202012.xlsx" TargetMode="External"/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file:///E:\Board%20Meeting%20Financials%20Sept%202012\2008-2013%20BOT%20Report%20DATA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oard%20Meeting%20Financials%20Sept%202012\BOT%20Budget%20FY2012-2013%20Graphs.xlsx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886200" y="57912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Presented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September 13, 2012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Board of Trustees Meeting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2895600"/>
            <a:ext cx="609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n-lt"/>
              </a:rPr>
              <a:t>Board Budget Review</a:t>
            </a:r>
          </a:p>
          <a:p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Fiscal Year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2012-2013</a:t>
            </a:r>
          </a:p>
          <a:p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Kurt Buttleman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Vice Chancellor</a:t>
            </a:r>
          </a:p>
          <a:p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Finance &amp; Technology</a:t>
            </a:r>
          </a:p>
          <a:p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8" y="1828800"/>
            <a:ext cx="914134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600200" y="2729805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Year-End Financial </a:t>
            </a:r>
            <a:r>
              <a:rPr lang="en-US" sz="3600" b="1" dirty="0">
                <a:latin typeface="+mj-lt"/>
              </a:rPr>
              <a:t>Review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Kurt Buttleman, </a:t>
            </a:r>
            <a:r>
              <a:rPr lang="en-US" sz="2400" b="1" i="1" dirty="0" smtClean="0">
                <a:solidFill>
                  <a:schemeClr val="tx2"/>
                </a:solidFill>
                <a:latin typeface="+mj-lt"/>
              </a:rPr>
              <a:t>Vice Chancellor</a:t>
            </a:r>
          </a:p>
          <a:p>
            <a:pPr algn="ctr"/>
            <a:r>
              <a:rPr lang="en-US" sz="2400" b="1" i="1" dirty="0" smtClean="0">
                <a:solidFill>
                  <a:schemeClr val="tx2"/>
                </a:solidFill>
                <a:latin typeface="+mj-lt"/>
              </a:rPr>
              <a:t>Finance </a:t>
            </a:r>
            <a:r>
              <a:rPr lang="en-US" sz="2400" b="1" i="1" dirty="0">
                <a:solidFill>
                  <a:schemeClr val="tx2"/>
                </a:solidFill>
                <a:latin typeface="+mj-lt"/>
              </a:rPr>
              <a:t>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8023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2133600"/>
            <a:ext cx="7315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/>
            <a:r>
              <a:rPr lang="en-US" sz="2200" i="1" u="sng" dirty="0" smtClean="0">
                <a:latin typeface="Calibri" pitchFamily="34" charset="0"/>
              </a:rPr>
              <a:t>Summary</a:t>
            </a:r>
            <a:endParaRPr lang="en-US" sz="2200" i="1" dirty="0" smtClean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The </a:t>
            </a:r>
            <a:r>
              <a:rPr lang="en-US" sz="2200" dirty="0">
                <a:latin typeface="Calibri" pitchFamily="34" charset="0"/>
              </a:rPr>
              <a:t>Year End Financial Report for the Seattle Community Colleges demonstrates expected results as planned.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Due to decrease in enrollment, tuition collection was $2.18M under target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Within budget in major expense categories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SVI fiscal status continues to be a topic of discussion with SCC Leadership.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 2011-2012 Year End Financials</a:t>
            </a:r>
            <a:endParaRPr lang="en-US" sz="20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8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0" y="1905000"/>
            <a:ext cx="77724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/>
            <a:r>
              <a:rPr lang="en-US" sz="2200" i="1" u="sng" dirty="0" smtClean="0">
                <a:latin typeface="Calibri" pitchFamily="34" charset="0"/>
              </a:rPr>
              <a:t>Demonstrated Fiscal Health</a:t>
            </a:r>
            <a:endParaRPr lang="en-US" sz="2200" i="1" dirty="0" smtClean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Seattle </a:t>
            </a:r>
            <a:r>
              <a:rPr lang="en-US" sz="2200" dirty="0">
                <a:latin typeface="Calibri" pitchFamily="34" charset="0"/>
              </a:rPr>
              <a:t>Community Colleges is well positioned in several fiscal health categories: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Under budget for Operating Expenses by about 8%, which indicates accurate budget forecasting and effective expense management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Conservative spending approach in anticipation of 13% reduction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Reserves of $12.4 million are within our 5-10% requirement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Local Funding sources remain strong as a group, despite tuition revenue being under the projected amount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Cash </a:t>
            </a:r>
            <a:r>
              <a:rPr lang="en-US" dirty="0">
                <a:latin typeface="Calibri" pitchFamily="34" charset="0"/>
              </a:rPr>
              <a:t>balances in Running Start, International Students and Grants &amp; Contracts remain stable and healthy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Self-support programs continue to run positive cash balances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Retail and other fund balances remain in healthy cash positions.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 2011-2012 Year End Financials</a:t>
            </a:r>
            <a:endParaRPr lang="en-US" sz="20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46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0" y="1905000"/>
            <a:ext cx="777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/>
            <a:r>
              <a:rPr lang="en-US" sz="2200" i="1" u="sng" dirty="0" smtClean="0">
                <a:latin typeface="Calibri" pitchFamily="34" charset="0"/>
              </a:rPr>
              <a:t>Operating Budget</a:t>
            </a:r>
            <a:endParaRPr lang="en-US" sz="2200" i="1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 2011-2012 Year End Financials</a:t>
            </a:r>
            <a:endParaRPr lang="en-US" sz="20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104" y="4587614"/>
            <a:ext cx="777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/>
            <a:r>
              <a:rPr lang="en-US" sz="2200" i="1" u="sng" dirty="0" smtClean="0">
                <a:latin typeface="Calibri" pitchFamily="34" charset="0"/>
              </a:rPr>
              <a:t>Revenue Sources</a:t>
            </a:r>
            <a:endParaRPr lang="en-US" sz="2200" i="1" dirty="0" smtClean="0">
              <a:latin typeface="Calibri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627074"/>
              </p:ext>
            </p:extLst>
          </p:nvPr>
        </p:nvGraphicFramePr>
        <p:xfrm>
          <a:off x="3943350" y="1371600"/>
          <a:ext cx="477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310152"/>
              </p:ext>
            </p:extLst>
          </p:nvPr>
        </p:nvGraphicFramePr>
        <p:xfrm>
          <a:off x="3500437" y="4495800"/>
          <a:ext cx="4876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800725"/>
            <a:ext cx="885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6019800"/>
            <a:ext cx="8477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670313"/>
              </p:ext>
            </p:extLst>
          </p:nvPr>
        </p:nvGraphicFramePr>
        <p:xfrm>
          <a:off x="1071562" y="2285999"/>
          <a:ext cx="3971925" cy="228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 action="ppaction://hlinkfile"/>
              </a:rPr>
              <a:t>Year End Financial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2133600"/>
            <a:ext cx="7315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/>
            <a:r>
              <a:rPr lang="en-US" sz="2200" i="1" u="sng" dirty="0" smtClean="0">
                <a:latin typeface="Calibri" pitchFamily="34" charset="0"/>
              </a:rPr>
              <a:t>Conservative Approach</a:t>
            </a:r>
            <a:endParaRPr lang="en-US" sz="2200" i="1" dirty="0" smtClean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200" dirty="0">
                <a:latin typeface="Calibri" pitchFamily="34" charset="0"/>
              </a:rPr>
              <a:t>Continued state reduction in funding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State funding has decreased 22% in the last three years (from $70.9M to $55.1M)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200" dirty="0">
                <a:latin typeface="Calibri" pitchFamily="34" charset="0"/>
              </a:rPr>
              <a:t>Tuition burden continues to transfer to the student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200" dirty="0">
                <a:latin typeface="Calibri" pitchFamily="34" charset="0"/>
              </a:rPr>
              <a:t>Reduction of Instructional % of the budget due to a statewide change in coding for Instructional Deans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Strategy </a:t>
            </a:r>
            <a:r>
              <a:rPr lang="en-US" sz="2200" dirty="0">
                <a:latin typeface="Calibri" pitchFamily="34" charset="0"/>
              </a:rPr>
              <a:t>and approach to this year’s budget planning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Seattle </a:t>
            </a:r>
            <a:r>
              <a:rPr lang="en-US" sz="2200" dirty="0">
                <a:latin typeface="Calibri" pitchFamily="34" charset="0"/>
              </a:rPr>
              <a:t>Community Colleges is fiscally responsible for a budget of </a:t>
            </a:r>
            <a:r>
              <a:rPr lang="en-US" sz="2200" dirty="0" smtClean="0">
                <a:latin typeface="Calibri" pitchFamily="34" charset="0"/>
              </a:rPr>
              <a:t>approximately </a:t>
            </a:r>
            <a:r>
              <a:rPr lang="en-US" sz="2200" dirty="0">
                <a:latin typeface="Calibri" pitchFamily="34" charset="0"/>
              </a:rPr>
              <a:t>$</a:t>
            </a:r>
            <a:r>
              <a:rPr lang="en-US" sz="2200" dirty="0" smtClean="0">
                <a:latin typeface="Calibri" pitchFamily="34" charset="0"/>
              </a:rPr>
              <a:t>190M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FY 2012-2013 Budget Summary</a:t>
            </a:r>
            <a:endParaRPr lang="en-US" sz="2000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37668836"/>
              </p:ext>
            </p:extLst>
          </p:nvPr>
        </p:nvGraphicFramePr>
        <p:xfrm>
          <a:off x="1066800" y="3276601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1232667"/>
            <a:ext cx="7162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State Funding Decreases</a:t>
            </a:r>
          </a:p>
          <a:p>
            <a:pPr marL="457200" lvl="3" indent="-457200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Since 2009, Community &amp; Technical Colleges have had their state funding reduced by 23.5%</a:t>
            </a:r>
          </a:p>
          <a:p>
            <a:pPr marL="457200" lvl="3" indent="-457200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Seattle Community Colleges has been pro-active in meeting this challenge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2900" y="600589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23.5%</a:t>
            </a:r>
            <a:endParaRPr lang="en-US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55" y="2743200"/>
            <a:ext cx="3814119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39642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Budget Committee Recommendations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2133600"/>
            <a:ext cx="7620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71600" lvl="4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Process Efficiencies –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Do things better!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371600" lvl="4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Generate Revenue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1371600" lvl="4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Examination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of part-time/full-time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faculty</a:t>
            </a:r>
          </a:p>
          <a:p>
            <a:pPr marL="1371600" lvl="4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Collaboration and Partnerships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5562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n-cs"/>
              </a:rPr>
              <a:t>New this year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0767"/>
              </p:ext>
            </p:extLst>
          </p:nvPr>
        </p:nvGraphicFramePr>
        <p:xfrm>
          <a:off x="1524000" y="2895600"/>
          <a:ext cx="6096000" cy="2155150"/>
        </p:xfrm>
        <a:graphic>
          <a:graphicData uri="http://schemas.openxmlformats.org/drawingml/2006/table">
            <a:tbl>
              <a:tblPr/>
              <a:tblGrid>
                <a:gridCol w="4800600"/>
                <a:gridCol w="269569"/>
                <a:gridCol w="1025831"/>
              </a:tblGrid>
              <a:tr h="431030">
                <a:tc>
                  <a:txBody>
                    <a:bodyPr/>
                    <a:lstStyle/>
                    <a:p>
                      <a:pPr marL="457200" indent="-457200" algn="l" fontAlgn="b">
                        <a:buFont typeface="Wingdings" pitchFamily="2" charset="2"/>
                        <a:buChar char="q"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This year's budget cut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(1.5%)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30">
                <a:tc>
                  <a:txBody>
                    <a:bodyPr/>
                    <a:lstStyle/>
                    <a:p>
                      <a:pPr marL="457200" indent="-457200" algn="l" fontAlgn="b">
                        <a:buFont typeface="Wingdings" pitchFamily="2" charset="2"/>
                        <a:buChar char="q"/>
                      </a:pP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30">
                <a:tc>
                  <a:txBody>
                    <a:bodyPr/>
                    <a:lstStyle/>
                    <a:p>
                      <a:pPr marL="457200" indent="-457200" algn="l" fontAlgn="b">
                        <a:buFont typeface="Wingdings" pitchFamily="2" charset="2"/>
                        <a:buChar char="q"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Tuition Increase 12%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30">
                <a:tc>
                  <a:txBody>
                    <a:bodyPr/>
                    <a:lstStyle/>
                    <a:p>
                      <a:pPr marL="457200" indent="-457200" algn="l" fontAlgn="b">
                        <a:buFont typeface="Wingdings" pitchFamily="2" charset="2"/>
                        <a:buChar char="q"/>
                      </a:pP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030">
                <a:tc>
                  <a:txBody>
                    <a:bodyPr/>
                    <a:lstStyle/>
                    <a:p>
                      <a:pPr marL="457200" indent="-457200" algn="l" fontAlgn="b">
                        <a:buFont typeface="Wingdings" pitchFamily="2" charset="2"/>
                        <a:buChar char="q"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Reduction for FY 2012-2013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$(1.3)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09700" y="1396425"/>
            <a:ext cx="544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Budget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1937274"/>
            <a:ext cx="75438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n-cs"/>
              </a:rPr>
              <a:t>Current Major Budget Conversations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2819400"/>
            <a:ext cx="6705600" cy="3124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3% Classified Staff Salary Reduction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Tuition</a:t>
            </a:r>
          </a:p>
          <a:p>
            <a:pPr lvl="1"/>
            <a:r>
              <a:rPr lang="en-US" sz="2400" dirty="0" smtClean="0"/>
              <a:t>Tuition shortfall of $2.4M in 11/12</a:t>
            </a:r>
          </a:p>
          <a:p>
            <a:pPr lvl="1"/>
            <a:r>
              <a:rPr lang="en-US" sz="2400" dirty="0" smtClean="0"/>
              <a:t>Tuition Increase SBCTC approved the full 12% Legislatively authorized increase</a:t>
            </a:r>
          </a:p>
          <a:p>
            <a:pPr lvl="1"/>
            <a:r>
              <a:rPr lang="en-US" sz="2400" dirty="0" smtClean="0"/>
              <a:t>Tuition re-direct for ERP project 3%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9700" y="1396425"/>
            <a:ext cx="544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Budget Review</a:t>
            </a:r>
          </a:p>
        </p:txBody>
      </p:sp>
    </p:spTree>
    <p:extLst>
      <p:ext uri="{BB962C8B-B14F-4D97-AF65-F5344CB8AC3E}">
        <p14:creationId xmlns:p14="http://schemas.microsoft.com/office/powerpoint/2010/main" val="17480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755498"/>
              </p:ext>
            </p:extLst>
          </p:nvPr>
        </p:nvGraphicFramePr>
        <p:xfrm>
          <a:off x="1371600" y="2590800"/>
          <a:ext cx="6781800" cy="27374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74372"/>
                <a:gridCol w="2003714"/>
                <a:gridCol w="2003714"/>
              </a:tblGrid>
              <a:tr h="6188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FY2011-2012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FY2012-13</a:t>
                      </a:r>
                      <a:endParaRPr lang="en-US" dirty="0"/>
                    </a:p>
                  </a:txBody>
                  <a:tcPr/>
                </a:tc>
              </a:tr>
              <a:tr h="532689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  <a:tr h="618826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Tuition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$32,571,213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$34,999,021</a:t>
                      </a:r>
                      <a:endParaRPr lang="en-US" dirty="0"/>
                    </a:p>
                  </a:txBody>
                  <a:tcPr/>
                </a:tc>
              </a:tr>
              <a:tr h="515659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Tuition</a:t>
                      </a:r>
                      <a:r>
                        <a:rPr lang="en-US" baseline="0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$34,999,021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$34,999,021</a:t>
                      </a:r>
                      <a:endParaRPr lang="en-US" u="sng" dirty="0"/>
                    </a:p>
                  </a:txBody>
                  <a:tcPr/>
                </a:tc>
              </a:tr>
              <a:tr h="430232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Tuition Shortfall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($2,427,808)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172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Projected Tuition Revenue</a:t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FY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2012-2013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231612"/>
            <a:ext cx="5448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Funding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Sources</a:t>
            </a:r>
            <a:endParaRPr lang="en-US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All Funds Budget Report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60198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5482"/>
            <a:ext cx="24384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9700" y="1396425"/>
            <a:ext cx="544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j-ea"/>
                <a:cs typeface="+mj-cs"/>
              </a:rPr>
              <a:t>Operating Budget</a:t>
            </a:r>
            <a:endParaRPr lang="en-US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48" y="1981200"/>
            <a:ext cx="642504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347" y="594636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Operating Budget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70" y="2590800"/>
            <a:ext cx="6096000" cy="3152775"/>
          </a:xfrm>
          <a:prstGeom prst="rect">
            <a:avLst/>
          </a:prstGeom>
          <a:noFill/>
          <a:ln w="31750">
            <a:solidFill>
              <a:srgbClr val="77933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473</Words>
  <Application>Microsoft Office PowerPoint</Application>
  <PresentationFormat>On-screen Show (4:3)</PresentationFormat>
  <Paragraphs>102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New this year</vt:lpstr>
      <vt:lpstr>Current Major Budget Conversations</vt:lpstr>
      <vt:lpstr>Projected Tuition Revenue FY 2012-2013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Community Colleges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Community College Email Replacement Planning</dc:title>
  <dc:creator>pcclark</dc:creator>
  <cp:lastModifiedBy>Vinberg, Dawn</cp:lastModifiedBy>
  <cp:revision>636</cp:revision>
  <cp:lastPrinted>2012-09-12T22:00:54Z</cp:lastPrinted>
  <dcterms:created xsi:type="dcterms:W3CDTF">2009-06-08T15:49:14Z</dcterms:created>
  <dcterms:modified xsi:type="dcterms:W3CDTF">2012-09-13T18:37:43Z</dcterms:modified>
</cp:coreProperties>
</file>