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75" r:id="rId8"/>
    <p:sldId id="261" r:id="rId9"/>
    <p:sldId id="263" r:id="rId10"/>
    <p:sldId id="264" r:id="rId11"/>
    <p:sldId id="269" r:id="rId12"/>
    <p:sldId id="277" r:id="rId13"/>
    <p:sldId id="278" r:id="rId14"/>
    <p:sldId id="279" r:id="rId15"/>
    <p:sldId id="280" r:id="rId16"/>
    <p:sldId id="266" r:id="rId17"/>
    <p:sldId id="276" r:id="rId18"/>
    <p:sldId id="270" r:id="rId19"/>
    <p:sldId id="267" r:id="rId20"/>
    <p:sldId id="26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International Student FTES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Sheet1!$G$7</c:f>
              <c:strCache>
                <c:ptCount val="1"/>
                <c:pt idx="0">
                  <c:v>Central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Sheet1!$F$8:$F$13</c:f>
              <c:strCache>
                <c:ptCount val="6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  <c:pt idx="5">
                  <c:v>2015-16</c:v>
                </c:pt>
              </c:strCache>
            </c:strRef>
          </c:cat>
          <c:val>
            <c:numRef>
              <c:f>Sheet1!$G$8:$G$13</c:f>
              <c:numCache>
                <c:formatCode>General</c:formatCode>
                <c:ptCount val="6"/>
                <c:pt idx="0">
                  <c:v>989.48</c:v>
                </c:pt>
                <c:pt idx="1">
                  <c:v>1139.9100000000001</c:v>
                </c:pt>
                <c:pt idx="2">
                  <c:v>1436.82</c:v>
                </c:pt>
                <c:pt idx="3">
                  <c:v>1667.3</c:v>
                </c:pt>
                <c:pt idx="4">
                  <c:v>1695.31</c:v>
                </c:pt>
                <c:pt idx="5">
                  <c:v>1413.11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243-49F5-BB57-355CCD12BB9A}"/>
            </c:ext>
          </c:extLst>
        </c:ser>
        <c:ser>
          <c:idx val="1"/>
          <c:order val="1"/>
          <c:tx>
            <c:strRef>
              <c:f>Sheet1!$H$7</c:f>
              <c:strCache>
                <c:ptCount val="1"/>
                <c:pt idx="0">
                  <c:v>North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Sheet1!$F$8:$F$13</c:f>
              <c:strCache>
                <c:ptCount val="6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  <c:pt idx="5">
                  <c:v>2015-16</c:v>
                </c:pt>
              </c:strCache>
            </c:strRef>
          </c:cat>
          <c:val>
            <c:numRef>
              <c:f>Sheet1!$H$8:$H$13</c:f>
              <c:numCache>
                <c:formatCode>General</c:formatCode>
                <c:ptCount val="6"/>
                <c:pt idx="0">
                  <c:v>538.99</c:v>
                </c:pt>
                <c:pt idx="1">
                  <c:v>618.27</c:v>
                </c:pt>
                <c:pt idx="2">
                  <c:v>752.03</c:v>
                </c:pt>
                <c:pt idx="3">
                  <c:v>822.86</c:v>
                </c:pt>
                <c:pt idx="4">
                  <c:v>808.55</c:v>
                </c:pt>
                <c:pt idx="5">
                  <c:v>742.01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243-49F5-BB57-355CCD12BB9A}"/>
            </c:ext>
          </c:extLst>
        </c:ser>
        <c:ser>
          <c:idx val="2"/>
          <c:order val="2"/>
          <c:tx>
            <c:strRef>
              <c:f>Sheet1!$I$7</c:f>
              <c:strCache>
                <c:ptCount val="1"/>
                <c:pt idx="0">
                  <c:v>South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Sheet1!$F$8:$F$13</c:f>
              <c:strCache>
                <c:ptCount val="6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  <c:pt idx="5">
                  <c:v>2015-16</c:v>
                </c:pt>
              </c:strCache>
            </c:strRef>
          </c:cat>
          <c:val>
            <c:numRef>
              <c:f>Sheet1!$I$8:$I$13</c:f>
              <c:numCache>
                <c:formatCode>General</c:formatCode>
                <c:ptCount val="6"/>
                <c:pt idx="0">
                  <c:v>261.17</c:v>
                </c:pt>
                <c:pt idx="1">
                  <c:v>277.13</c:v>
                </c:pt>
                <c:pt idx="2">
                  <c:v>304.39</c:v>
                </c:pt>
                <c:pt idx="3">
                  <c:v>347.85</c:v>
                </c:pt>
                <c:pt idx="4">
                  <c:v>502.55</c:v>
                </c:pt>
                <c:pt idx="5">
                  <c:v>553.35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243-49F5-BB57-355CCD12BB9A}"/>
            </c:ext>
          </c:extLst>
        </c:ser>
        <c:ser>
          <c:idx val="3"/>
          <c:order val="3"/>
          <c:tx>
            <c:strRef>
              <c:f>Sheet1!$J$7</c:f>
              <c:strCache>
                <c:ptCount val="1"/>
                <c:pt idx="0">
                  <c:v>Grand Total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Sheet1!$F$8:$F$13</c:f>
              <c:strCache>
                <c:ptCount val="6"/>
                <c:pt idx="0">
                  <c:v>2010-11</c:v>
                </c:pt>
                <c:pt idx="1">
                  <c:v>2011-12</c:v>
                </c:pt>
                <c:pt idx="2">
                  <c:v>2012-13</c:v>
                </c:pt>
                <c:pt idx="3">
                  <c:v>2013-14</c:v>
                </c:pt>
                <c:pt idx="4">
                  <c:v>2014-15</c:v>
                </c:pt>
                <c:pt idx="5">
                  <c:v>2015-16</c:v>
                </c:pt>
              </c:strCache>
            </c:strRef>
          </c:cat>
          <c:val>
            <c:numRef>
              <c:f>Sheet1!$J$8:$J$13</c:f>
              <c:numCache>
                <c:formatCode>General</c:formatCode>
                <c:ptCount val="6"/>
                <c:pt idx="0">
                  <c:v>1789.65</c:v>
                </c:pt>
                <c:pt idx="1">
                  <c:v>2035.31</c:v>
                </c:pt>
                <c:pt idx="2">
                  <c:v>2493.2399999999998</c:v>
                </c:pt>
                <c:pt idx="3">
                  <c:v>2838.01</c:v>
                </c:pt>
                <c:pt idx="4">
                  <c:v>3006.41</c:v>
                </c:pt>
                <c:pt idx="5">
                  <c:v>2708.47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5243-49F5-BB57-355CCD12BB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2917536"/>
        <c:axId val="252918096"/>
      </c:lineChart>
      <c:catAx>
        <c:axId val="25291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2918096"/>
        <c:crosses val="autoZero"/>
        <c:auto val="1"/>
        <c:lblAlgn val="ctr"/>
        <c:lblOffset val="100"/>
        <c:noMultiLvlLbl val="0"/>
      </c:catAx>
      <c:valAx>
        <c:axId val="252918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2917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B7C4-19A4-4807-B85C-B6E988148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09AD-3A28-4965-8441-3F112D80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29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B7C4-19A4-4807-B85C-B6E988148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09AD-3A28-4965-8441-3F112D80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8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B7C4-19A4-4807-B85C-B6E988148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09AD-3A28-4965-8441-3F112D805B8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0426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B7C4-19A4-4807-B85C-B6E988148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09AD-3A28-4965-8441-3F112D80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75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B7C4-19A4-4807-B85C-B6E988148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09AD-3A28-4965-8441-3F112D805B8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3313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B7C4-19A4-4807-B85C-B6E988148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09AD-3A28-4965-8441-3F112D80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8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B7C4-19A4-4807-B85C-B6E988148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09AD-3A28-4965-8441-3F112D80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5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B7C4-19A4-4807-B85C-B6E988148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09AD-3A28-4965-8441-3F112D80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5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B7C4-19A4-4807-B85C-B6E988148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09AD-3A28-4965-8441-3F112D80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7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B7C4-19A4-4807-B85C-B6E988148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09AD-3A28-4965-8441-3F112D80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73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B7C4-19A4-4807-B85C-B6E988148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09AD-3A28-4965-8441-3F112D80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82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B7C4-19A4-4807-B85C-B6E988148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09AD-3A28-4965-8441-3F112D80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52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B7C4-19A4-4807-B85C-B6E988148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09AD-3A28-4965-8441-3F112D80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41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B7C4-19A4-4807-B85C-B6E988148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09AD-3A28-4965-8441-3F112D80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1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B7C4-19A4-4807-B85C-B6E988148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09AD-3A28-4965-8441-3F112D80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7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509AD-3A28-4965-8441-3F112D805B8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9B7C4-19A4-4807-B85C-B6E988148E3A}" type="datetimeFigureOut">
              <a:rPr lang="en-US" smtClean="0"/>
              <a:t>4/19/2017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88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9B7C4-19A4-4807-B85C-B6E988148E3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A4509AD-3A28-4965-8441-3F112D80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0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6735" y="949369"/>
            <a:ext cx="9144000" cy="2387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Seattle Colleges Budget Planning Fiscal Year 2017-18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6735" y="4047271"/>
            <a:ext cx="9144000" cy="165576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Shouan Pan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Chancellor</a:t>
            </a:r>
          </a:p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Kurt Buttleman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Vice Chancellor for Finance &amp; Information Technology</a:t>
            </a:r>
          </a:p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Sheila Edwards-Lange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President – Seattle Central / SVI</a:t>
            </a:r>
          </a:p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Warren Brown,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President</a:t>
            </a:r>
            <a:r>
              <a:rPr lang="en-US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North Seattle</a:t>
            </a:r>
          </a:p>
          <a:p>
            <a:pPr algn="l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Gary Oertli,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President</a:t>
            </a:r>
            <a:r>
              <a:rPr lang="en-US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South Seattle </a:t>
            </a:r>
          </a:p>
          <a:p>
            <a:pPr algn="l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735" y="5951627"/>
            <a:ext cx="180721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97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794" y="131158"/>
            <a:ext cx="5174826" cy="70974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Seattle Central /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SVI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778" y="5815965"/>
            <a:ext cx="1807210" cy="67627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793" y="840907"/>
            <a:ext cx="10235081" cy="6188526"/>
          </a:xfrm>
        </p:spPr>
        <p:txBody>
          <a:bodyPr>
            <a:normAutofit fontScale="85000" lnSpcReduction="20000"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What changes have been made or are being considered?</a:t>
            </a:r>
          </a:p>
          <a:p>
            <a:pPr marL="0" indent="0">
              <a:spcBef>
                <a:spcPts val="0"/>
              </a:spcBef>
              <a:buNone/>
            </a:pPr>
            <a:endParaRPr lang="en-US" sz="900" b="1" dirty="0" smtClean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900" b="1" dirty="0" smtClean="0">
                <a:solidFill>
                  <a:srgbClr val="2F5597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9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900" b="1" u="sng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Instructional Programs </a:t>
            </a:r>
            <a:endParaRPr lang="en-US" sz="1900" dirty="0" smtClean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en-US" sz="1100" dirty="0" smtClean="0"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9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</a:t>
            </a:r>
            <a:r>
              <a:rPr lang="en-US" sz="19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reductions </a:t>
            </a:r>
            <a:endParaRPr lang="en-US" sz="19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9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starts</a:t>
            </a:r>
            <a:endParaRPr lang="en-US" sz="19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7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7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 in Nursing – 30 </a:t>
            </a:r>
            <a:r>
              <a:rPr lang="en-US" sz="17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FTE</a:t>
            </a:r>
            <a:endParaRPr lang="en-US" sz="17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7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 </a:t>
            </a:r>
            <a:r>
              <a:rPr lang="en-US" sz="17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Photography – 25 FTE  </a:t>
            </a:r>
            <a:endParaRPr lang="en-US" sz="17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>
              <a:spcBef>
                <a:spcPts val="0"/>
              </a:spcBef>
              <a:buNone/>
            </a:pPr>
            <a:r>
              <a:rPr lang="en-US" sz="1900" dirty="0" smtClean="0">
                <a:solidFill>
                  <a:srgbClr val="2F5597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9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8138" lvl="1" indent="-338138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sz="1900" b="1" u="sng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Staffing </a:t>
            </a:r>
            <a:r>
              <a:rPr lang="en-US" sz="1900" b="1" u="sng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reductions or reorganizations</a:t>
            </a:r>
            <a:endParaRPr lang="en-US" sz="19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"/>
            </a:pPr>
            <a:endParaRPr lang="en-US" sz="1100" dirty="0" smtClean="0">
              <a:latin typeface="Trebuchet MS" panose="020B06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"/>
            </a:pPr>
            <a:r>
              <a:rPr lang="en-US" sz="19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Eliminate </a:t>
            </a:r>
            <a:r>
              <a:rPr lang="en-US" sz="19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Dean of BITCA position,  $100,000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"/>
            </a:pPr>
            <a:r>
              <a:rPr lang="en-US" sz="19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Eliminate the Assistant Dean of Work Force position,  $85,000 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"/>
            </a:pPr>
            <a:r>
              <a:rPr lang="en-US" sz="19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Eliminate Dean of Extended Learning </a:t>
            </a:r>
            <a:r>
              <a:rPr lang="en-US" sz="19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position,  </a:t>
            </a:r>
            <a:r>
              <a:rPr lang="en-US" sz="19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$100,000 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"/>
            </a:pPr>
            <a:r>
              <a:rPr lang="en-US" sz="19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Reduce part time faculty </a:t>
            </a:r>
            <a:r>
              <a:rPr lang="en-US" sz="1900" dirty="0" smtClean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spending,  </a:t>
            </a:r>
            <a:r>
              <a:rPr lang="en-US" sz="19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$300,000 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indent="0">
              <a:spcBef>
                <a:spcPts val="0"/>
              </a:spcBef>
              <a:buNone/>
            </a:pP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8138" lvl="1" indent="-338138">
              <a:spcBef>
                <a:spcPts val="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sz="1900" b="1" u="sng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Revenue </a:t>
            </a:r>
            <a:r>
              <a:rPr lang="en-US" sz="1900" b="1" u="sng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shifts</a:t>
            </a:r>
            <a:endParaRPr lang="en-US" sz="1100" dirty="0" smtClean="0">
              <a:solidFill>
                <a:srgbClr val="2F5597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"/>
            </a:pPr>
            <a:r>
              <a:rPr lang="en-US" sz="19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Reductions </a:t>
            </a:r>
            <a:r>
              <a:rPr lang="en-US" sz="19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budget to the divisions compared to the </a:t>
            </a:r>
            <a:r>
              <a:rPr lang="en-US" sz="19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17-18 </a:t>
            </a:r>
            <a:r>
              <a:rPr lang="en-US" sz="19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budget are as follows: 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74725" lvl="2" indent="-233363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19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President’s Office – $194,000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74725" lvl="2" indent="-233363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19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Instruction – $2,150,000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74725" lvl="2" indent="-233363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19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Administrative Services - $652,000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74725" lvl="2" indent="-233363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19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Services – $194,000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74725" lvl="2" indent="-233363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19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</a:t>
            </a:r>
            <a:r>
              <a:rPr lang="en-US" sz="19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19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parking </a:t>
            </a:r>
            <a:r>
              <a:rPr lang="en-US" sz="19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19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rental income </a:t>
            </a:r>
            <a:r>
              <a:rPr lang="en-US" sz="19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$</a:t>
            </a:r>
            <a:r>
              <a:rPr lang="en-US" sz="19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170,000</a:t>
            </a:r>
          </a:p>
          <a:p>
            <a:pPr marL="974725" lvl="2" indent="-233363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19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SVI operating expenses - $500,000+ 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spcBef>
                <a:spcPts val="0"/>
              </a:spcBef>
              <a:buNone/>
            </a:pPr>
            <a:r>
              <a:rPr lang="en-US" sz="1900" dirty="0">
                <a:solidFill>
                  <a:srgbClr val="2F5597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38138" lvl="1" indent="-338138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sz="1900" b="1" u="sng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Policy / practice changes</a:t>
            </a:r>
            <a:r>
              <a:rPr lang="en-US" sz="1900" dirty="0" smtClean="0">
                <a:solidFill>
                  <a:srgbClr val="2F5597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900" strike="sngStrik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"/>
            </a:pPr>
            <a:endParaRPr lang="en-US" sz="1100" dirty="0" smtClean="0">
              <a:solidFill>
                <a:srgbClr val="2F5597"/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"/>
            </a:pPr>
            <a:r>
              <a:rPr lang="en-US" sz="19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9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changes include an increase in the average class size of .35 FTE </a:t>
            </a: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Font typeface="Wingdings" panose="05000000000000000000" pitchFamily="2" charset="2"/>
              <a:buChar char=""/>
            </a:pPr>
            <a:r>
              <a:rPr lang="en-US" sz="19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19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shared services model with SVI that consolidates supervision for admin services and student services at SCC, and shifts some fundamental duties to SCC </a:t>
            </a:r>
            <a:endParaRPr lang="en-US" sz="1900" strike="sngStrik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30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173" y="261553"/>
            <a:ext cx="5174826" cy="70974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Seattle Central /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SVI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7903" y="5768748"/>
            <a:ext cx="1807210" cy="67627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173" y="971302"/>
            <a:ext cx="9271049" cy="588669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How are you leveraging limited resources to improve student success? </a:t>
            </a:r>
            <a:endParaRPr lang="en-US" sz="2000" dirty="0">
              <a:solidFill>
                <a:schemeClr val="accent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7338" lvl="1" indent="-287338">
              <a:spcBef>
                <a:spcPts val="0"/>
              </a:spcBef>
              <a:buFont typeface="Wingdings" panose="05000000000000000000" pitchFamily="2" charset="2"/>
              <a:buChar char=""/>
            </a:pPr>
            <a:endParaRPr lang="en-US" sz="900" dirty="0" smtClean="0">
              <a:solidFill>
                <a:srgbClr val="2F5597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7388" lvl="2" indent="-287338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sz="1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Telephone campaign to call students to boost retention </a:t>
            </a:r>
          </a:p>
          <a:p>
            <a:pPr marL="687388" lvl="2" indent="-287338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sz="1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Embedded advising </a:t>
            </a:r>
          </a:p>
          <a:p>
            <a:pPr marL="687388" lvl="2" indent="-287338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sz="1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Increased collaboration between student services and instruction</a:t>
            </a:r>
          </a:p>
          <a:p>
            <a:pPr marL="687388" lvl="2" indent="-287338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sz="1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More partnering with external partners (i.e., Goodwill, </a:t>
            </a:r>
            <a:r>
              <a:rPr lang="en-US" sz="18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Americorps</a:t>
            </a:r>
            <a:r>
              <a:rPr lang="en-US" sz="1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 marL="687388" lvl="2" indent="-287338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sz="1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Targeted 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outreach to specific populations</a:t>
            </a:r>
          </a:p>
          <a:p>
            <a:pPr marL="687388" lvl="2" indent="-287338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sz="1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Consolidation and relocation of the Women’s Center, Veterans Center, etc. </a:t>
            </a:r>
          </a:p>
          <a:p>
            <a:pPr marL="400050" lvl="2" indent="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None/>
            </a:pPr>
            <a:endParaRPr lang="en-US" sz="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does your internal process look like? </a:t>
            </a:r>
            <a:endParaRPr lang="en-US" sz="2000" dirty="0">
              <a:solidFill>
                <a:schemeClr val="accent2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"/>
            </a:pPr>
            <a:endParaRPr lang="en-US" sz="900" dirty="0" smtClean="0">
              <a:solidFill>
                <a:srgbClr val="2F5597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8975" lvl="1" indent="-288925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sz="1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College 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Council’s Budget Committee developed principles for budget reductions. </a:t>
            </a:r>
            <a:r>
              <a:rPr lang="en-US" sz="1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These 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recommendations are </a:t>
            </a:r>
            <a:r>
              <a:rPr lang="en-US" sz="1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considered 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by President’s Cabinet, the executive leadership </a:t>
            </a:r>
            <a:r>
              <a:rPr lang="en-US" sz="1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team, and 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1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instructional Deans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688975" lvl="1" indent="-288925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The VP’s use these principles to guide their decision about how to reach their </a:t>
            </a:r>
            <a:r>
              <a:rPr lang="en-US" sz="1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divisions’ </a:t>
            </a: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targets for balancing the budget. </a:t>
            </a:r>
            <a:endParaRPr lang="en-US" sz="1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0"/>
              </a:spcBef>
              <a:buClr>
                <a:schemeClr val="accent2">
                  <a:lumMod val="75000"/>
                </a:schemeClr>
              </a:buClr>
              <a:buNone/>
            </a:pPr>
            <a:endParaRPr lang="en-US" sz="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spcBef>
                <a:spcPts val="0"/>
              </a:spcBef>
              <a:buNone/>
            </a:pPr>
            <a:endParaRPr lang="en-US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5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404" y="464422"/>
            <a:ext cx="3027974" cy="758024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North Seattle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967" y="5703224"/>
            <a:ext cx="1807210" cy="6762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27404" y="1062118"/>
            <a:ext cx="10126639" cy="579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What changes have been made or are being considered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?</a:t>
            </a:r>
          </a:p>
          <a:p>
            <a:endParaRPr lang="en-US" sz="800" b="1" dirty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344488" indent="-344488">
              <a:lnSpc>
                <a:spcPct val="107000"/>
              </a:lnSpc>
              <a:spcAft>
                <a:spcPts val="80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Instructional Programs</a:t>
            </a:r>
          </a:p>
          <a:p>
            <a:pPr marL="569913" indent="-225425">
              <a:lnSpc>
                <a:spcPct val="107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Theatre Department will close effective end of Spring </a:t>
            </a:r>
            <a:r>
              <a:rPr lang="en-US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Qtr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2017</a:t>
            </a:r>
          </a:p>
          <a:p>
            <a:pPr marL="569913" indent="-225425">
              <a:lnSpc>
                <a:spcPct val="107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Instructional Program Viability process is ongoing.</a:t>
            </a:r>
          </a:p>
          <a:p>
            <a:pPr marL="569913" indent="-225425">
              <a:lnSpc>
                <a:spcPct val="107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of a new instructional master plan is occurring.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455613">
              <a:lnSpc>
                <a:spcPct val="107000"/>
              </a:lnSpc>
              <a:buSzPct val="80000"/>
            </a:pPr>
            <a:endParaRPr lang="en-US" sz="1400" i="1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Staffing/Organizational Structure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$1.75 Million Permanent Cuts Implemented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marR="0">
              <a:lnSpc>
                <a:spcPct val="107000"/>
              </a:lnSpc>
              <a:buSzPct val="80000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President’s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 - $27,717 Permanent Cut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69913" marR="0" lvl="0" indent="-225425">
              <a:lnSpc>
                <a:spcPct val="107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Eliminated: Nonstudent Hourly Personnel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69913" marR="0" lvl="0" indent="-225425">
              <a:lnSpc>
                <a:spcPct val="107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Eliminated: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Goods &amp; </a:t>
            </a:r>
            <a:r>
              <a:rPr lang="en-US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Svcs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Travel</a:t>
            </a:r>
          </a:p>
          <a:p>
            <a:pPr marL="344488" indent="-344488">
              <a:lnSpc>
                <a:spcPct val="107000"/>
              </a:lnSpc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endParaRPr lang="en-US" b="1" u="sng" dirty="0" smtClean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4488" indent="-344488">
              <a:lnSpc>
                <a:spcPct val="107000"/>
              </a:lnSpc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Office 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Instruction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$345,748 Permanent Cut</a:t>
            </a:r>
          </a:p>
          <a:p>
            <a:pPr marL="569913" indent="-225425">
              <a:lnSpc>
                <a:spcPct val="107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sz="15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Eliminated: Dean Health &amp; Human </a:t>
            </a:r>
            <a:r>
              <a:rPr lang="en-US" sz="15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Svcs</a:t>
            </a:r>
            <a:endParaRPr lang="en-US" sz="1500" i="1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69913" indent="-225425">
              <a:lnSpc>
                <a:spcPct val="107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sz="1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Eliminated:  Administrative Assistant, Workforce </a:t>
            </a:r>
          </a:p>
          <a:p>
            <a:pPr marL="569913" indent="-225425">
              <a:lnSpc>
                <a:spcPct val="107000"/>
              </a:lnSpc>
              <a:buSzPct val="80000"/>
              <a:buFont typeface="Wingdings" panose="05000000000000000000" pitchFamily="2" charset="2"/>
              <a:buChar char="§"/>
            </a:pPr>
            <a:r>
              <a:rPr lang="en-US" sz="1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Eliminated:  Classroom Support Technician, E-learning</a:t>
            </a:r>
            <a:endParaRPr lang="en-US" sz="1500" i="1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69913" indent="-225425">
              <a:lnSpc>
                <a:spcPct val="107000"/>
              </a:lnSpc>
              <a:spcAft>
                <a:spcPts val="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15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Eliminated: </a:t>
            </a:r>
            <a:r>
              <a:rPr lang="en-US" sz="15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Assoc</a:t>
            </a:r>
            <a:r>
              <a:rPr lang="en-US" sz="15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Dean Teaching &amp; Learning</a:t>
            </a:r>
          </a:p>
          <a:p>
            <a:pPr marL="569913" indent="-225425">
              <a:lnSpc>
                <a:spcPct val="107000"/>
              </a:lnSpc>
              <a:spcAft>
                <a:spcPts val="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15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Eliminated: </a:t>
            </a:r>
            <a:r>
              <a:rPr lang="en-US" sz="15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Assoc</a:t>
            </a:r>
            <a:r>
              <a:rPr lang="en-US" sz="15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Dean E-Learning</a:t>
            </a:r>
          </a:p>
          <a:p>
            <a:pPr marL="569913" indent="-225425">
              <a:lnSpc>
                <a:spcPct val="107000"/>
              </a:lnSpc>
              <a:spcAft>
                <a:spcPts val="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15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Eliminated: Director Strategic </a:t>
            </a:r>
            <a:r>
              <a:rPr lang="en-US" sz="15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Initiatives</a:t>
            </a:r>
            <a:endParaRPr lang="en-US" sz="1500" i="1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69913" indent="-225425">
              <a:lnSpc>
                <a:spcPct val="107000"/>
              </a:lnSpc>
              <a:spcAft>
                <a:spcPts val="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15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Eliminated: Admin Assistant 4</a:t>
            </a:r>
          </a:p>
          <a:p>
            <a:pPr marL="569913" indent="-225425">
              <a:lnSpc>
                <a:spcPct val="107000"/>
              </a:lnSpc>
              <a:spcAft>
                <a:spcPts val="8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15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Eliminated: Secretary </a:t>
            </a:r>
            <a:r>
              <a:rPr lang="en-US" sz="15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</a:t>
            </a:r>
            <a:endParaRPr lang="en-US" sz="1500" b="1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105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973" y="266393"/>
            <a:ext cx="3027974" cy="758024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North Seattle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967" y="5703224"/>
            <a:ext cx="1807210" cy="6762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36973" y="1024417"/>
            <a:ext cx="9477875" cy="5665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342900">
              <a:lnSpc>
                <a:spcPct val="107000"/>
              </a:lnSpc>
              <a:spcAft>
                <a:spcPts val="80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Services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$56,825 Permanent Cut</a:t>
            </a:r>
          </a:p>
          <a:p>
            <a:pPr marL="798513" marR="0" lvl="0" indent="-342900">
              <a:lnSpc>
                <a:spcPct val="107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Eliminated: Unnecessary costs, through Testing Office Restructure</a:t>
            </a:r>
          </a:p>
          <a:p>
            <a:pPr marL="798513" marR="0" lvl="0" indent="-342900">
              <a:lnSpc>
                <a:spcPct val="107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Eliminated: Partial funding of Program Coordinator Position</a:t>
            </a:r>
          </a:p>
          <a:p>
            <a:pPr marL="798513" marR="0" lvl="0" indent="-342900">
              <a:lnSpc>
                <a:spcPct val="107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Eliminated: Unnecessary costs, through Position Turnover</a:t>
            </a:r>
          </a:p>
          <a:p>
            <a:pPr marL="798513" marR="0" lvl="0" indent="-342900">
              <a:lnSpc>
                <a:spcPct val="107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Reduced: Counselor Stipends</a:t>
            </a:r>
          </a:p>
          <a:p>
            <a:pPr marL="798513" marR="0" lvl="0" indent="-342900">
              <a:lnSpc>
                <a:spcPct val="107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Reduced: </a:t>
            </a:r>
            <a:r>
              <a:rPr lang="en-US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Good&amp;Svcs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Travel</a:t>
            </a:r>
          </a:p>
          <a:p>
            <a:pPr marL="455613" marR="0" lvl="0">
              <a:lnSpc>
                <a:spcPct val="107000"/>
              </a:lnSpc>
              <a:spcBef>
                <a:spcPts val="0"/>
              </a:spcBef>
              <a:buSzPct val="80000"/>
            </a:pPr>
            <a:endParaRPr lang="en-US" sz="2000" i="1" dirty="0" smtClean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342900">
              <a:lnSpc>
                <a:spcPct val="107000"/>
              </a:lnSpc>
              <a:spcAft>
                <a:spcPts val="80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Administrative Services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$351,438 Permanent Cut</a:t>
            </a:r>
          </a:p>
          <a:p>
            <a:pPr marL="798513" marR="0" lvl="0" indent="-342900">
              <a:lnSpc>
                <a:spcPct val="107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Eliminated: IT Specialist 4</a:t>
            </a:r>
          </a:p>
          <a:p>
            <a:pPr marL="798513" marR="0" lvl="0" indent="-342900">
              <a:lnSpc>
                <a:spcPct val="107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Eliminated: Partial funding of </a:t>
            </a:r>
            <a:r>
              <a:rPr lang="en-US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Bldg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Grounds Supervisor</a:t>
            </a:r>
          </a:p>
          <a:p>
            <a:pPr marL="798513" marR="0" lvl="0" indent="-342900">
              <a:lnSpc>
                <a:spcPct val="107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Eliminated: 50% of Fiscal Specialist 1 position</a:t>
            </a:r>
          </a:p>
          <a:p>
            <a:pPr marL="798513" marR="0" lvl="0" indent="-342900">
              <a:lnSpc>
                <a:spcPct val="107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Eliminated: Unnecessary costs, through Perm Position Turnover</a:t>
            </a:r>
          </a:p>
          <a:p>
            <a:pPr marL="798513" marR="0" lvl="0" indent="-342900">
              <a:lnSpc>
                <a:spcPct val="107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Reduced: Nonstudent Hourly Personnel</a:t>
            </a:r>
          </a:p>
          <a:p>
            <a:pPr marL="798513" marR="0" lvl="0" indent="-342900">
              <a:lnSpc>
                <a:spcPct val="107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Reduced: Goods &amp; </a:t>
            </a:r>
            <a:r>
              <a:rPr lang="en-US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Svcs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Travel</a:t>
            </a:r>
          </a:p>
          <a:p>
            <a:pPr marL="455613" marR="0" lvl="0">
              <a:lnSpc>
                <a:spcPct val="107000"/>
              </a:lnSpc>
              <a:spcBef>
                <a:spcPts val="0"/>
              </a:spcBef>
              <a:buSzPct val="80000"/>
            </a:pP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342900">
              <a:lnSpc>
                <a:spcPct val="107000"/>
              </a:lnSpc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Contingency Reserve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$304,345 Permanent Cut</a:t>
            </a:r>
          </a:p>
          <a:p>
            <a:pPr marL="798513" marR="0" lvl="0" indent="-342900">
              <a:lnSpc>
                <a:spcPct val="107000"/>
              </a:lnSpc>
              <a:buSzPct val="100000"/>
              <a:buFont typeface="Wingdings" panose="05000000000000000000" pitchFamily="2" charset="2"/>
              <a:buChar char="§"/>
            </a:pP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Eliminated uncommitted operating contingency funds</a:t>
            </a:r>
          </a:p>
          <a:p>
            <a:pPr marR="0" lvl="0" indent="455613">
              <a:lnSpc>
                <a:spcPct val="107000"/>
              </a:lnSpc>
              <a:spcBef>
                <a:spcPts val="0"/>
              </a:spcBef>
              <a:buSzPct val="80000"/>
            </a:pPr>
            <a:endParaRPr lang="en-US" sz="16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957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042" y="247088"/>
            <a:ext cx="3027974" cy="758024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North Seattle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967" y="5703224"/>
            <a:ext cx="1807210" cy="6762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41140" y="1005112"/>
            <a:ext cx="10276387" cy="5514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5613" marR="0" lvl="0">
              <a:lnSpc>
                <a:spcPct val="107000"/>
              </a:lnSpc>
              <a:spcBef>
                <a:spcPts val="0"/>
              </a:spcBef>
              <a:buSzPct val="80000"/>
            </a:pPr>
            <a:endParaRPr lang="en-US" sz="800" i="1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342900">
              <a:lnSpc>
                <a:spcPct val="107000"/>
              </a:lnSpc>
              <a:buSzPct val="100000"/>
              <a:buFont typeface="Wingdings" panose="05000000000000000000" pitchFamily="2" charset="2"/>
              <a:buChar char="Ø"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$97,799 Permanent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Cut</a:t>
            </a:r>
          </a:p>
          <a:p>
            <a:pPr marL="114300">
              <a:lnSpc>
                <a:spcPct val="107000"/>
              </a:lnSpc>
              <a:buSzPct val="80000"/>
            </a:pPr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342900">
              <a:lnSpc>
                <a:spcPct val="107000"/>
              </a:lnSpc>
              <a:buSzPct val="100000"/>
              <a:buFont typeface="Wingdings" panose="05000000000000000000" pitchFamily="2" charset="2"/>
              <a:buChar char="Ø"/>
            </a:pP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Permanent Level Cuts Implemented &amp; Requiring Backfill: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$573K</a:t>
            </a:r>
          </a:p>
          <a:p>
            <a:pPr marL="798513" marR="0" lvl="0" indent="-342900">
              <a:lnSpc>
                <a:spcPct val="107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Utilities – $200,000 Permanent Cut</a:t>
            </a:r>
          </a:p>
          <a:p>
            <a:pPr marL="798513" marR="0" lvl="0" indent="-342900">
              <a:lnSpc>
                <a:spcPct val="1070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Adjunct Faculty Pool - $373,846 Permanent Cut</a:t>
            </a:r>
          </a:p>
          <a:p>
            <a:pPr marL="455613" marR="0" lvl="0">
              <a:lnSpc>
                <a:spcPct val="107000"/>
              </a:lnSpc>
              <a:spcBef>
                <a:spcPts val="0"/>
              </a:spcBef>
              <a:buSzPct val="80000"/>
            </a:pPr>
            <a:endParaRPr lang="en-US" sz="1000" i="1" dirty="0" smtClean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344488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Revenue Shifts $3.58M</a:t>
            </a:r>
            <a:endParaRPr lang="en-US" u="sng" dirty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98513" marR="0" lvl="0" indent="-342900">
              <a:lnSpc>
                <a:spcPct val="107000"/>
              </a:lnSpc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Carryforward $1M</a:t>
            </a:r>
          </a:p>
          <a:p>
            <a:pPr marL="798513" marR="0" lvl="0" indent="-342900">
              <a:lnSpc>
                <a:spcPct val="107000"/>
              </a:lnSpc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Programs Conversions $742K</a:t>
            </a:r>
          </a:p>
          <a:p>
            <a:pPr marL="798513" marR="0" lvl="0" indent="-342900">
              <a:lnSpc>
                <a:spcPct val="107000"/>
              </a:lnSpc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International Programs Backfill Funds $700K</a:t>
            </a:r>
          </a:p>
          <a:p>
            <a:pPr marL="798513" marR="0" lvl="0" indent="-342900">
              <a:lnSpc>
                <a:spcPct val="107000"/>
              </a:lnSpc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Running Start Revenues Permanent Allocation $175K</a:t>
            </a:r>
          </a:p>
          <a:p>
            <a:pPr marL="798513" marR="0" lvl="0" indent="-342900">
              <a:lnSpc>
                <a:spcPct val="107000"/>
              </a:lnSpc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Running Start Revenues Backfill Funds $200K</a:t>
            </a:r>
          </a:p>
          <a:p>
            <a:pPr marL="798513" marR="0" lvl="0" indent="-342900">
              <a:lnSpc>
                <a:spcPct val="107000"/>
              </a:lnSpc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Indirect Cost Recoveries Permanent Allocation $100K</a:t>
            </a:r>
          </a:p>
          <a:p>
            <a:pPr marL="798513" marR="0" lvl="0" indent="-342900">
              <a:lnSpc>
                <a:spcPct val="107000"/>
              </a:lnSpc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Draw from Other Revenue Programs Fund Balances $660K</a:t>
            </a:r>
          </a:p>
          <a:p>
            <a:pPr marL="457200" indent="-342900">
              <a:lnSpc>
                <a:spcPct val="107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Ø"/>
            </a:pPr>
            <a:r>
              <a:rPr lang="en-US" b="1" u="sng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Policy / practice changes</a:t>
            </a:r>
          </a:p>
          <a:p>
            <a:pPr marL="798513" indent="-342900">
              <a:lnSpc>
                <a:spcPct val="107000"/>
              </a:lnSpc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positions reviewed/approved by Cabinet</a:t>
            </a:r>
          </a:p>
          <a:p>
            <a:pPr marL="798513" indent="-342900">
              <a:lnSpc>
                <a:spcPct val="107000"/>
              </a:lnSpc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Strategic, Targeted reductions – no across the board cuts</a:t>
            </a:r>
          </a:p>
          <a:p>
            <a:pPr marL="798513" indent="-342900">
              <a:lnSpc>
                <a:spcPct val="107000"/>
              </a:lnSpc>
              <a:buSzPct val="100000"/>
              <a:buFont typeface="Wingdings" panose="05000000000000000000" pitchFamily="2" charset="2"/>
              <a:buChar char="§"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Emphasis on preserving student facing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programs</a:t>
            </a: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041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230" y="336843"/>
            <a:ext cx="3027974" cy="758024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North Seattle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967" y="5703224"/>
            <a:ext cx="1807210" cy="6762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6230" y="1094867"/>
            <a:ext cx="9479982" cy="3963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5613">
              <a:lnSpc>
                <a:spcPct val="107000"/>
              </a:lnSpc>
              <a:buSzPct val="80000"/>
            </a:pPr>
            <a:endParaRPr lang="en-US" sz="900" i="1" dirty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>
              <a:lnSpc>
                <a:spcPct val="107000"/>
              </a:lnSpc>
              <a:spcBef>
                <a:spcPts val="600"/>
              </a:spcBef>
              <a:buSzPct val="80000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are you leveraging limited resources to improve student success?</a:t>
            </a:r>
          </a:p>
          <a:p>
            <a:pPr marL="517525" indent="-344488"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  <a:tabLst>
                <a:tab pos="112713" algn="l"/>
              </a:tabLst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Investment in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Learning Center 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funded more by College 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 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student fees)</a:t>
            </a:r>
          </a:p>
          <a:p>
            <a:pPr marL="517525" indent="-344488">
              <a:lnSpc>
                <a:spcPct val="107000"/>
              </a:lnSpc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  <a:tabLst>
                <a:tab pos="112713" algn="l"/>
              </a:tabLst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all new applicants within 24 </a:t>
            </a:r>
            <a:r>
              <a:rPr lang="en-US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Hrs</a:t>
            </a: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7525" indent="-344488">
              <a:lnSpc>
                <a:spcPct val="107000"/>
              </a:lnSpc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  <a:tabLst>
                <a:tab pos="112713" algn="l"/>
              </a:tabLst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Learning from South’s Guided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Pathways</a:t>
            </a:r>
          </a:p>
          <a:p>
            <a:pPr marL="114300">
              <a:lnSpc>
                <a:spcPct val="107000"/>
              </a:lnSpc>
              <a:spcAft>
                <a:spcPts val="800"/>
              </a:spcAft>
              <a:buSzPct val="80000"/>
            </a:pPr>
            <a:endParaRPr lang="en-US" sz="900" i="1" dirty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>
              <a:lnSpc>
                <a:spcPct val="107000"/>
              </a:lnSpc>
              <a:spcBef>
                <a:spcPts val="600"/>
              </a:spcBef>
              <a:buSzPct val="80000"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process you are following?</a:t>
            </a:r>
          </a:p>
          <a:p>
            <a:pPr marL="517525" marR="0" lvl="0" indent="-344488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College Council’s Budget Committee developed principles for budget reductions. </a:t>
            </a:r>
          </a:p>
          <a:p>
            <a:pPr marL="517525" marR="0" lvl="0" indent="-344488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reduction recommendations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considered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President’s Cabinet,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the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executive leadership team, and the instructional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Deans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517525" marR="0" lvl="0" indent="-344488">
              <a:lnSpc>
                <a:spcPct val="107000"/>
              </a:lnSpc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VPs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guiding principles to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guide their decision about how to reach their divisions targets for balancing the budget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546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37238"/>
            <a:ext cx="3536857" cy="694414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South Seattle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31652"/>
            <a:ext cx="8596668" cy="5844209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What </a:t>
            </a: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changes have been made or are being considered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?</a:t>
            </a:r>
            <a:endParaRPr lang="en-US" sz="900" b="1" dirty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u="sng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Instructional Programs</a:t>
            </a:r>
          </a:p>
          <a:p>
            <a:pPr marL="630238" lvl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latin typeface="Trebuchet MS" panose="020B0603020202020204" pitchFamily="34" charset="0"/>
              </a:rPr>
              <a:t>Continuing to move forward with BAS in Multi-Occupational Trades Leadership and Nursing program </a:t>
            </a:r>
          </a:p>
          <a:p>
            <a:pPr marL="630238" lvl="1"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latin typeface="Trebuchet MS" panose="020B0603020202020204" pitchFamily="34" charset="0"/>
              </a:rPr>
              <a:t>Planning for program review process for next academic year</a:t>
            </a:r>
          </a:p>
          <a:p>
            <a:pPr marL="630238" lvl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latin typeface="Trebuchet MS" panose="020B0603020202020204" pitchFamily="34" charset="0"/>
              </a:rPr>
              <a:t>Re-allocated vacant FT faculty positions to areas of growth (i.e. moved position from Landscape Horticulture to Academic Transfer</a:t>
            </a:r>
            <a:r>
              <a:rPr lang="en-US" sz="2200" dirty="0" smtClean="0">
                <a:latin typeface="Trebuchet MS" panose="020B0603020202020204" pitchFamily="34" charset="0"/>
              </a:rPr>
              <a:t>)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900" dirty="0" smtClean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200" b="1" u="sng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Staffing </a:t>
            </a:r>
            <a:r>
              <a:rPr lang="en-US" sz="2200" b="1" u="sng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/ organizational structure</a:t>
            </a:r>
          </a:p>
          <a:p>
            <a:pPr marL="630238" lvl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latin typeface="Trebuchet MS" panose="020B0603020202020204" pitchFamily="34" charset="0"/>
              </a:rPr>
              <a:t>Eliminate Associate VP of Advancement ($114,000)</a:t>
            </a:r>
          </a:p>
          <a:p>
            <a:pPr marL="630238" lvl="1">
              <a:spcBef>
                <a:spcPts val="600"/>
              </a:spcBef>
              <a:spcAft>
                <a:spcPts val="4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latin typeface="Trebuchet MS" panose="020B0603020202020204" pitchFamily="34" charset="0"/>
              </a:rPr>
              <a:t>Have not refilled vacancies </a:t>
            </a:r>
            <a:r>
              <a:rPr lang="en-US" sz="2200" dirty="0" smtClean="0">
                <a:latin typeface="Trebuchet MS" panose="020B0603020202020204" pitchFamily="34" charset="0"/>
              </a:rPr>
              <a:t>in: </a:t>
            </a:r>
          </a:p>
          <a:p>
            <a:pPr marL="914400" lvl="1" indent="-284163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1800" dirty="0" smtClean="0">
                <a:latin typeface="Trebuchet MS" panose="020B0603020202020204" pitchFamily="34" charset="0"/>
              </a:rPr>
              <a:t>Media </a:t>
            </a:r>
            <a:r>
              <a:rPr lang="en-US" sz="1800" dirty="0">
                <a:latin typeface="Trebuchet MS" panose="020B0603020202020204" pitchFamily="34" charset="0"/>
              </a:rPr>
              <a:t>Services Manager ($55,000</a:t>
            </a:r>
            <a:r>
              <a:rPr lang="en-US" sz="1800" dirty="0" smtClean="0">
                <a:latin typeface="Trebuchet MS" panose="020B0603020202020204" pitchFamily="34" charset="0"/>
              </a:rPr>
              <a:t>) </a:t>
            </a:r>
          </a:p>
          <a:p>
            <a:pPr marL="914400" lvl="1" indent="-284163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1800" dirty="0" smtClean="0">
                <a:latin typeface="Trebuchet MS" panose="020B0603020202020204" pitchFamily="34" charset="0"/>
              </a:rPr>
              <a:t>Development </a:t>
            </a:r>
            <a:r>
              <a:rPr lang="en-US" sz="1800" dirty="0">
                <a:latin typeface="Trebuchet MS" panose="020B0603020202020204" pitchFamily="34" charset="0"/>
              </a:rPr>
              <a:t>Officer ($44,000</a:t>
            </a:r>
            <a:r>
              <a:rPr lang="en-US" sz="1800" dirty="0" smtClean="0">
                <a:latin typeface="Trebuchet MS" panose="020B0603020202020204" pitchFamily="34" charset="0"/>
              </a:rPr>
              <a:t>) </a:t>
            </a:r>
          </a:p>
          <a:p>
            <a:pPr marL="914400" lvl="1" indent="-284163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1800" dirty="0" smtClean="0">
                <a:latin typeface="Trebuchet MS" panose="020B0603020202020204" pitchFamily="34" charset="0"/>
              </a:rPr>
              <a:t>Associate </a:t>
            </a:r>
            <a:r>
              <a:rPr lang="en-US" sz="1800" dirty="0">
                <a:latin typeface="Trebuchet MS" panose="020B0603020202020204" pitchFamily="34" charset="0"/>
              </a:rPr>
              <a:t>Director of Research ($80,000</a:t>
            </a:r>
            <a:r>
              <a:rPr lang="en-US" sz="1800" dirty="0" smtClean="0">
                <a:latin typeface="Trebuchet MS" panose="020B0603020202020204" pitchFamily="34" charset="0"/>
              </a:rPr>
              <a:t>) </a:t>
            </a:r>
          </a:p>
          <a:p>
            <a:pPr marL="914400" lvl="1" indent="-284163">
              <a:spcBef>
                <a:spcPts val="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Courier New" panose="02070309020205020404" pitchFamily="49" charset="0"/>
              <a:buChar char="o"/>
            </a:pPr>
            <a:r>
              <a:rPr lang="en-US" sz="1800" dirty="0" smtClean="0">
                <a:latin typeface="Trebuchet MS" panose="020B0603020202020204" pitchFamily="34" charset="0"/>
              </a:rPr>
              <a:t>Continuing </a:t>
            </a:r>
            <a:r>
              <a:rPr lang="en-US" sz="1800" dirty="0">
                <a:latin typeface="Trebuchet MS" panose="020B0603020202020204" pitchFamily="34" charset="0"/>
              </a:rPr>
              <a:t>Education Manager ($55,000)</a:t>
            </a:r>
          </a:p>
          <a:p>
            <a:pPr marL="630238" lvl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latin typeface="Trebuchet MS" panose="020B0603020202020204" pitchFamily="34" charset="0"/>
              </a:rPr>
              <a:t>Moving forward to hire Director of Diversity, Equity &amp; Inclusion position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1200" dirty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200" b="1" u="sng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Revenue shifting</a:t>
            </a:r>
          </a:p>
          <a:p>
            <a:pPr marL="630238" lvl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rebuchet MS" panose="020B0603020202020204" pitchFamily="34" charset="0"/>
              </a:rPr>
              <a:t>Moving some staff positions on to fee accounts and grant budgets</a:t>
            </a:r>
          </a:p>
          <a:p>
            <a:pPr marL="630238" lvl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rebuchet MS" panose="020B0603020202020204" pitchFamily="34" charset="0"/>
              </a:rPr>
              <a:t>Ensure appropriate cost recovery for rentals and partnerships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1200" dirty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200" b="1" u="sng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Policy </a:t>
            </a:r>
            <a:r>
              <a:rPr lang="en-US" sz="2200" b="1" u="sng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/ process changes</a:t>
            </a:r>
            <a:endParaRPr lang="en-US" sz="2200" b="1" u="sng" dirty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lvl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latin typeface="Trebuchet MS" panose="020B0603020202020204" pitchFamily="34" charset="0"/>
              </a:rPr>
              <a:t>All positions </a:t>
            </a:r>
            <a:r>
              <a:rPr lang="en-US" sz="2200" dirty="0" smtClean="0">
                <a:latin typeface="Trebuchet MS" panose="020B0603020202020204" pitchFamily="34" charset="0"/>
              </a:rPr>
              <a:t>reviewed/approved </a:t>
            </a:r>
            <a:r>
              <a:rPr lang="en-US" sz="2200" dirty="0">
                <a:latin typeface="Trebuchet MS" panose="020B0603020202020204" pitchFamily="34" charset="0"/>
              </a:rPr>
              <a:t>by cabinet</a:t>
            </a:r>
          </a:p>
          <a:p>
            <a:pPr lvl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200" dirty="0">
                <a:latin typeface="Trebuchet MS" panose="020B0603020202020204" pitchFamily="34" charset="0"/>
              </a:rPr>
              <a:t>Strategic, targeted reductions -  no across the board cuts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841" y="5703224"/>
            <a:ext cx="180721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201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717" y="392796"/>
            <a:ext cx="3695883" cy="694414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South Seattle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717" y="1251112"/>
            <a:ext cx="9208539" cy="560688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How are you leveraging limited resources to improve student success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?</a:t>
            </a:r>
          </a:p>
          <a:p>
            <a:pPr marL="0" indent="0">
              <a:spcBef>
                <a:spcPts val="0"/>
              </a:spcBef>
              <a:buNone/>
            </a:pPr>
            <a:endParaRPr lang="en-US" sz="1700" b="1" dirty="0" smtClean="0">
              <a:solidFill>
                <a:schemeClr val="accent2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396875" lvl="1" indent="-396875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800" b="1" u="sng" dirty="0">
                <a:solidFill>
                  <a:schemeClr val="accent2">
                    <a:lumMod val="75000"/>
                  </a:schemeClr>
                </a:solidFill>
              </a:rPr>
              <a:t>Moving forward on Guided Pathways work </a:t>
            </a:r>
          </a:p>
          <a:p>
            <a:pPr marL="690563" lvl="2" indent="-293688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Prioritizing investment of time/labor (i.e. creation of program maps, student processes)</a:t>
            </a: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396875" lvl="1" indent="-396875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800" b="1" u="sng" dirty="0">
                <a:solidFill>
                  <a:schemeClr val="accent2">
                    <a:lumMod val="75000"/>
                  </a:schemeClr>
                </a:solidFill>
              </a:rPr>
              <a:t>Redirect traditional outreach to targeted efforts and on-boarding students</a:t>
            </a:r>
          </a:p>
          <a:p>
            <a:pPr marL="690563" lvl="2" indent="-293688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Increase enrollment through retention</a:t>
            </a:r>
          </a:p>
          <a:p>
            <a:pPr marL="690563" lvl="2" indent="-293688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Use of CRM </a:t>
            </a: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396875" lvl="1" indent="-396875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800" b="1" u="sng" dirty="0">
                <a:solidFill>
                  <a:schemeClr val="accent2">
                    <a:lumMod val="75000"/>
                  </a:schemeClr>
                </a:solidFill>
              </a:rPr>
              <a:t>Continuing Completion Coach work</a:t>
            </a:r>
          </a:p>
          <a:p>
            <a:pPr marL="690563" lvl="2" indent="-293688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Grant-funded work is ending – shift to other funds to continue service </a:t>
            </a: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396875" lvl="1" indent="-396875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800" b="1" u="sng" dirty="0">
                <a:solidFill>
                  <a:schemeClr val="accent2">
                    <a:lumMod val="75000"/>
                  </a:schemeClr>
                </a:solidFill>
              </a:rPr>
              <a:t>Expansion of 13th Year Promise Scholarship</a:t>
            </a:r>
          </a:p>
          <a:p>
            <a:pPr marL="690563" lvl="2" indent="-293688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Expect additional 100 students for 17-18 year = additional FTE</a:t>
            </a:r>
          </a:p>
          <a:p>
            <a:pPr marL="690563" lvl="2" indent="-293688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 smtClean="0"/>
              <a:t>$1.5 </a:t>
            </a:r>
            <a:r>
              <a:rPr lang="en-US" sz="1800" dirty="0"/>
              <a:t>million from City of Seattle, $9 million in private funds raised</a:t>
            </a: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Ø"/>
            </a:pPr>
            <a:endParaRPr lang="en-US" sz="15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841" y="5703224"/>
            <a:ext cx="180721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258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401141"/>
            <a:ext cx="3695883" cy="694414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South Seattle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52923"/>
            <a:ext cx="8596668" cy="466831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What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does the internal process look like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396875" lvl="1" indent="-33655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800" dirty="0" smtClean="0"/>
              <a:t>February – Review and approval of Fees </a:t>
            </a:r>
          </a:p>
          <a:p>
            <a:pPr marL="396875" lvl="1" indent="-33655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800" dirty="0" smtClean="0"/>
              <a:t>March 15 – Provide Budget Development Worksheets to departments</a:t>
            </a:r>
          </a:p>
          <a:p>
            <a:pPr marL="396875" lvl="1" indent="-33655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800" dirty="0" smtClean="0"/>
              <a:t>March 15-31 – Discuss, plan, complete Budget Development worksheets </a:t>
            </a:r>
          </a:p>
          <a:p>
            <a:pPr marL="517525" lvl="1" indent="-344488">
              <a:spcBef>
                <a:spcPts val="0"/>
              </a:spcBef>
              <a:buClr>
                <a:schemeClr val="accent2">
                  <a:lumMod val="75000"/>
                </a:schemeClr>
              </a:buClr>
              <a:buNone/>
            </a:pPr>
            <a:r>
              <a:rPr lang="en-US" sz="1800" dirty="0"/>
              <a:t> </a:t>
            </a:r>
            <a:r>
              <a:rPr lang="en-US" sz="1800" dirty="0" smtClean="0"/>
              <a:t>  </a:t>
            </a:r>
            <a:r>
              <a:rPr lang="en-US" sz="1400" dirty="0" smtClean="0"/>
              <a:t>(during this time, Business Office available for training)</a:t>
            </a:r>
          </a:p>
          <a:p>
            <a:pPr marL="396875" lvl="1" indent="-336550"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800" dirty="0" smtClean="0"/>
              <a:t>April 5 – Submit Budget Planning sheets to VP or President </a:t>
            </a:r>
          </a:p>
          <a:p>
            <a:pPr marL="396875" lvl="1" indent="-33655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800" dirty="0" smtClean="0"/>
              <a:t>April 10 – Submit Budget Planning sheets to Business Office</a:t>
            </a:r>
          </a:p>
          <a:p>
            <a:pPr marL="396875" lvl="1" indent="-33655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800" dirty="0" smtClean="0"/>
              <a:t>April 20 – College Council Budget Hearings</a:t>
            </a:r>
          </a:p>
          <a:p>
            <a:pPr marL="396875" lvl="1" indent="-33655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800" dirty="0" smtClean="0"/>
              <a:t>April 24 – College Council submit recommendations to President</a:t>
            </a:r>
          </a:p>
          <a:p>
            <a:pPr marL="396875" lvl="1" indent="-33655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800" dirty="0" smtClean="0"/>
              <a:t>April 25 – President’s Cabinet review and approve Budget</a:t>
            </a:r>
          </a:p>
          <a:p>
            <a:pPr marL="396875" lvl="1" indent="-33655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1800" dirty="0" smtClean="0"/>
              <a:t>May 2 – Present Budget at SSC Public Hearing</a:t>
            </a:r>
            <a:endParaRPr lang="en-US" sz="1800" b="1" dirty="0" smtClean="0"/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841" y="5703224"/>
            <a:ext cx="180721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533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4172962" cy="78983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District Office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0470"/>
            <a:ext cx="8596668" cy="3880773"/>
          </a:xfrm>
        </p:spPr>
        <p:txBody>
          <a:bodyPr/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Reduction in Purchasing Department ($71,027)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Budget Office re-organization ($18,000)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District-wide Nursing Program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International student processing staffing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Increased costs of doing business (i.e., events, catalog)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Effects of Achieving System Integration TBD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4029" y="5820999"/>
            <a:ext cx="180721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542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8332" y="744772"/>
            <a:ext cx="5222534" cy="80573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Timeline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072" y="1778926"/>
            <a:ext cx="8355348" cy="3880773"/>
          </a:xfrm>
        </p:spPr>
        <p:txBody>
          <a:bodyPr/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 smtClean="0"/>
              <a:t>Engage the Board of Trustees in setting policy directions for budget development and financial management (November)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 smtClean="0"/>
              <a:t>Develop organizational plans and strategies that reflect strategic priorities (January – February)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Develop a preliminary budget (March – April)</a:t>
            </a:r>
          </a:p>
          <a:p>
            <a:pPr marL="0" indent="0">
              <a:buNone/>
            </a:pPr>
            <a:endParaRPr lang="en-US" b="1" dirty="0" smtClean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 smtClean="0"/>
              <a:t>Communicate the preliminary budgets to key stakeholders (May)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dirty="0" smtClean="0"/>
              <a:t>Budget approval and adoption (June)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841" y="5807936"/>
            <a:ext cx="180721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81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217" y="1070776"/>
            <a:ext cx="2701970" cy="78983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Next Steps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6217" y="1875159"/>
            <a:ext cx="5795028" cy="3880773"/>
          </a:xfrm>
        </p:spPr>
        <p:txBody>
          <a:bodyPr/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Internal collaboration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Consultant and Task Force recommendations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State Budget finalized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6281" y="5729559"/>
            <a:ext cx="180721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798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07676"/>
            <a:ext cx="8596668" cy="831011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State of Washington Budget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38687"/>
            <a:ext cx="10515600" cy="6813009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Governor</a:t>
            </a:r>
          </a:p>
          <a:p>
            <a:pPr lvl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 smtClean="0"/>
              <a:t>Net result = Seattle Colleges reduction of approximately $2,000,000</a:t>
            </a:r>
          </a:p>
          <a:p>
            <a:pPr lvl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 smtClean="0"/>
              <a:t>No tuition increase</a:t>
            </a:r>
          </a:p>
          <a:p>
            <a:pPr lvl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 smtClean="0"/>
              <a:t>ALL employee COLAs = 6% </a:t>
            </a:r>
          </a:p>
          <a:p>
            <a:pPr marL="457200" lvl="1" indent="0">
              <a:buClr>
                <a:schemeClr val="accent2">
                  <a:lumMod val="75000"/>
                </a:schemeClr>
              </a:buClr>
              <a:buNone/>
            </a:pPr>
            <a:endParaRPr lang="en-US" sz="900" dirty="0" smtClean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Senate</a:t>
            </a:r>
          </a:p>
          <a:p>
            <a:pPr lvl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 smtClean="0"/>
              <a:t>Net result = Seattle Colleges reduction of approximately $3,000,000</a:t>
            </a:r>
          </a:p>
          <a:p>
            <a:pPr lvl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 smtClean="0"/>
              <a:t>Tuition increase of 2.0% in FY18 &amp; 2.2% in FY19</a:t>
            </a:r>
          </a:p>
          <a:p>
            <a:pPr lvl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 smtClean="0"/>
              <a:t>Faculty COLAs of 5.0%</a:t>
            </a:r>
          </a:p>
          <a:p>
            <a:pPr lvl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 smtClean="0"/>
              <a:t>ALL other employees $500 increase to base salary</a:t>
            </a:r>
          </a:p>
          <a:p>
            <a:pPr marL="457200" lvl="1" indent="0">
              <a:buClr>
                <a:schemeClr val="accent2">
                  <a:lumMod val="75000"/>
                </a:schemeClr>
              </a:buClr>
              <a:buNone/>
            </a:pPr>
            <a:endParaRPr lang="en-US" sz="1000" dirty="0" smtClean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House of Representatives</a:t>
            </a:r>
          </a:p>
          <a:p>
            <a:pPr lvl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 smtClean="0"/>
              <a:t>Net result = Seattle Colleges reduction of approximately $1,500,000</a:t>
            </a:r>
          </a:p>
          <a:p>
            <a:pPr lvl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 smtClean="0"/>
              <a:t>No tuition increase</a:t>
            </a:r>
          </a:p>
          <a:p>
            <a:pPr lvl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 smtClean="0"/>
              <a:t>ALL employee COLAs = 6%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840" y="5840025"/>
            <a:ext cx="180721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97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630" y="609600"/>
            <a:ext cx="5715515" cy="74212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Federal Government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30" y="1614350"/>
            <a:ext cx="8596668" cy="3880773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Department of Education</a:t>
            </a:r>
          </a:p>
          <a:p>
            <a:pPr lvl="1"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 smtClean="0"/>
              <a:t>$11.6 million (currently)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Department of Labor</a:t>
            </a:r>
          </a:p>
          <a:p>
            <a:pPr lvl="1"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 smtClean="0"/>
              <a:t>$9.5 million (currently)</a:t>
            </a:r>
          </a:p>
          <a:p>
            <a:pPr marL="457200" lvl="1" indent="0">
              <a:buNone/>
            </a:pPr>
            <a:endParaRPr lang="en-US" sz="1800" dirty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National Science Foundation</a:t>
            </a:r>
          </a:p>
          <a:p>
            <a:pPr lvl="1"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 smtClean="0"/>
              <a:t>$12.9 million (currently)</a:t>
            </a:r>
            <a:endParaRPr lang="en-US" sz="18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4029" y="5912439"/>
            <a:ext cx="180721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12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968" y="616877"/>
            <a:ext cx="7043383" cy="758024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SBCTC Allocation Model changes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968" y="1549540"/>
            <a:ext cx="7466110" cy="2467069"/>
          </a:xfrm>
        </p:spPr>
        <p:txBody>
          <a:bodyPr/>
          <a:lstStyle/>
          <a:p>
            <a:pPr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FY1718 Impact </a:t>
            </a:r>
          </a:p>
          <a:p>
            <a:pPr marL="630238" lvl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 smtClean="0"/>
              <a:t>Reduction of approximately $1,000,000 </a:t>
            </a:r>
          </a:p>
          <a:p>
            <a:pPr marL="457200" lvl="1" indent="0">
              <a:buClr>
                <a:schemeClr val="accent2">
                  <a:lumMod val="75000"/>
                </a:schemeClr>
              </a:buClr>
              <a:buNone/>
            </a:pPr>
            <a:endParaRPr lang="en-US" sz="1800" dirty="0" smtClean="0"/>
          </a:p>
          <a:p>
            <a:pPr>
              <a:spcBef>
                <a:spcPts val="60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Potential Performance Based Funding changes </a:t>
            </a:r>
          </a:p>
          <a:p>
            <a:pPr marL="630238" lvl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800" dirty="0" smtClean="0"/>
              <a:t>Negative impact on Seattle Colleges (and other urban districts)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840" y="5834062"/>
            <a:ext cx="180721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2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142" y="609600"/>
            <a:ext cx="7130847" cy="836986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Seattle Colleges Enrollment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733" y="1446586"/>
            <a:ext cx="6153664" cy="3698745"/>
          </a:xfrm>
          <a:prstGeom prst="rect">
            <a:avLst/>
          </a:prstGeom>
        </p:spPr>
      </p:pic>
      <p:sp>
        <p:nvSpPr>
          <p:cNvPr id="6" name="Content Placeholder 5"/>
          <p:cNvSpPr txBox="1">
            <a:spLocks/>
          </p:cNvSpPr>
          <p:nvPr/>
        </p:nvSpPr>
        <p:spPr>
          <a:xfrm>
            <a:off x="1368458" y="5364720"/>
            <a:ext cx="7275953" cy="1123545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2009-10: 15,845 FTES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2015-16: 13,436 FTES</a:t>
            </a:r>
          </a:p>
          <a:p>
            <a:pPr marL="82296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29DD1"/>
              </a:buClr>
              <a:buSzPct val="80000"/>
              <a:buFont typeface="Wingdings 2"/>
              <a:buNone/>
              <a:tabLst/>
              <a:defRPr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    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rebuchet MS" panose="020B0603020202020204" pitchFamily="34" charset="0"/>
              </a:rPr>
              <a:t>Note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rebuchet MS" panose="020B0603020202020204" pitchFamily="34" charset="0"/>
              </a:rPr>
              <a:t>: Seattle Colleges “counted” International FTES in 2013-14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841" y="5811990"/>
            <a:ext cx="180721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01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5142" y="609600"/>
            <a:ext cx="7130847" cy="836986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Seattle Colleges Enrollment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1713187" y="5403522"/>
            <a:ext cx="7250074" cy="1123545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2014-15: 3,006 FTES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2015-16: </a:t>
            </a:r>
            <a:r>
              <a:rPr lang="en-US" sz="1800" dirty="0" smtClean="0">
                <a:solidFill>
                  <a:sysClr val="windowText" lastClr="000000"/>
                </a:solidFill>
                <a:latin typeface="Trebuchet MS" panose="020B0603020202020204" pitchFamily="34" charset="0"/>
              </a:rPr>
              <a:t>2,708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 FTES</a:t>
            </a:r>
          </a:p>
          <a:p>
            <a:pPr marL="82296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29DD1"/>
              </a:buClr>
              <a:buSzPct val="80000"/>
              <a:buFont typeface="Wingdings 2"/>
              <a:buNone/>
              <a:tabLst/>
              <a:defRPr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Trebuchet MS" panose="020B0603020202020204" pitchFamily="34" charset="0"/>
              </a:rPr>
              <a:t>    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rebuchet MS" panose="020B0603020202020204" pitchFamily="34" charset="0"/>
              </a:rPr>
              <a:t>Note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rebuchet MS" panose="020B0603020202020204" pitchFamily="34" charset="0"/>
              </a:rPr>
              <a:t>: Seattle Colleges “counted” International FTES in 2013-14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841" y="5811990"/>
            <a:ext cx="1807210" cy="676275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6915984"/>
              </p:ext>
            </p:extLst>
          </p:nvPr>
        </p:nvGraphicFramePr>
        <p:xfrm>
          <a:off x="1928846" y="1407784"/>
          <a:ext cx="6524625" cy="3995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526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2363" y="609600"/>
            <a:ext cx="3035925" cy="821635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Local Issues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363" y="1500245"/>
            <a:ext cx="8401215" cy="3609387"/>
          </a:xfrm>
        </p:spPr>
        <p:txBody>
          <a:bodyPr/>
          <a:lstStyle/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Increasing fixed costs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Decreasing class size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Integration vs. Differentiation impacts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err="1" smtClean="0"/>
              <a:t>ctcLink</a:t>
            </a:r>
            <a:endParaRPr lang="en-US" dirty="0" smtClean="0"/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$15 / hour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Faculty / staff contract costs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Faculty / staff recruitment and retention challenges</a:t>
            </a:r>
          </a:p>
          <a:p>
            <a:pPr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Satellite sites funding: SVI, Seattle Maritime, Health Education Center, Wood Technology Center, &amp; Georgetown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841" y="5794873"/>
            <a:ext cx="180721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1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063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Process challenges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001" y="1532037"/>
            <a:ext cx="8596668" cy="4331847"/>
          </a:xfrm>
        </p:spPr>
        <p:txBody>
          <a:bodyPr>
            <a:normAutofit/>
          </a:bodyPr>
          <a:lstStyle/>
          <a:p>
            <a:pPr marL="741363" indent="-285750">
              <a:lnSpc>
                <a:spcPct val="107000"/>
              </a:lnSpc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  <a:tabLst>
                <a:tab pos="571500" algn="l"/>
              </a:tabLst>
            </a:pPr>
            <a:r>
              <a:rPr lang="en-US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Uncertainty on </a:t>
            </a:r>
            <a:r>
              <a:rPr lang="en-US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final budget allocation</a:t>
            </a:r>
          </a:p>
          <a:p>
            <a:pPr marL="741363" indent="-285750">
              <a:lnSpc>
                <a:spcPct val="107000"/>
              </a:lnSpc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  <a:tabLst>
                <a:tab pos="571500" algn="l"/>
              </a:tabLst>
            </a:pPr>
            <a:r>
              <a:rPr lang="en-US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Uncertainty of impacts of Achieving System Integration initiative</a:t>
            </a: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Concern about job loss from employees</a:t>
            </a: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chemeClr val="tx1"/>
                </a:solidFill>
              </a:rPr>
              <a:t>Reliance on outside funding (grants/contracts/etc.) comes with increased cost for compliance</a:t>
            </a: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100000"/>
              <a:buFont typeface="Wingdings" panose="05000000000000000000" pitchFamily="2" charset="2"/>
              <a:buChar char="ü"/>
            </a:pPr>
            <a:endParaRPr lang="en-US" sz="1800" dirty="0">
              <a:solidFill>
                <a:schemeClr val="tx1"/>
              </a:solidFill>
            </a:endParaRPr>
          </a:p>
          <a:p>
            <a:pPr marL="798513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571500" algn="l"/>
              </a:tabLst>
            </a:pPr>
            <a:endParaRPr lang="en-US" sz="1600" i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8715" y="5794873"/>
            <a:ext cx="180721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26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507</TotalTime>
  <Words>1288</Words>
  <Application>Microsoft Office PowerPoint</Application>
  <PresentationFormat>Widescreen</PresentationFormat>
  <Paragraphs>254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Courier New</vt:lpstr>
      <vt:lpstr>Times New Roman</vt:lpstr>
      <vt:lpstr>Trebuchet MS</vt:lpstr>
      <vt:lpstr>Wingdings</vt:lpstr>
      <vt:lpstr>Wingdings 2</vt:lpstr>
      <vt:lpstr>Wingdings 3</vt:lpstr>
      <vt:lpstr>Facet</vt:lpstr>
      <vt:lpstr>Seattle Colleges Budget Planning Fiscal Year 2017-18</vt:lpstr>
      <vt:lpstr>Timeline</vt:lpstr>
      <vt:lpstr>State of Washington Budget </vt:lpstr>
      <vt:lpstr>Federal Government</vt:lpstr>
      <vt:lpstr>SBCTC Allocation Model changes</vt:lpstr>
      <vt:lpstr>Seattle Colleges Enrollment</vt:lpstr>
      <vt:lpstr>Seattle Colleges Enrollment</vt:lpstr>
      <vt:lpstr>Local Issues</vt:lpstr>
      <vt:lpstr>Process challenges</vt:lpstr>
      <vt:lpstr>Seattle Central / SVI</vt:lpstr>
      <vt:lpstr>Seattle Central / SVI</vt:lpstr>
      <vt:lpstr>North Seattle </vt:lpstr>
      <vt:lpstr>North Seattle </vt:lpstr>
      <vt:lpstr>North Seattle</vt:lpstr>
      <vt:lpstr>North Seattle</vt:lpstr>
      <vt:lpstr>South Seattle</vt:lpstr>
      <vt:lpstr>South Seattle</vt:lpstr>
      <vt:lpstr>South Seattle</vt:lpstr>
      <vt:lpstr>District Office</vt:lpstr>
      <vt:lpstr>Next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Buttleman, Kurt</dc:creator>
  <cp:lastModifiedBy>Stephens, David</cp:lastModifiedBy>
  <cp:revision>68</cp:revision>
  <dcterms:created xsi:type="dcterms:W3CDTF">2017-03-29T18:46:25Z</dcterms:created>
  <dcterms:modified xsi:type="dcterms:W3CDTF">2017-04-19T21:09:23Z</dcterms:modified>
</cp:coreProperties>
</file>