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410" r:id="rId2"/>
    <p:sldId id="430" r:id="rId3"/>
    <p:sldId id="258" r:id="rId4"/>
    <p:sldId id="330" r:id="rId5"/>
    <p:sldId id="331" r:id="rId6"/>
    <p:sldId id="393" r:id="rId7"/>
    <p:sldId id="437" r:id="rId8"/>
    <p:sldId id="446" r:id="rId9"/>
    <p:sldId id="257" r:id="rId10"/>
    <p:sldId id="447" r:id="rId11"/>
    <p:sldId id="448" r:id="rId12"/>
    <p:sldId id="411" r:id="rId13"/>
    <p:sldId id="434" r:id="rId14"/>
    <p:sldId id="449" r:id="rId15"/>
    <p:sldId id="450" r:id="rId16"/>
    <p:sldId id="451" r:id="rId17"/>
    <p:sldId id="452" r:id="rId18"/>
    <p:sldId id="479" r:id="rId19"/>
    <p:sldId id="480" r:id="rId20"/>
    <p:sldId id="453" r:id="rId21"/>
    <p:sldId id="454" r:id="rId22"/>
    <p:sldId id="455" r:id="rId23"/>
    <p:sldId id="472" r:id="rId24"/>
    <p:sldId id="456" r:id="rId25"/>
    <p:sldId id="457" r:id="rId26"/>
    <p:sldId id="460" r:id="rId27"/>
    <p:sldId id="459" r:id="rId28"/>
    <p:sldId id="478" r:id="rId29"/>
    <p:sldId id="477" r:id="rId30"/>
    <p:sldId id="476" r:id="rId31"/>
    <p:sldId id="462" r:id="rId32"/>
    <p:sldId id="461" r:id="rId33"/>
    <p:sldId id="458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3" r:id="rId44"/>
    <p:sldId id="475" r:id="rId45"/>
    <p:sldId id="395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6D5"/>
    <a:srgbClr val="727FB6"/>
    <a:srgbClr val="4E5C98"/>
    <a:srgbClr val="5A69AA"/>
    <a:srgbClr val="D9DCEB"/>
    <a:srgbClr val="DEDEEA"/>
    <a:srgbClr val="C9C9DD"/>
    <a:srgbClr val="D0D0E2"/>
    <a:srgbClr val="EFEFF5"/>
    <a:srgbClr val="E0C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98291" autoAdjust="0"/>
  </p:normalViewPr>
  <p:slideViewPr>
    <p:cSldViewPr>
      <p:cViewPr varScale="1">
        <p:scale>
          <a:sx n="117" d="100"/>
          <a:sy n="117" d="100"/>
        </p:scale>
        <p:origin x="115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56F639-D120-45FE-993D-050372C1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2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A4D44F-DB0F-4ABC-A1A3-B080BB9257BC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604AE-F173-4B68-A0D5-29796811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5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76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92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93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9507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894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3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16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102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291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041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20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61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835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3559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119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1864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316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28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010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116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4673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16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achieved 96% of our enrollment target this year and if we had achieved 100% we would have increased tuition revenue by _______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6DDA0-F040-4CD8-9E57-5C2AE94F64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284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963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588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7722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537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622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323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849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611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5697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47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1368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5691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3536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5611E-9F78-4C03-8900-2CFFD3DE1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140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224EC-F25F-4105-9CB6-177DEA7A33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317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6C674-157D-4FFF-A39E-68E3FB14F6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014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2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92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83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655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C201F-F69C-426C-B142-0F9ADECA5CA6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F1C35-4182-46A3-B9CC-79E9453FA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BD7AA-EC32-41E8-9A4D-114DE862BBE5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0384B-5DF8-44D8-9977-8134F6F9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EB62E-729A-42E5-A4D2-A2972F1E8573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200FF-51CA-47B1-9873-2162065C7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B9B30-A3E0-417C-A36E-59AA5650CD61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8006B-D2AA-489F-9372-E58005195D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7837A-0587-4179-A499-72C88FF6AB39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E5AD-B950-46B1-B115-7970CAB85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F61DE-9CE9-4015-A0E4-08C18F8E50A0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5D072-2F4B-4455-8E07-CFED0612C8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88B16-403D-4344-9736-77F4FF487DAD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AC0B8-5535-4139-86A5-B5D8C4C3D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08BAF-046C-492B-A9CB-E24ACE7F78A2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FF76-CB4E-4066-94FA-3EED8C0FF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5AF5-5D34-4197-B401-C5FC5B0C697A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FF21-00F1-49CF-9B3D-662C75D33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9CF32-72E8-4709-A054-5D8EDDC1FA06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46783-AA3E-4519-A4ED-3107064BF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3C077-CF04-4F59-99AE-45807FA32B4C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A83BB-9A63-4955-ACB7-55EB46C2F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20EF94-C037-46C8-8EB9-545F2FE8B752}" type="datetimeFigureOut">
              <a:rPr lang="en-US" smtClean="0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C0629-E892-4A38-92C6-2BDB44D35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14350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65564" y="3476321"/>
            <a:ext cx="5407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+mj-lt"/>
              </a:rPr>
              <a:t>Presented </a:t>
            </a:r>
            <a:r>
              <a:rPr lang="en-US" sz="2400" dirty="0" smtClean="0">
                <a:latin typeface="+mj-lt"/>
              </a:rPr>
              <a:t>June 9, 2015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North Seattle College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Dr. Jill Wakefield, </a:t>
            </a:r>
            <a:r>
              <a:rPr lang="en-US" sz="2400" i="1" dirty="0" smtClean="0">
                <a:latin typeface="+mj-lt"/>
              </a:rPr>
              <a:t>Chancellor</a:t>
            </a:r>
            <a:endParaRPr lang="en-US" sz="2400" i="1" dirty="0">
              <a:latin typeface="+mj-lt"/>
            </a:endParaRPr>
          </a:p>
        </p:txBody>
      </p:sp>
      <p:pic>
        <p:nvPicPr>
          <p:cNvPr id="2055" name="Picture 10" descr="Seattle Vocational Instit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770" y="5273337"/>
            <a:ext cx="13004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Seattle Central Community Colle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" y="485775"/>
            <a:ext cx="130048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South Seattle Community Colle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690" y="3734633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362200" y="770007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SEATTLE COLLEGES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2089793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2015 - 2016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770" y="147221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Central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690" y="1743075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North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3690" y="3460015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South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3690" y="4953833"/>
            <a:ext cx="98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SVI</a:t>
            </a:r>
            <a:endParaRPr lang="en-US" sz="16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1" y="2046448"/>
            <a:ext cx="1300479" cy="134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265459"/>
            <a:ext cx="2721870" cy="454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4942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FY1516 Budget Outlook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057400"/>
            <a:ext cx="8763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Performance Funding (</a:t>
            </a:r>
            <a:r>
              <a:rPr lang="en-US" sz="2800" dirty="0" smtClean="0">
                <a:latin typeface="Calibri" pitchFamily="34" charset="0"/>
              </a:rPr>
              <a:t>Student Achievement Awards) </a:t>
            </a:r>
            <a:r>
              <a:rPr lang="en-US" sz="2000" i="1" dirty="0" smtClean="0">
                <a:latin typeface="Calibri" pitchFamily="34" charset="0"/>
              </a:rPr>
              <a:t>increased – 5%</a:t>
            </a:r>
            <a:endParaRPr lang="en-US" sz="2000" i="1" dirty="0">
              <a:latin typeface="Calibri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Enrollment Performance</a:t>
            </a: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High Priority Programs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Limit on “counting” of International FTES (2%)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Increase in fees to International Students </a:t>
            </a:r>
          </a:p>
          <a:p>
            <a:endParaRPr lang="en-US" dirty="0">
              <a:latin typeface="Calibri" pitchFamily="34" charset="0"/>
            </a:endParaRP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en-US" sz="2800" dirty="0" smtClean="0">
                <a:latin typeface="Calibri" pitchFamily="34" charset="0"/>
              </a:rPr>
              <a:t>Net impact to the Seattle Colleges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Calibri" pitchFamily="34" charset="0"/>
              </a:rPr>
              <a:t>Reduction of $3M - $4M over 5 years (2016 – 2020)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Calibri" pitchFamily="34" charset="0"/>
              </a:rPr>
              <a:t>Additional impact of lost tuition ($2M - $3M)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6200" y="1186543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800" b="1" dirty="0" smtClean="0"/>
              <a:t>Key Updates to the SBCTC Allocation Model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9013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4942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FY1516 Budget Outlook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1500" y="2400300"/>
            <a:ext cx="8763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Viable Financial Model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Long Range Planning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International Student questions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$15 / hour impacts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Negotiated agreements impacts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Staff / Faculty salaries</a:t>
            </a:r>
            <a:endParaRPr lang="en-US" sz="2800" dirty="0">
              <a:latin typeface="Calibri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Board of Trustees Priority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04800" y="15621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Financial Management at Seattle District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6943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2377648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Focus on Strategic Goals of Student Success, Building Partnerships, and Innovation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Creative Funding options such as grants and contracts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Focus on streamlining administrative activities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Reduction planning</a:t>
            </a:r>
          </a:p>
          <a:p>
            <a:pPr marL="971550" lvl="2" indent="-514350"/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71500" y="1542169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Key Discussions</a:t>
            </a:r>
            <a:endParaRPr lang="en-US" sz="3100" b="1" dirty="0"/>
          </a:p>
        </p:txBody>
      </p:sp>
      <p:sp>
        <p:nvSpPr>
          <p:cNvPr id="7" name="Rectangle 6"/>
          <p:cNvSpPr/>
          <p:nvPr/>
        </p:nvSpPr>
        <p:spPr>
          <a:xfrm>
            <a:off x="8164" y="13607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7264" y="109463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District Office and District-wide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2465614"/>
            <a:ext cx="7239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Capital campaign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Marketing and enrollment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Enterprise IT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Efficiencies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District Office and District-wide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1627414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Funding Themes</a:t>
            </a:r>
            <a:endParaRPr lang="en-US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700" y="444071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641271" y="4140438"/>
            <a:ext cx="54077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</a:p>
          <a:p>
            <a:r>
              <a:rPr lang="en-US" sz="2400" dirty="0" smtClean="0">
                <a:latin typeface="+mj-lt"/>
              </a:rPr>
              <a:t>Dr. Wai-Fong Lee</a:t>
            </a:r>
          </a:p>
          <a:p>
            <a:r>
              <a:rPr lang="en-US" sz="2100" dirty="0" smtClean="0">
                <a:latin typeface="+mj-lt"/>
              </a:rPr>
              <a:t>Interim Vice President, Administrative Services</a:t>
            </a:r>
          </a:p>
          <a:p>
            <a:r>
              <a:rPr lang="en-US" sz="2100" dirty="0" smtClean="0">
                <a:latin typeface="+mj-lt"/>
              </a:rPr>
              <a:t>Instruction and Finance</a:t>
            </a:r>
            <a:endParaRPr lang="en-US" sz="21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699728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SEATTLE CENTRAL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2631897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2015 - 2016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04" y="6172200"/>
            <a:ext cx="3755461" cy="4816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6408"/>
            <a:ext cx="2633663" cy="28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3400" y="1187224"/>
            <a:ext cx="7477125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Strategic Directions for 2015-2016</a:t>
            </a:r>
            <a:endParaRPr lang="en-US" sz="4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145847"/>
            <a:ext cx="8610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>
                <a:latin typeface="Calibri" pitchFamily="34" charset="0"/>
              </a:rPr>
              <a:t>Selected from the objectives of the college’s Core Themes and Strategic Plan:</a:t>
            </a:r>
          </a:p>
          <a:p>
            <a:pPr lvl="1" indent="-457200"/>
            <a:endParaRPr lang="en-US" sz="2000" dirty="0" smtClean="0">
              <a:latin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+mn-lt"/>
              </a:rPr>
              <a:t>Increase domestic enrollment, retention and completion while promoting a culturally diverse campus and maintaining excellence in International education: </a:t>
            </a:r>
            <a:r>
              <a:rPr lang="en-US" sz="2000" b="1" dirty="0" smtClean="0">
                <a:latin typeface="+mn-lt"/>
              </a:rPr>
              <a:t>Goal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1.B-D</a:t>
            </a:r>
          </a:p>
          <a:p>
            <a:pPr marL="800100" lvl="1" indent="-342900">
              <a:buFont typeface="+mj-lt"/>
              <a:buAutoNum type="arabicPeriod"/>
            </a:pPr>
            <a:endParaRPr lang="en-US" b="1" dirty="0" smtClean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latin typeface="+mn-lt"/>
              </a:rPr>
              <a:t>Plan, develop and implement facilities improvements and expansion to meet current and future needs: </a:t>
            </a:r>
            <a:r>
              <a:rPr lang="en-US" sz="2000" b="1" dirty="0" smtClean="0">
                <a:latin typeface="+mn-lt"/>
              </a:rPr>
              <a:t>Goal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3.C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latin typeface="+mn-lt"/>
              </a:rPr>
              <a:t>Increase operational efficiencies and effectiveness: </a:t>
            </a:r>
            <a:r>
              <a:rPr lang="en-US" sz="2000" b="1" dirty="0" smtClean="0">
                <a:latin typeface="+mn-lt"/>
              </a:rPr>
              <a:t>Goal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4.C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81000" y="1219200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Budget Challenges</a:t>
            </a:r>
            <a:endParaRPr lang="en-US" sz="31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036" y="2057400"/>
            <a:ext cx="8458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itchFamily="34" charset="0"/>
              </a:rPr>
              <a:t>Declining state enrollment</a:t>
            </a:r>
            <a:r>
              <a:rPr lang="en-US" sz="2800" dirty="0" smtClean="0">
                <a:latin typeface="Calibri" pitchFamily="34" charset="0"/>
              </a:rPr>
              <a:t>: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Reduction in tuition collection/allocation </a:t>
            </a:r>
          </a:p>
          <a:p>
            <a:pPr lvl="2" indent="-457200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Higher costs/FTE given decreasing student/faculty ratios: </a:t>
            </a:r>
            <a:r>
              <a:rPr lang="en-US" sz="2000" dirty="0" smtClean="0">
                <a:latin typeface="Calibri" pitchFamily="34" charset="0"/>
              </a:rPr>
              <a:t>average from </a:t>
            </a:r>
            <a:r>
              <a:rPr lang="en-US" sz="2000" b="1" dirty="0" smtClean="0">
                <a:latin typeface="Calibri" pitchFamily="34" charset="0"/>
              </a:rPr>
              <a:t>23</a:t>
            </a:r>
            <a:r>
              <a:rPr lang="en-US" sz="2000" dirty="0" smtClean="0">
                <a:latin typeface="Calibri" pitchFamily="34" charset="0"/>
              </a:rPr>
              <a:t> in FY12 to </a:t>
            </a:r>
            <a:r>
              <a:rPr lang="en-US" sz="2000" b="1" dirty="0" smtClean="0">
                <a:latin typeface="Calibri" pitchFamily="34" charset="0"/>
              </a:rPr>
              <a:t>21</a:t>
            </a:r>
            <a:r>
              <a:rPr lang="en-US" sz="2000" dirty="0" smtClean="0">
                <a:latin typeface="Calibri" pitchFamily="34" charset="0"/>
              </a:rPr>
              <a:t> in FY14</a:t>
            </a:r>
          </a:p>
          <a:p>
            <a:pPr marL="457200" lvl="2"/>
            <a:endParaRPr lang="en-US" sz="800" dirty="0" smtClean="0">
              <a:latin typeface="Calibri" pitchFamily="34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itchFamily="34" charset="0"/>
              </a:rPr>
              <a:t>Funding for program redesign &amp; improvement, launching new programs</a:t>
            </a:r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pPr marL="0" lvl="1"/>
            <a:r>
              <a:rPr lang="en-US" sz="2800" dirty="0">
                <a:latin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</a:rPr>
              <a:t>e.g</a:t>
            </a:r>
            <a:r>
              <a:rPr lang="en-US" sz="2000" dirty="0" smtClean="0">
                <a:latin typeface="Calibri" pitchFamily="34" charset="0"/>
              </a:rPr>
              <a:t>., BAS in Allied Health, Nursing, and  IT Networking</a:t>
            </a:r>
          </a:p>
          <a:p>
            <a:pPr marL="0" lvl="1"/>
            <a:endParaRPr lang="en-US" sz="800" dirty="0" smtClean="0">
              <a:latin typeface="Calibri" pitchFamily="34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itchFamily="34" charset="0"/>
              </a:rPr>
              <a:t>Increasing dependence on revenue from international education programs</a:t>
            </a:r>
            <a:r>
              <a:rPr lang="en-US" sz="2800" dirty="0" smtClean="0">
                <a:latin typeface="Calibri" pitchFamily="34" charset="0"/>
              </a:rPr>
              <a:t>: </a:t>
            </a:r>
            <a:endParaRPr lang="en-US" sz="2800" dirty="0" smtClean="0">
              <a:latin typeface="Calibri" pitchFamily="34" charset="0"/>
            </a:endParaRPr>
          </a:p>
          <a:p>
            <a:pPr marL="0" lvl="1"/>
            <a:r>
              <a:rPr lang="en-US" sz="2800" dirty="0">
                <a:latin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</a:rPr>
              <a:t>headcount </a:t>
            </a:r>
            <a:r>
              <a:rPr lang="en-US" sz="2000" dirty="0" smtClean="0">
                <a:latin typeface="Calibri" pitchFamily="34" charset="0"/>
              </a:rPr>
              <a:t>ceiling set at ~2,000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81000" y="1143000"/>
            <a:ext cx="84963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6000" b="1" dirty="0" smtClean="0"/>
              <a:t>Strategies: </a:t>
            </a:r>
            <a:r>
              <a:rPr lang="en-US" sz="9600" b="1" dirty="0"/>
              <a:t>T</a:t>
            </a:r>
            <a:r>
              <a:rPr lang="en-US" sz="9600" b="1" dirty="0" smtClean="0"/>
              <a:t>o </a:t>
            </a:r>
            <a:r>
              <a:rPr lang="en-US" sz="9600" b="1" dirty="0" smtClean="0"/>
              <a:t>Strengthen Programs, Increase </a:t>
            </a:r>
            <a:r>
              <a:rPr lang="en-US" sz="9600" b="1" dirty="0" smtClean="0"/>
              <a:t>Enrollment 			        &amp; Student </a:t>
            </a:r>
            <a:r>
              <a:rPr lang="en-US" sz="9600" b="1" dirty="0" smtClean="0"/>
              <a:t>Success, and Reduce Costs</a:t>
            </a:r>
            <a:endParaRPr lang="en-US" sz="96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2133600"/>
            <a:ext cx="8305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472" lvl="0" indent="-347472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+mn-lt"/>
              </a:rPr>
              <a:t>Establish, revitalize, and redesign viable programs that meet student educational goals and market demand</a:t>
            </a:r>
          </a:p>
          <a:p>
            <a:pPr lvl="0"/>
            <a:endParaRPr lang="en-US" sz="800" dirty="0" smtClean="0">
              <a:latin typeface="+mn-lt"/>
            </a:endParaRPr>
          </a:p>
          <a:p>
            <a:pPr marL="347472" lvl="0" indent="-347472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+mn-lt"/>
              </a:rPr>
              <a:t>Increase student completion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and student achievement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Add stackable certificates and viable short-term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Promote program completion – all certificates and degrees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Provide clear pathways for all instructional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Integrate support services in all areas to improve effectiveness and efficiency</a:t>
            </a:r>
          </a:p>
          <a:p>
            <a:pPr lvl="1"/>
            <a:endParaRPr lang="en-US" sz="800" dirty="0" smtClean="0">
              <a:latin typeface="+mn-lt"/>
            </a:endParaRPr>
          </a:p>
          <a:p>
            <a:pPr marL="347472" lvl="1" indent="-347472">
              <a:buFont typeface="Wingdings" pitchFamily="2" charset="2"/>
              <a:buChar char="§"/>
            </a:pPr>
            <a:r>
              <a:rPr lang="en-US" sz="2400" b="1" dirty="0" smtClean="0">
                <a:latin typeface="+mn-lt"/>
              </a:rPr>
              <a:t>Convert part-time to full-time faculty positions</a:t>
            </a:r>
            <a:r>
              <a:rPr lang="en-US" sz="2400" b="1" u="sng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– </a:t>
            </a:r>
            <a:r>
              <a:rPr lang="en-US" b="1" dirty="0" smtClean="0">
                <a:latin typeface="+mn-lt"/>
              </a:rPr>
              <a:t>to improve program quality, operational efficiency, and reduce cost </a:t>
            </a:r>
          </a:p>
          <a:p>
            <a:pPr marL="0" lvl="1"/>
            <a:endParaRPr lang="en-US" sz="800" b="1" dirty="0" smtClean="0">
              <a:latin typeface="+mn-lt"/>
            </a:endParaRPr>
          </a:p>
          <a:p>
            <a:pPr marL="347472" lvl="1" indent="-347472">
              <a:buFont typeface="Wingdings" pitchFamily="2" charset="2"/>
              <a:buChar char="§"/>
            </a:pPr>
            <a:r>
              <a:rPr lang="en-US" sz="2400" b="1" dirty="0" smtClean="0">
                <a:latin typeface="+mn-lt"/>
              </a:rPr>
              <a:t>Prepare multi-year plan for further budget cuts starting FY2016-17 based on the new allocation model </a:t>
            </a:r>
          </a:p>
          <a:p>
            <a:pPr marL="0" lvl="1"/>
            <a:endParaRPr lang="en-US" sz="800" b="1" dirty="0" smtClean="0">
              <a:latin typeface="+mn-lt"/>
            </a:endParaRPr>
          </a:p>
          <a:p>
            <a:pPr marL="347472" lvl="1" indent="-347472">
              <a:buFont typeface="Wingdings" pitchFamily="2" charset="2"/>
              <a:buChar char="§"/>
            </a:pPr>
            <a:r>
              <a:rPr lang="en-US" sz="2400" b="1" dirty="0" smtClean="0">
                <a:latin typeface="+mn-lt"/>
              </a:rPr>
              <a:t>Expand marketing , outreach, and recruitment efforts</a:t>
            </a:r>
            <a:endParaRPr lang="en-US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2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81000" y="1304925"/>
            <a:ext cx="70485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Budget Implications </a:t>
            </a:r>
            <a:endParaRPr lang="en-US" sz="31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4479" y="2133198"/>
            <a:ext cx="830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/>
            <a:r>
              <a:rPr lang="en-US" sz="2500" b="1" dirty="0" smtClean="0">
                <a:latin typeface="Calibri" pitchFamily="34" charset="0"/>
              </a:rPr>
              <a:t>Total permanent budget adjustments expected for 2015-2016 </a:t>
            </a:r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15662"/>
              </p:ext>
            </p:extLst>
          </p:nvPr>
        </p:nvGraphicFramePr>
        <p:xfrm>
          <a:off x="838200" y="2971800"/>
          <a:ext cx="7391400" cy="282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1600200"/>
              </a:tblGrid>
              <a:tr h="45554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Compared</a:t>
                      </a:r>
                      <a:r>
                        <a:rPr lang="en-US" sz="2300" baseline="0" dirty="0" smtClean="0"/>
                        <a:t> to </a:t>
                      </a:r>
                      <a:r>
                        <a:rPr lang="en-US" sz="2300" dirty="0" smtClean="0"/>
                        <a:t>Permanent Budget  (FY</a:t>
                      </a:r>
                      <a:r>
                        <a:rPr lang="en-US" sz="2300" baseline="0" dirty="0" smtClean="0"/>
                        <a:t> 2014-15)</a:t>
                      </a:r>
                      <a:endParaRPr lang="en-US" sz="2300" dirty="0"/>
                    </a:p>
                  </a:txBody>
                  <a:tcPr>
                    <a:solidFill>
                      <a:srgbClr val="4E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Amount</a:t>
                      </a:r>
                      <a:endParaRPr lang="en-US" sz="2000" dirty="0"/>
                    </a:p>
                  </a:txBody>
                  <a:tcPr>
                    <a:solidFill>
                      <a:srgbClr val="4E5C98"/>
                    </a:solidFill>
                  </a:tcPr>
                </a:tc>
              </a:tr>
              <a:tr h="5466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Decrease in tuition allocation</a:t>
                      </a:r>
                      <a:endParaRPr lang="en-US" sz="2400" dirty="0"/>
                    </a:p>
                  </a:txBody>
                  <a:tcPr>
                    <a:solidFill>
                      <a:srgbClr val="727F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$ 1,000,000</a:t>
                      </a:r>
                      <a:endParaRPr lang="en-US" dirty="0"/>
                    </a:p>
                  </a:txBody>
                  <a:tcPr>
                    <a:solidFill>
                      <a:srgbClr val="727FB6"/>
                    </a:solidFill>
                  </a:tcPr>
                </a:tc>
              </a:tr>
              <a:tr h="11571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Estimated funding for necessary new</a:t>
                      </a:r>
                      <a:r>
                        <a:rPr lang="en-US" sz="2400" baseline="0" dirty="0" smtClean="0"/>
                        <a:t> positions, position adjustments, and grant requirements</a:t>
                      </a:r>
                      <a:endParaRPr lang="en-US" dirty="0"/>
                    </a:p>
                  </a:txBody>
                  <a:tcPr>
                    <a:solidFill>
                      <a:srgbClr val="AFB6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  515,200 </a:t>
                      </a:r>
                      <a:endParaRPr lang="en-US" dirty="0"/>
                    </a:p>
                  </a:txBody>
                  <a:tcPr>
                    <a:solidFill>
                      <a:srgbClr val="AFB6D5"/>
                    </a:solidFill>
                  </a:tcPr>
                </a:tc>
              </a:tr>
              <a:tr h="6350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727F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  1,515,200</a:t>
                      </a:r>
                      <a:endParaRPr lang="en-US" b="1" dirty="0"/>
                    </a:p>
                  </a:txBody>
                  <a:tcPr>
                    <a:solidFill>
                      <a:srgbClr val="727FB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4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1181100"/>
            <a:ext cx="7467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A Challenging and Critical Year Ahead</a:t>
            </a:r>
          </a:p>
          <a:p>
            <a:pPr algn="l" fontAlgn="auto">
              <a:spcAft>
                <a:spcPts val="0"/>
              </a:spcAft>
            </a:pPr>
            <a:r>
              <a:rPr lang="en-US" sz="3100" b="1" dirty="0" smtClean="0"/>
              <a:t>-- A Year of Changes and Opportunities --</a:t>
            </a:r>
            <a:endParaRPr lang="en-US" sz="31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299607"/>
            <a:ext cx="8610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76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Calibri" pitchFamily="34" charset="0"/>
              </a:rPr>
              <a:t>Fill top level positions</a:t>
            </a:r>
            <a:r>
              <a:rPr lang="en-US" sz="2200" dirty="0" smtClean="0">
                <a:latin typeface="Calibri" pitchFamily="34" charset="0"/>
              </a:rPr>
              <a:t>:  president and vice presidents</a:t>
            </a:r>
          </a:p>
          <a:p>
            <a:pPr marL="36576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Work on initiatives to </a:t>
            </a:r>
            <a:r>
              <a:rPr lang="en-US" sz="2200" b="1" dirty="0" smtClean="0">
                <a:latin typeface="Calibri" pitchFamily="34" charset="0"/>
              </a:rPr>
              <a:t>strengthen and improve </a:t>
            </a:r>
            <a:r>
              <a:rPr lang="en-US" sz="2200" dirty="0" smtClean="0">
                <a:latin typeface="Calibri" pitchFamily="34" charset="0"/>
              </a:rPr>
              <a:t>instruction , support  services, and student achievement </a:t>
            </a:r>
          </a:p>
          <a:p>
            <a:pPr marL="36576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Calibri" pitchFamily="34" charset="0"/>
              </a:rPr>
              <a:t>Address domestic enrollment </a:t>
            </a:r>
            <a:r>
              <a:rPr lang="en-US" sz="2200" dirty="0" smtClean="0">
                <a:latin typeface="Calibri" pitchFamily="34" charset="0"/>
              </a:rPr>
              <a:t>with creative and effective approaches for marketing, outreach, and recruitment </a:t>
            </a:r>
          </a:p>
          <a:p>
            <a:pPr marL="36576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Use </a:t>
            </a:r>
            <a:r>
              <a:rPr lang="en-US" sz="2200" b="1" dirty="0" smtClean="0">
                <a:latin typeface="Calibri" pitchFamily="34" charset="0"/>
              </a:rPr>
              <a:t>continuous improvement </a:t>
            </a:r>
            <a:r>
              <a:rPr lang="en-US" sz="2200" dirty="0" smtClean="0">
                <a:latin typeface="Calibri" pitchFamily="34" charset="0"/>
              </a:rPr>
              <a:t>approach to create an environment that encourages and supports </a:t>
            </a:r>
            <a:r>
              <a:rPr lang="en-US" sz="2200" b="1" dirty="0" smtClean="0">
                <a:latin typeface="Calibri" pitchFamily="34" charset="0"/>
              </a:rPr>
              <a:t>student success </a:t>
            </a:r>
          </a:p>
          <a:p>
            <a:pPr marL="36576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Develop </a:t>
            </a:r>
            <a:r>
              <a:rPr lang="en-US" sz="2200" b="1" dirty="0" smtClean="0">
                <a:latin typeface="Calibri" pitchFamily="34" charset="0"/>
              </a:rPr>
              <a:t>strategies to address further budget cuts </a:t>
            </a:r>
            <a:r>
              <a:rPr lang="en-US" sz="2200" dirty="0" smtClean="0">
                <a:latin typeface="Calibri" pitchFamily="34" charset="0"/>
              </a:rPr>
              <a:t>after FY 2015-16 </a:t>
            </a:r>
          </a:p>
          <a:p>
            <a:pPr marL="36576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Evaluate and determine the </a:t>
            </a:r>
            <a:r>
              <a:rPr lang="en-US" sz="2200" b="1" dirty="0" smtClean="0">
                <a:latin typeface="Calibri" pitchFamily="34" charset="0"/>
              </a:rPr>
              <a:t>direction of international ed </a:t>
            </a:r>
            <a:r>
              <a:rPr lang="en-US" sz="2200" dirty="0" smtClean="0">
                <a:latin typeface="Calibri" pitchFamily="34" charset="0"/>
              </a:rPr>
              <a:t>programs</a:t>
            </a:r>
          </a:p>
          <a:p>
            <a:pPr marL="36576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Calibri" pitchFamily="34" charset="0"/>
              </a:rPr>
              <a:t>Address space issues</a:t>
            </a:r>
            <a:r>
              <a:rPr lang="en-US" sz="2200" dirty="0" smtClean="0">
                <a:latin typeface="Calibri" pitchFamily="34" charset="0"/>
              </a:rPr>
              <a:t>; work to expand and improve campus facilities </a:t>
            </a:r>
            <a:endParaRPr lang="en-US" sz="23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825" y="149423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Mission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52500" y="2133598"/>
            <a:ext cx="723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Seattle </a:t>
            </a:r>
            <a:r>
              <a:rPr lang="en-US" sz="3200" dirty="0">
                <a:latin typeface="Calibri" pitchFamily="34" charset="0"/>
              </a:rPr>
              <a:t>Colleges </a:t>
            </a:r>
            <a:endParaRPr lang="en-US" sz="3200" dirty="0" smtClean="0">
              <a:latin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</a:rPr>
              <a:t>will </a:t>
            </a:r>
            <a:r>
              <a:rPr lang="en-US" sz="3200" dirty="0">
                <a:latin typeface="Calibri" pitchFamily="34" charset="0"/>
              </a:rPr>
              <a:t>provide excellent, accessible </a:t>
            </a:r>
            <a:r>
              <a:rPr lang="en-US" sz="3200" b="1" dirty="0">
                <a:latin typeface="Calibri" pitchFamily="34" charset="0"/>
              </a:rPr>
              <a:t>educational opportunities </a:t>
            </a:r>
            <a:endParaRPr lang="en-US" sz="3200" b="1" dirty="0" smtClean="0">
              <a:latin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</a:rPr>
              <a:t>to </a:t>
            </a:r>
            <a:r>
              <a:rPr lang="en-US" sz="3200" dirty="0">
                <a:latin typeface="Calibri" pitchFamily="34" charset="0"/>
              </a:rPr>
              <a:t>prepare our students for a </a:t>
            </a:r>
            <a:endParaRPr lang="en-US" sz="3200" dirty="0" smtClean="0">
              <a:latin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</a:rPr>
              <a:t>challenging </a:t>
            </a:r>
            <a:r>
              <a:rPr lang="en-US" sz="3200" dirty="0">
                <a:latin typeface="Calibri" pitchFamily="34" charset="0"/>
              </a:rPr>
              <a:t>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3900" y="1228725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SEATTLE CENTRAL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68086" y="1447800"/>
            <a:ext cx="7048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dirty="0" smtClean="0"/>
              <a:t>Seattle Vocational Institute (SVI) </a:t>
            </a:r>
          </a:p>
          <a:p>
            <a:pPr algn="l" fontAlgn="auto">
              <a:spcAft>
                <a:spcPts val="0"/>
              </a:spcAft>
            </a:pPr>
            <a:r>
              <a:rPr lang="en-US" sz="3200" b="1" dirty="0" smtClean="0"/>
              <a:t>Planning Strategies</a:t>
            </a:r>
            <a:endParaRPr lang="en-US" sz="32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2438400"/>
            <a:ext cx="8305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</a:rPr>
              <a:t>Align permanent budget with realistic enrollment projections, and establish a reserve fund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US" sz="300" dirty="0" smtClean="0">
              <a:latin typeface="Calibri" pitchFamily="34" charset="0"/>
            </a:endParaRPr>
          </a:p>
          <a:p>
            <a:pPr marL="3429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300" dirty="0">
                <a:latin typeface="Calibri" pitchFamily="34" charset="0"/>
              </a:rPr>
              <a:t>Improve operational efficiency and effectiveness</a:t>
            </a:r>
          </a:p>
          <a:p>
            <a:pPr marL="3429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</a:rPr>
              <a:t>Integrate </a:t>
            </a:r>
            <a:r>
              <a:rPr lang="en-US" sz="2300" dirty="0">
                <a:latin typeface="Calibri" pitchFamily="34" charset="0"/>
              </a:rPr>
              <a:t>all support services with main </a:t>
            </a:r>
            <a:r>
              <a:rPr lang="en-US" sz="2300" dirty="0" smtClean="0">
                <a:latin typeface="Calibri" pitchFamily="34" charset="0"/>
              </a:rPr>
              <a:t>campus </a:t>
            </a:r>
            <a:endParaRPr lang="en-US" sz="2300" dirty="0">
              <a:latin typeface="Calibri" pitchFamily="34" charset="0"/>
            </a:endParaRPr>
          </a:p>
          <a:p>
            <a:pPr marL="3429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</a:rPr>
              <a:t>Implement “Program Success Studies” for all programs </a:t>
            </a:r>
          </a:p>
          <a:p>
            <a:pPr marL="3429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</a:rPr>
              <a:t>Identify viable </a:t>
            </a:r>
            <a:r>
              <a:rPr lang="en-US" sz="2300" dirty="0">
                <a:latin typeface="Calibri" pitchFamily="34" charset="0"/>
              </a:rPr>
              <a:t>new programs </a:t>
            </a:r>
            <a:r>
              <a:rPr lang="en-US" sz="2300" dirty="0" smtClean="0">
                <a:latin typeface="Calibri" pitchFamily="34" charset="0"/>
              </a:rPr>
              <a:t>to increase enrollment</a:t>
            </a:r>
          </a:p>
          <a:p>
            <a:pPr marL="342900" lvl="1" indent="-3429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</a:rPr>
              <a:t>Develop and implement marketing, outreach, and recruitment strategies, including community and business partnerships</a:t>
            </a:r>
          </a:p>
          <a:p>
            <a:pPr marL="342900" lvl="1" indent="-342900">
              <a:spcBef>
                <a:spcPts val="200"/>
              </a:spcBef>
              <a:buFont typeface="Wingdings" pitchFamily="2" charset="2"/>
              <a:buChar char="§"/>
            </a:pPr>
            <a:endParaRPr lang="en-US" sz="300" dirty="0" smtClean="0">
              <a:latin typeface="Calibri" pitchFamily="34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300" dirty="0" smtClean="0">
                <a:latin typeface="Calibri" pitchFamily="34" charset="0"/>
              </a:rPr>
              <a:t>Create strategies to address anticipated multi-year budget cut for FY2016-17+</a:t>
            </a:r>
          </a:p>
        </p:txBody>
      </p:sp>
    </p:spTree>
    <p:extLst>
      <p:ext uri="{BB962C8B-B14F-4D97-AF65-F5344CB8AC3E}">
        <p14:creationId xmlns:p14="http://schemas.microsoft.com/office/powerpoint/2010/main" val="5408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9729" y="541896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864429" y="3997374"/>
            <a:ext cx="52033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Dr. Orestes Monterecy</a:t>
            </a:r>
          </a:p>
          <a:p>
            <a:r>
              <a:rPr lang="en-US" sz="2400" dirty="0" smtClean="0">
                <a:latin typeface="+mj-lt"/>
              </a:rPr>
              <a:t>Vice President, Administrative Services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2682" y="764774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NORTH SEATTLE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2582635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2015 - 2016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4" y="5867400"/>
            <a:ext cx="2803522" cy="833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72" y="2612571"/>
            <a:ext cx="3446842" cy="25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4825" y="3894282"/>
            <a:ext cx="6134100" cy="1381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825" y="1067385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Strategic Plan Aligns with Budget &amp;</a:t>
            </a:r>
            <a:br>
              <a:rPr lang="en-US" sz="4000" b="1" dirty="0" smtClean="0"/>
            </a:br>
            <a:r>
              <a:rPr lang="en-US" sz="4000" b="1" dirty="0" smtClean="0"/>
              <a:t>Budget Aligns with Strategic Plan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45897"/>
            <a:ext cx="7696200" cy="4244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875" y="3044864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Core Themes and </a:t>
            </a:r>
          </a:p>
          <a:p>
            <a:r>
              <a:rPr lang="en-US" sz="2200" dirty="0" smtClean="0"/>
              <a:t>Objectives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2761" y="5149754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Core Themes and </a:t>
            </a:r>
          </a:p>
          <a:p>
            <a:r>
              <a:rPr lang="en-US" sz="2200" dirty="0" smtClean="0"/>
              <a:t>Objectives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471" y="4150532"/>
            <a:ext cx="643730" cy="9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1510393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929" y="1068274"/>
            <a:ext cx="43053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Destination 2016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84932"/>
            <a:ext cx="4188315" cy="4048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19200"/>
            <a:ext cx="4154830" cy="5143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639786"/>
            <a:ext cx="664522" cy="18350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3986" y="268015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Aligning strategies 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resources to achieve 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0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7" y="941614"/>
            <a:ext cx="8225082" cy="5916386"/>
          </a:xfrm>
          <a:prstGeom prst="rect">
            <a:avLst/>
          </a:prstGeom>
          <a:solidFill>
            <a:srgbClr val="C3B16F"/>
          </a:solidFill>
        </p:spPr>
      </p:pic>
    </p:spTree>
    <p:extLst>
      <p:ext uri="{BB962C8B-B14F-4D97-AF65-F5344CB8AC3E}">
        <p14:creationId xmlns:p14="http://schemas.microsoft.com/office/powerpoint/2010/main" val="32037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" y="1028700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Constraints for FY’15-16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3" y="1905000"/>
            <a:ext cx="823031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481328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sz="4000" b="1" dirty="0" smtClean="0">
                <a:solidFill>
                  <a:schemeClr val="tx1"/>
                </a:solidFill>
              </a:rPr>
              <a:t>Budget Considerations in relation to CORE THEMES </a:t>
            </a:r>
          </a:p>
          <a:p>
            <a:pPr fontAlgn="auto">
              <a:spcAft>
                <a:spcPts val="0"/>
              </a:spcAft>
            </a:pPr>
            <a:endParaRPr lang="en-US" sz="3600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033809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Advancing Student Success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100609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l" fontAlgn="auto">
              <a:spcAft>
                <a:spcPts val="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Permanent</a:t>
            </a:r>
          </a:p>
          <a:p>
            <a:pPr marL="109728" algn="l" fontAlgn="auto">
              <a:spcAft>
                <a:spcPts val="0"/>
              </a:spcAft>
            </a:pPr>
            <a:endParaRPr lang="en-US" sz="1000" b="1" u="sng" dirty="0" smtClean="0">
              <a:solidFill>
                <a:schemeClr val="tx1"/>
              </a:solidFill>
            </a:endParaRPr>
          </a:p>
          <a:p>
            <a:pPr marL="109728" algn="l"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Increase Std. Learn Ctr. funding by $236,000</a:t>
            </a:r>
          </a:p>
          <a:p>
            <a:pPr marL="109728" algn="l" fontAlgn="auto">
              <a:spcAft>
                <a:spcPts val="0"/>
              </a:spcAft>
            </a:pPr>
            <a:endParaRPr lang="en-US" sz="800" b="1" u="sng" dirty="0" smtClean="0">
              <a:solidFill>
                <a:schemeClr val="tx1"/>
              </a:solidFill>
            </a:endParaRPr>
          </a:p>
          <a:p>
            <a:pPr marL="109728" algn="l" fontAlgn="auto">
              <a:spcAft>
                <a:spcPts val="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Temporary</a:t>
            </a:r>
          </a:p>
          <a:p>
            <a:pPr marL="109728" algn="l" fontAlgn="auto">
              <a:spcAft>
                <a:spcPts val="0"/>
              </a:spcAft>
            </a:pPr>
            <a:endParaRPr lang="en-US" sz="1400" b="1" u="sng" dirty="0" smtClean="0">
              <a:solidFill>
                <a:schemeClr val="tx1"/>
              </a:solidFill>
            </a:endParaRPr>
          </a:p>
          <a:p>
            <a:pPr marL="109728" algn="l"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Std. Learn Ctr. Office Assistant 	$46,526</a:t>
            </a:r>
          </a:p>
          <a:p>
            <a:pPr marL="109728" algn="l" fontAlgn="auto">
              <a:spcAft>
                <a:spcPts val="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	Shared Credential Specialist		$15,000</a:t>
            </a:r>
          </a:p>
          <a:p>
            <a:pPr marL="109728" algn="l" fontAlgn="auto">
              <a:spcAft>
                <a:spcPts val="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	Financial Aid </a:t>
            </a:r>
            <a:r>
              <a:rPr lang="en-US" sz="2500" dirty="0" err="1" smtClean="0">
                <a:solidFill>
                  <a:schemeClr val="tx1"/>
                </a:solidFill>
              </a:rPr>
              <a:t>Prog</a:t>
            </a:r>
            <a:r>
              <a:rPr lang="en-US" sz="2500" dirty="0" smtClean="0">
                <a:solidFill>
                  <a:schemeClr val="tx1"/>
                </a:solidFill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</a:rPr>
              <a:t>Coord</a:t>
            </a:r>
            <a:r>
              <a:rPr lang="en-US" sz="2500" dirty="0" smtClean="0">
                <a:solidFill>
                  <a:schemeClr val="tx1"/>
                </a:solidFill>
              </a:rPr>
              <a:t>./or </a:t>
            </a:r>
            <a:r>
              <a:rPr lang="en-US" sz="2500" dirty="0" err="1" smtClean="0">
                <a:solidFill>
                  <a:schemeClr val="tx1"/>
                </a:solidFill>
              </a:rPr>
              <a:t>Hrly</a:t>
            </a:r>
            <a:r>
              <a:rPr lang="en-US" sz="2500" dirty="0" smtClean="0">
                <a:solidFill>
                  <a:schemeClr val="tx1"/>
                </a:solidFill>
              </a:rPr>
              <a:t>.	</a:t>
            </a:r>
            <a:r>
              <a:rPr lang="en-US" sz="2500" smtClean="0">
                <a:solidFill>
                  <a:schemeClr val="tx1"/>
                </a:solidFill>
              </a:rPr>
              <a:t>$54,343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109728" algn="l" fontAlgn="auto">
              <a:spcAft>
                <a:spcPts val="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	LB Increase in Book Funding		$39,000</a:t>
            </a:r>
          </a:p>
          <a:p>
            <a:pPr marL="109728" fontAlgn="auto">
              <a:spcAft>
                <a:spcPts val="0"/>
              </a:spcAft>
            </a:pPr>
            <a:r>
              <a:rPr lang="en-US" sz="2000" dirty="0" smtClean="0"/>
              <a:t>					</a:t>
            </a:r>
            <a:endParaRPr lang="en-US" sz="1400" dirty="0" smtClean="0"/>
          </a:p>
          <a:p>
            <a:pPr marL="109728" fontAlgn="auto">
              <a:spcAft>
                <a:spcPts val="0"/>
              </a:spcAf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932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2956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/>
              <a:t>Excelling In Teaching and Learning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9613"/>
            <a:ext cx="8458200" cy="416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l" fontAlgn="auto">
              <a:spcAft>
                <a:spcPts val="0"/>
              </a:spcAft>
            </a:pPr>
            <a:endParaRPr lang="en-US" b="1" u="sng" dirty="0" smtClean="0"/>
          </a:p>
          <a:p>
            <a:pPr marL="109728" algn="l" fontAlgn="auto">
              <a:spcAft>
                <a:spcPts val="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Permanent Positions</a:t>
            </a:r>
          </a:p>
          <a:p>
            <a:pPr marL="109728" algn="l" fontAlgn="auto">
              <a:spcAft>
                <a:spcPts val="0"/>
              </a:spcAft>
            </a:pPr>
            <a:endParaRPr lang="en-US" sz="800" b="1" u="sng" dirty="0" smtClean="0">
              <a:solidFill>
                <a:schemeClr val="tx1"/>
              </a:solidFill>
            </a:endParaRPr>
          </a:p>
          <a:p>
            <a:pPr marL="109728" algn="l" fontAlgn="auto">
              <a:spcAft>
                <a:spcPts val="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   Institutional </a:t>
            </a:r>
            <a:r>
              <a:rPr lang="en-US" sz="2500" dirty="0" smtClean="0">
                <a:solidFill>
                  <a:schemeClr val="tx1"/>
                </a:solidFill>
              </a:rPr>
              <a:t>Effectiveness @ 100% adjust.	$25,400</a:t>
            </a:r>
          </a:p>
          <a:p>
            <a:pPr marL="109728" algn="l"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marL="109728" algn="l" fontAlgn="auto">
              <a:spcAft>
                <a:spcPts val="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Temporary Positions</a:t>
            </a:r>
          </a:p>
          <a:p>
            <a:pPr marL="109728" algn="l" fontAlgn="auto">
              <a:spcAft>
                <a:spcPts val="0"/>
              </a:spcAft>
            </a:pPr>
            <a:endParaRPr lang="en-US" sz="800" b="1" u="sng" dirty="0" smtClean="0">
              <a:solidFill>
                <a:schemeClr val="tx1"/>
              </a:solidFill>
            </a:endParaRPr>
          </a:p>
          <a:p>
            <a:pPr marL="109728" algn="l" fontAlgn="auto">
              <a:spcAft>
                <a:spcPts val="0"/>
              </a:spcAft>
            </a:pP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   HHS </a:t>
            </a:r>
            <a:r>
              <a:rPr lang="en-US" sz="2500" dirty="0" smtClean="0">
                <a:solidFill>
                  <a:schemeClr val="tx1"/>
                </a:solidFill>
              </a:rPr>
              <a:t>Clinical Coordinator		</a:t>
            </a:r>
            <a:r>
              <a:rPr lang="en-US" sz="2500" dirty="0" smtClean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$</a:t>
            </a:r>
            <a:r>
              <a:rPr lang="en-US" sz="2500" dirty="0" smtClean="0">
                <a:solidFill>
                  <a:schemeClr val="tx1"/>
                </a:solidFill>
              </a:rPr>
              <a:t>48,000</a:t>
            </a:r>
          </a:p>
          <a:p>
            <a:pPr marL="109728" algn="l"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132448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Building Community 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8843" y="2498939"/>
            <a:ext cx="8142514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srgbClr val="002060"/>
                </a:solidFill>
              </a:rPr>
              <a:t>Permanent</a:t>
            </a:r>
          </a:p>
          <a:p>
            <a:pPr marL="109728" algn="l" fontAlgn="auto">
              <a:spcBef>
                <a:spcPts val="0"/>
              </a:spcBef>
              <a:spcAft>
                <a:spcPts val="0"/>
              </a:spcAft>
            </a:pPr>
            <a:endParaRPr lang="en-US" sz="800" b="1" u="sng" dirty="0" smtClean="0">
              <a:solidFill>
                <a:srgbClr val="002060"/>
              </a:solidFill>
            </a:endParaRPr>
          </a:p>
          <a:p>
            <a:pPr marL="109728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   </a:t>
            </a:r>
            <a:r>
              <a:rPr lang="en-US" sz="2500" dirty="0" smtClean="0">
                <a:solidFill>
                  <a:schemeClr val="tx1"/>
                </a:solidFill>
              </a:rPr>
              <a:t>President’s </a:t>
            </a:r>
            <a:r>
              <a:rPr lang="en-US" sz="2500" dirty="0" smtClean="0">
                <a:solidFill>
                  <a:schemeClr val="tx1"/>
                </a:solidFill>
              </a:rPr>
              <a:t>front desk senior sec.		$15,500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09728" algn="l"/>
            <a:r>
              <a:rPr lang="en-US" b="1" u="sng" dirty="0" smtClean="0">
                <a:solidFill>
                  <a:srgbClr val="002060"/>
                </a:solidFill>
              </a:rPr>
              <a:t>Temporary</a:t>
            </a:r>
          </a:p>
          <a:p>
            <a:pPr marL="109728" algn="l"/>
            <a:endParaRPr lang="en-US" sz="800" b="1" u="sng" dirty="0" smtClean="0">
              <a:solidFill>
                <a:srgbClr val="002060"/>
              </a:solidFill>
            </a:endParaRPr>
          </a:p>
          <a:p>
            <a:pPr marL="109728" algn="l"/>
            <a:r>
              <a:rPr lang="en-US" sz="2700" b="1" dirty="0"/>
              <a:t> </a:t>
            </a:r>
            <a:r>
              <a:rPr lang="en-US" sz="2700" b="1" dirty="0" smtClean="0"/>
              <a:t>   </a:t>
            </a:r>
            <a:r>
              <a:rPr lang="en-US" sz="2500" dirty="0" smtClean="0">
                <a:solidFill>
                  <a:schemeClr val="tx1"/>
                </a:solidFill>
              </a:rPr>
              <a:t>Art </a:t>
            </a:r>
            <a:r>
              <a:rPr lang="en-US" sz="2500" dirty="0">
                <a:solidFill>
                  <a:schemeClr val="tx1"/>
                </a:solidFill>
              </a:rPr>
              <a:t>Gallery Coordinator	</a:t>
            </a:r>
            <a:r>
              <a:rPr lang="en-US" sz="2500" dirty="0" smtClean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	</a:t>
            </a:r>
            <a:r>
              <a:rPr lang="en-US" sz="2500" dirty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$</a:t>
            </a:r>
            <a:r>
              <a:rPr lang="en-US" sz="2500" dirty="0">
                <a:solidFill>
                  <a:schemeClr val="tx1"/>
                </a:solidFill>
              </a:rPr>
              <a:t>21,000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20353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750" y="152399"/>
            <a:ext cx="6934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Strategic Plan 2010-2015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1447800"/>
            <a:ext cx="8458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 1 – STUDENT SUCCESS</a:t>
            </a:r>
          </a:p>
          <a:p>
            <a:pPr marL="457200" lvl="2" indent="-457200"/>
            <a:endParaRPr lang="en-US" sz="3200" u="sng" dirty="0">
              <a:latin typeface="Calibri" pitchFamily="34" charset="0"/>
            </a:endParaRPr>
          </a:p>
          <a:p>
            <a:pPr marL="457200" lvl="2" indent="-457200"/>
            <a:r>
              <a:rPr lang="en-US" sz="2800" i="1" u="sng" dirty="0">
                <a:latin typeface="Calibri" pitchFamily="34" charset="0"/>
              </a:rPr>
              <a:t>Increase Student Learning and Achievement</a:t>
            </a:r>
            <a:r>
              <a:rPr lang="en-US" sz="2800" i="1" dirty="0" smtClean="0">
                <a:latin typeface="Calibri" pitchFamily="34" charset="0"/>
              </a:rPr>
              <a:t>:</a:t>
            </a:r>
          </a:p>
          <a:p>
            <a:pPr marL="457200" lvl="2" indent="-457200"/>
            <a:endParaRPr lang="en-US" sz="2800" i="1" dirty="0">
              <a:latin typeface="Calibri" pitchFamily="34" charset="0"/>
            </a:endParaRPr>
          </a:p>
          <a:p>
            <a:pPr marL="457200" lvl="2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Meet annual state-funded enrollment allocation  </a:t>
            </a:r>
            <a:r>
              <a:rPr lang="en-US" sz="2400" i="1" dirty="0">
                <a:latin typeface="Calibri" pitchFamily="34" charset="0"/>
              </a:rPr>
              <a:t>Achieve 100% of our enrollment target</a:t>
            </a:r>
          </a:p>
          <a:p>
            <a:pPr marL="457200" lvl="2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student </a:t>
            </a:r>
            <a:r>
              <a:rPr lang="en-US" sz="2800" dirty="0" smtClean="0">
                <a:latin typeface="Calibri" pitchFamily="34" charset="0"/>
              </a:rPr>
              <a:t>completion and </a:t>
            </a:r>
            <a:r>
              <a:rPr lang="en-US" sz="2800" dirty="0">
                <a:latin typeface="Calibri" pitchFamily="34" charset="0"/>
              </a:rPr>
              <a:t>job placement</a:t>
            </a:r>
          </a:p>
          <a:p>
            <a:pPr marL="457200" lvl="2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Improve student achievement in pre-college 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113244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How Budget Considerations Distributed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1" y="1712112"/>
            <a:ext cx="8327858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NORTH SEATTLE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9931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Next Stop, 2016: Our Preferred …  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0"/>
            <a:ext cx="6608637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441596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883479" y="4041836"/>
            <a:ext cx="5407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Dr. </a:t>
            </a:r>
            <a:r>
              <a:rPr lang="en-US" sz="2400" dirty="0" smtClean="0">
                <a:latin typeface="+mj-lt"/>
              </a:rPr>
              <a:t>Frank Ashby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Vice President, Administrative Services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6821" y="697253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SOUTH SEATTLE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479" y="2502135"/>
            <a:ext cx="4191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+mn-lt"/>
              </a:rPr>
              <a:t>Public Budget Hearing</a:t>
            </a:r>
          </a:p>
          <a:p>
            <a:r>
              <a:rPr lang="en-US" sz="2800" dirty="0" smtClean="0">
                <a:latin typeface="+mn-lt"/>
              </a:rPr>
              <a:t>Fiscal Year 2015 - 2016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72200"/>
            <a:ext cx="3975100" cy="5120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31948"/>
          <a:stretch/>
        </p:blipFill>
        <p:spPr bwMode="auto">
          <a:xfrm>
            <a:off x="530679" y="2514600"/>
            <a:ext cx="3352800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85900"/>
            <a:ext cx="62103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South Had a Great Year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9858" y="2286000"/>
            <a:ext cx="7610742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Focused on the Student Success 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Invested in Technology and Infrastructure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Reinstated outside resource solicitation to supplement the College programs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1270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229170"/>
            <a:ext cx="4953000" cy="106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Budget Challenges 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8700" y="2133600"/>
            <a:ext cx="7391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State allocation is not finalized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Tuition collection for 2014-15FY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 projected increase in State allocation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 tuition increase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Cost recoveries are approaching its limit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Mandatory commitments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Unfunded mandates 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Sunset grants</a:t>
            </a:r>
          </a:p>
        </p:txBody>
      </p:sp>
    </p:spTree>
    <p:extLst>
      <p:ext uri="{BB962C8B-B14F-4D97-AF65-F5344CB8AC3E}">
        <p14:creationId xmlns:p14="http://schemas.microsoft.com/office/powerpoint/2010/main" val="650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0019" y="989171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SSC Total Resources $52Million</a:t>
            </a:r>
            <a:endParaRPr lang="en-US" sz="4000" b="1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0" y="1827371"/>
            <a:ext cx="7917719" cy="47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7696200" cy="86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/>
              <a:t>SSC Operating Budget $33Million 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32057"/>
            <a:ext cx="7391400" cy="47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074992"/>
            <a:ext cx="6324600" cy="1050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300" b="1" dirty="0" smtClean="0"/>
              <a:t>Budget Principles</a:t>
            </a:r>
            <a:r>
              <a:rPr lang="en-US" sz="4300" b="1" dirty="0"/>
              <a:t> </a:t>
            </a:r>
            <a:endParaRPr lang="en-US" sz="4300" b="1" dirty="0" smtClean="0"/>
          </a:p>
          <a:p>
            <a:pPr algn="l" fontAlgn="auto">
              <a:spcAft>
                <a:spcPts val="0"/>
              </a:spcAf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2015-16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</a:rPr>
              <a:t>FY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2138939"/>
            <a:ext cx="7696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300" dirty="0" smtClean="0">
                <a:solidFill>
                  <a:schemeClr val="tx1"/>
                </a:solidFill>
              </a:rPr>
              <a:t>SSC will align budget priorities with the strategic plan and core themes.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300" dirty="0" smtClean="0">
                <a:solidFill>
                  <a:schemeClr val="tx1"/>
                </a:solidFill>
              </a:rPr>
              <a:t>SSC will follow its policy regarding fund balance and reserves. Fund balance and reserves will not be used for on-going expenses.</a:t>
            </a:r>
          </a:p>
          <a:p>
            <a:pPr algn="l" fontAlgn="auto">
              <a:spcAft>
                <a:spcPts val="0"/>
              </a:spcAft>
            </a:pPr>
            <a:endParaRPr lang="en-US" sz="9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300" dirty="0" smtClean="0">
                <a:solidFill>
                  <a:schemeClr val="tx1"/>
                </a:solidFill>
              </a:rPr>
              <a:t>SSC will continue grant acquisition to financially supplement college programs. Sustainability of continuing grant activities beyond the life of the grant will be considered in budget development.</a:t>
            </a:r>
          </a:p>
          <a:p>
            <a:pPr algn="l" fontAlgn="auto">
              <a:spcAft>
                <a:spcPts val="0"/>
              </a:spcAft>
            </a:pPr>
            <a:endParaRPr lang="en-US" sz="9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300" dirty="0" smtClean="0">
                <a:solidFill>
                  <a:schemeClr val="tx1"/>
                </a:solidFill>
              </a:rPr>
              <a:t>SSC will develop a realistic and sustainable budget based on historical data, enrollment trends, revenue forecasts, and program and operational reviews.</a:t>
            </a:r>
          </a:p>
        </p:txBody>
      </p:sp>
    </p:spTree>
    <p:extLst>
      <p:ext uri="{BB962C8B-B14F-4D97-AF65-F5344CB8AC3E}">
        <p14:creationId xmlns:p14="http://schemas.microsoft.com/office/powerpoint/2010/main" val="3766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28600" y="1600912"/>
            <a:ext cx="4876800" cy="9144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SSC Core Themes 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066800" y="1981200"/>
            <a:ext cx="6829158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u="sng" dirty="0" smtClean="0">
              <a:solidFill>
                <a:srgbClr val="000000"/>
              </a:solidFill>
            </a:endParaRPr>
          </a:p>
          <a:p>
            <a:pPr marL="514350" indent="-51435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Student Achievement</a:t>
            </a:r>
          </a:p>
          <a:p>
            <a:pPr marL="514350" indent="-51435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Teaching and Learning</a:t>
            </a:r>
          </a:p>
          <a:p>
            <a:pPr marL="514350" indent="-51435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College Culture and Climate</a:t>
            </a:r>
          </a:p>
          <a:p>
            <a:pPr marL="514350" indent="-51435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Community Engagement and Partnership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291839"/>
            <a:ext cx="6248400" cy="124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College Council</a:t>
            </a:r>
          </a:p>
          <a:p>
            <a:pPr algn="l" fontAlgn="auto">
              <a:spcAft>
                <a:spcPts val="0"/>
              </a:spcAft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2015-16 FY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500" y="2538096"/>
            <a:ext cx="7543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Acknowledged that resources are very scarce this budget cycle, and recommendations may be more that can be covered in the budget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Strongly recommended fully fund mandatory costs</a:t>
            </a:r>
          </a:p>
        </p:txBody>
      </p:sp>
    </p:spTree>
    <p:extLst>
      <p:ext uri="{BB962C8B-B14F-4D97-AF65-F5344CB8AC3E}">
        <p14:creationId xmlns:p14="http://schemas.microsoft.com/office/powerpoint/2010/main" val="23648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i="1" smtClean="0"/>
              <a:t> 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1447800"/>
            <a:ext cx="8610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 2 - PARTNERSHIPS</a:t>
            </a:r>
          </a:p>
          <a:p>
            <a:pPr marL="457200" lvl="2" indent="-457200"/>
            <a:endParaRPr lang="en-US" sz="3200" u="sng" dirty="0">
              <a:latin typeface="Calibri" pitchFamily="34" charset="0"/>
            </a:endParaRPr>
          </a:p>
          <a:p>
            <a:pPr marL="457200" lvl="2" indent="-457200"/>
            <a:r>
              <a:rPr lang="en-US" sz="2800" i="1" u="sng" dirty="0">
                <a:latin typeface="Calibri" pitchFamily="34" charset="0"/>
              </a:rPr>
              <a:t>Build Community, </a:t>
            </a:r>
            <a:r>
              <a:rPr lang="en-US" sz="2800" i="1" u="sng" dirty="0" smtClean="0">
                <a:latin typeface="Calibri" pitchFamily="34" charset="0"/>
              </a:rPr>
              <a:t>Business and </a:t>
            </a:r>
            <a:r>
              <a:rPr lang="en-US" sz="2800" i="1" u="sng" dirty="0">
                <a:latin typeface="Calibri" pitchFamily="34" charset="0"/>
              </a:rPr>
              <a:t>Educational Partnerships</a:t>
            </a:r>
            <a:r>
              <a:rPr lang="en-US" sz="2800" i="1" dirty="0" smtClean="0">
                <a:latin typeface="Calibri" pitchFamily="34" charset="0"/>
              </a:rPr>
              <a:t>:</a:t>
            </a:r>
          </a:p>
          <a:p>
            <a:pPr marL="457200" lvl="2" indent="-457200"/>
            <a:endParaRPr lang="en-US" sz="2000" i="1" dirty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Increase </a:t>
            </a:r>
            <a:r>
              <a:rPr lang="en-US" sz="2800" dirty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eattle </a:t>
            </a: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olleges’ economic impact and integral role in advancing social equity and social mobility.</a:t>
            </a:r>
          </a:p>
          <a:p>
            <a:pPr marL="457200" lvl="3"/>
            <a:endParaRPr lang="en-US" sz="1200" dirty="0" smtClean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Increase </a:t>
            </a:r>
            <a:r>
              <a:rPr lang="en-US" sz="2800" dirty="0">
                <a:latin typeface="Calibri" pitchFamily="34" charset="0"/>
              </a:rPr>
              <a:t>professional-technical program graduates to respond to local industry workforce needs </a:t>
            </a:r>
            <a:endParaRPr lang="en-US" sz="2800" dirty="0" smtClean="0">
              <a:latin typeface="Calibri" pitchFamily="34" charset="0"/>
            </a:endParaRPr>
          </a:p>
          <a:p>
            <a:pPr marL="457200" lvl="3"/>
            <a:endParaRPr lang="en-US" sz="1200" dirty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private, foundation and local funding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103257"/>
            <a:ext cx="6934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Strategic Plan 2010-2015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2400" y="1392965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027637"/>
            <a:ext cx="2725241" cy="1502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 smtClean="0"/>
              <a:t>Budget Gap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</a:rPr>
              <a:t>2015-16FY</a:t>
            </a:r>
            <a:endParaRPr 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59" y="2633530"/>
            <a:ext cx="7584081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143000"/>
            <a:ext cx="8077200" cy="1093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Mandatory Costs and Commitments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59" y="2347952"/>
            <a:ext cx="7584081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093857"/>
            <a:ext cx="6571716" cy="139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Budget Balancing </a:t>
            </a:r>
          </a:p>
          <a:p>
            <a:pPr algn="l"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2015-16 FY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59" y="2590800"/>
            <a:ext cx="7584081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991120"/>
            <a:ext cx="6934200" cy="133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Budget Development Outcome </a:t>
            </a:r>
          </a:p>
          <a:p>
            <a:pPr algn="l"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2015-16FY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59" y="2406681"/>
            <a:ext cx="7584081" cy="1603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5" y="4231839"/>
            <a:ext cx="7601885" cy="7681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50292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410082"/>
              </a:buClr>
              <a:buSzPct val="70000"/>
              <a:buNone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South’s Permanent Operating Budget is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NOT Balanced</a:t>
            </a:r>
          </a:p>
        </p:txBody>
      </p:sp>
    </p:spTree>
    <p:extLst>
      <p:ext uri="{BB962C8B-B14F-4D97-AF65-F5344CB8AC3E}">
        <p14:creationId xmlns:p14="http://schemas.microsoft.com/office/powerpoint/2010/main" val="31552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3257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SOUTH SEATTLE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4376" y="1156550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300" b="1" dirty="0" smtClean="0"/>
              <a:t>Budget Development Key Points </a:t>
            </a:r>
          </a:p>
          <a:p>
            <a:pPr algn="l"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2015-16FY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2436995"/>
            <a:ext cx="8153400" cy="392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came a long way to close the budget gap!</a:t>
            </a:r>
            <a:endParaRPr lang="en-US" sz="8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2015-16FY Budget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Balanced</a:t>
            </a:r>
            <a:endParaRPr lang="en-US" sz="3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 level of funding for 2015-16FY            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Guaranteed. Certain things will      never go back to how they used to be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sz="800" dirty="0" smtClean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 prepared for more changes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" y="1828800"/>
            <a:ext cx="8763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Questions &amp; Discussion?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103257"/>
            <a:ext cx="7010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Budget Hearing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" y="3733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Thank you all for attending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447800"/>
            <a:ext cx="8915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 3 - INNOVATION</a:t>
            </a:r>
          </a:p>
          <a:p>
            <a:pPr marL="457200" lvl="2" indent="-457200"/>
            <a:endParaRPr lang="en-US" sz="3200" u="sng" dirty="0">
              <a:latin typeface="Calibri" pitchFamily="34" charset="0"/>
            </a:endParaRPr>
          </a:p>
          <a:p>
            <a:pPr marL="457200" lvl="2" indent="-457200"/>
            <a:r>
              <a:rPr lang="en-US" sz="2800" i="1" u="sng" dirty="0">
                <a:latin typeface="Calibri" pitchFamily="34" charset="0"/>
              </a:rPr>
              <a:t>Increase innovation </a:t>
            </a:r>
            <a:r>
              <a:rPr lang="en-US" sz="2800" i="1" u="sng" dirty="0" smtClean="0">
                <a:latin typeface="Calibri" pitchFamily="34" charset="0"/>
              </a:rPr>
              <a:t>&amp; improve </a:t>
            </a:r>
            <a:r>
              <a:rPr lang="en-US" sz="2800" i="1" u="sng" dirty="0">
                <a:latin typeface="Calibri" pitchFamily="34" charset="0"/>
              </a:rPr>
              <a:t>organizational effectiveness</a:t>
            </a:r>
            <a:r>
              <a:rPr lang="en-US" sz="2800" i="1" dirty="0" smtClean="0">
                <a:latin typeface="Calibri" pitchFamily="34" charset="0"/>
              </a:rPr>
              <a:t>:</a:t>
            </a:r>
          </a:p>
          <a:p>
            <a:pPr marL="457200" lvl="2" indent="-457200"/>
            <a:endParaRPr lang="en-US" sz="1400" i="1" dirty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innovative instructional options for </a:t>
            </a:r>
            <a:r>
              <a:rPr lang="en-US" sz="2800" dirty="0" smtClean="0">
                <a:latin typeface="Calibri" pitchFamily="34" charset="0"/>
              </a:rPr>
              <a:t>students</a:t>
            </a:r>
          </a:p>
          <a:p>
            <a:pPr marL="457200" lvl="3"/>
            <a:endParaRPr lang="en-US" sz="1200" dirty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Improve effectiveness, efficiency and responsiveness of administrative </a:t>
            </a:r>
            <a:r>
              <a:rPr lang="en-US" sz="2800" dirty="0" smtClean="0">
                <a:latin typeface="Calibri" pitchFamily="34" charset="0"/>
              </a:rPr>
              <a:t>systems</a:t>
            </a:r>
          </a:p>
          <a:p>
            <a:pPr marL="457200" lvl="3"/>
            <a:endParaRPr lang="en-US" sz="1200" dirty="0"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Increase employee ethnic and racial diversity and recognition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175" y="149423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Strategic Plan 2010-2015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  Seattle Colleges Budget Discussions</a:t>
            </a:r>
            <a:endParaRPr lang="en-US" sz="31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7224" y="2514600"/>
            <a:ext cx="7953375" cy="3809999"/>
          </a:xfrm>
        </p:spPr>
        <p:txBody>
          <a:bodyPr>
            <a:noAutofit/>
          </a:bodyPr>
          <a:lstStyle/>
          <a:p>
            <a:r>
              <a:rPr lang="en-US" dirty="0" smtClean="0"/>
              <a:t>Enrollment </a:t>
            </a:r>
            <a:r>
              <a:rPr lang="en-US" dirty="0"/>
              <a:t>and Student Success</a:t>
            </a:r>
          </a:p>
          <a:p>
            <a:r>
              <a:rPr lang="en-US" dirty="0" smtClean="0"/>
              <a:t>Faculty and Staff wages</a:t>
            </a:r>
            <a:endParaRPr lang="en-US" dirty="0"/>
          </a:p>
          <a:p>
            <a:r>
              <a:rPr lang="en-US" dirty="0" smtClean="0"/>
              <a:t>Limited changes to State funding for CTC’s </a:t>
            </a:r>
          </a:p>
          <a:p>
            <a:r>
              <a:rPr lang="en-US" dirty="0" smtClean="0"/>
              <a:t>Tuition </a:t>
            </a:r>
            <a:endParaRPr lang="en-US" dirty="0"/>
          </a:p>
          <a:p>
            <a:r>
              <a:rPr lang="en-US" dirty="0" smtClean="0"/>
              <a:t>Proposed SBCTC Allocation Formula Impacts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425" y="149423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FY1516 Budget Issues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 </a:t>
            </a:r>
            <a:r>
              <a:rPr lang="en-US" sz="4000" b="1" dirty="0" smtClean="0"/>
              <a:t>  District Priorities for this Year</a:t>
            </a:r>
            <a:endParaRPr lang="en-US" sz="31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458200" cy="3581399"/>
          </a:xfrm>
        </p:spPr>
        <p:txBody>
          <a:bodyPr>
            <a:no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Enrollment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Student </a:t>
            </a:r>
            <a:r>
              <a:rPr lang="en-US" sz="3200" dirty="0">
                <a:latin typeface="Calibri" pitchFamily="34" charset="0"/>
              </a:rPr>
              <a:t>Success Initiatives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Preparation for Major Fund-raising Campaign</a:t>
            </a: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Education Plan</a:t>
            </a:r>
            <a:endParaRPr lang="en-US" sz="3200" dirty="0">
              <a:latin typeface="Calibri" pitchFamily="34" charset="0"/>
            </a:endParaRPr>
          </a:p>
          <a:p>
            <a:pPr lvl="1" indent="-457200"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Future Planning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49423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FY1516 Budget Priorities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44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5457" y="521221"/>
            <a:ext cx="80772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981200" y="4165872"/>
            <a:ext cx="5407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+mj-lt"/>
              </a:rPr>
              <a:t>Financial Outlook</a:t>
            </a:r>
          </a:p>
          <a:p>
            <a:r>
              <a:rPr lang="en-US" sz="2400" dirty="0" smtClean="0">
                <a:latin typeface="+mj-lt"/>
              </a:rPr>
              <a:t>Dr. Kurt Buttleman</a:t>
            </a:r>
          </a:p>
          <a:p>
            <a:r>
              <a:rPr lang="en-US" sz="2400" dirty="0" smtClean="0">
                <a:latin typeface="+mj-lt"/>
              </a:rPr>
              <a:t>Vice Chancellor, Finance &amp; Technology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2917" y="776878"/>
            <a:ext cx="55022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SEATTLE COLLEGES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2355476"/>
            <a:ext cx="61722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latin typeface="+mn-lt"/>
              </a:rPr>
              <a:t>Public Budget Hearing</a:t>
            </a:r>
          </a:p>
          <a:p>
            <a:r>
              <a:rPr lang="en-US" sz="4000" dirty="0" smtClean="0">
                <a:latin typeface="+mn-lt"/>
              </a:rPr>
              <a:t>Fiscal Year 2015 - 2016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76" y="5867400"/>
            <a:ext cx="1944523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4942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State Funding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1500" y="2302329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3" indent="-457200">
              <a:buFont typeface="Arial" pitchFamily="34" charset="0"/>
              <a:buChar char="•"/>
            </a:pPr>
            <a:r>
              <a:rPr lang="en-US" sz="2800" dirty="0" err="1" smtClean="0">
                <a:latin typeface="Calibri" pitchFamily="34" charset="0"/>
              </a:rPr>
              <a:t>Flat’ish</a:t>
            </a:r>
            <a:r>
              <a:rPr lang="en-US" sz="2800" dirty="0" smtClean="0">
                <a:latin typeface="Calibri" pitchFamily="34" charset="0"/>
              </a:rPr>
              <a:t>’ State budget anticipated this year for SBCTC</a:t>
            </a:r>
          </a:p>
          <a:p>
            <a:pPr marL="0" lvl="3"/>
            <a:endParaRPr lang="en-US" sz="800" dirty="0" smtClean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Faculty and Staff COLAs</a:t>
            </a:r>
          </a:p>
          <a:p>
            <a:pPr marL="0" lvl="3"/>
            <a:endParaRPr lang="en-US" sz="800" dirty="0" smtClean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Earmarks (Pacific Tower, Labor Center, Maritime, </a:t>
            </a:r>
          </a:p>
          <a:p>
            <a:pPr marL="0" lvl="3"/>
            <a:r>
              <a:rPr lang="en-US" sz="2800" dirty="0" smtClean="0">
                <a:latin typeface="Calibri" pitchFamily="34" charset="0"/>
              </a:rPr>
              <a:t>      STEM, Aerospace)</a:t>
            </a:r>
          </a:p>
          <a:p>
            <a:pPr marL="0" lvl="3"/>
            <a:endParaRPr lang="en-US" sz="800" dirty="0" smtClean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Tuition level or decreased</a:t>
            </a:r>
          </a:p>
          <a:p>
            <a:pPr marL="0" lvl="3"/>
            <a:endParaRPr lang="en-US" sz="800" dirty="0" smtClean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Education</a:t>
            </a:r>
          </a:p>
          <a:p>
            <a:pPr marL="800100" lvl="4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latin typeface="Calibri" pitchFamily="34" charset="0"/>
              </a:rPr>
              <a:t>K-12 </a:t>
            </a:r>
            <a:r>
              <a:rPr lang="en-US" sz="2400" i="1" dirty="0">
                <a:latin typeface="Calibri" pitchFamily="34" charset="0"/>
              </a:rPr>
              <a:t>funding – McCleary</a:t>
            </a:r>
          </a:p>
          <a:p>
            <a:pPr marL="0" lvl="3"/>
            <a:endParaRPr lang="en-US" sz="800" dirty="0" smtClean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Capital</a:t>
            </a:r>
          </a:p>
          <a:p>
            <a:pPr marL="800100" lvl="4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latin typeface="Calibri" pitchFamily="34" charset="0"/>
              </a:rPr>
              <a:t>Cascade Court Reductions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33350" y="141658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 smtClean="0"/>
              <a:t>  State Funding Outlook</a:t>
            </a:r>
            <a:endParaRPr lang="en-US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8521</TotalTime>
  <Words>1425</Words>
  <Application>Microsoft Office PowerPoint</Application>
  <PresentationFormat>On-screen Show (4:3)</PresentationFormat>
  <Paragraphs>399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    </vt:lpstr>
      <vt:lpstr>    </vt:lpstr>
      <vt:lpstr>    </vt:lpstr>
      <vt:lpstr>  Seattle Colleges Budget Discussions</vt:lpstr>
      <vt:lpstr>   District Priorities for this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Community Colleges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Community College Email Replacement Planning</dc:title>
  <dc:creator>pcclark</dc:creator>
  <cp:lastModifiedBy>Emlund, Heather</cp:lastModifiedBy>
  <cp:revision>725</cp:revision>
  <dcterms:created xsi:type="dcterms:W3CDTF">2009-06-08T15:49:14Z</dcterms:created>
  <dcterms:modified xsi:type="dcterms:W3CDTF">2015-06-10T16:43:55Z</dcterms:modified>
</cp:coreProperties>
</file>