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410" r:id="rId2"/>
    <p:sldId id="436" r:id="rId3"/>
    <p:sldId id="428" r:id="rId4"/>
    <p:sldId id="429" r:id="rId5"/>
    <p:sldId id="444" r:id="rId6"/>
    <p:sldId id="329" r:id="rId7"/>
    <p:sldId id="334" r:id="rId8"/>
    <p:sldId id="371" r:id="rId9"/>
    <p:sldId id="332" r:id="rId10"/>
    <p:sldId id="335" r:id="rId11"/>
    <p:sldId id="431" r:id="rId12"/>
    <p:sldId id="433" r:id="rId13"/>
    <p:sldId id="442" r:id="rId14"/>
    <p:sldId id="460" r:id="rId15"/>
    <p:sldId id="451" r:id="rId16"/>
    <p:sldId id="456" r:id="rId17"/>
    <p:sldId id="455" r:id="rId18"/>
    <p:sldId id="454" r:id="rId19"/>
    <p:sldId id="453" r:id="rId20"/>
    <p:sldId id="448" r:id="rId21"/>
    <p:sldId id="449" r:id="rId22"/>
    <p:sldId id="450" r:id="rId23"/>
    <p:sldId id="445" r:id="rId24"/>
    <p:sldId id="446" r:id="rId25"/>
    <p:sldId id="437" r:id="rId26"/>
    <p:sldId id="440" r:id="rId27"/>
    <p:sldId id="443" r:id="rId28"/>
    <p:sldId id="438" r:id="rId29"/>
    <p:sldId id="439" r:id="rId30"/>
    <p:sldId id="427" r:id="rId31"/>
    <p:sldId id="457" r:id="rId32"/>
    <p:sldId id="458" r:id="rId33"/>
    <p:sldId id="367" r:id="rId34"/>
    <p:sldId id="395" r:id="rId35"/>
    <p:sldId id="396" r:id="rId36"/>
    <p:sldId id="459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241AF6"/>
    <a:srgbClr val="0D0690"/>
    <a:srgbClr val="003296"/>
    <a:srgbClr val="0044CC"/>
    <a:srgbClr val="080218"/>
    <a:srgbClr val="83AA06"/>
    <a:srgbClr val="A60A42"/>
    <a:srgbClr val="A4510C"/>
    <a:srgbClr val="7B7635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56F639-D120-45FE-993D-050372C1E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A4D44F-DB0F-4ABC-A1A3-B080BB9257BC}" type="datetimeFigureOut">
              <a:rPr lang="en-US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5604AE-F173-4B68-A0D5-29796811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11AC1-5B75-42A7-9587-AE9481764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6CC648-A570-47D8-AB1E-94F1979089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B35C7-6B6A-44D6-84CC-1EE9BD01DA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1B1AE-B363-4DDC-B1E0-9C8CA30F12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B35C7-6B6A-44D6-84CC-1EE9BD01DA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6579F-4FB8-429F-843E-0703D036A0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46DDA0-F040-4CD8-9E57-5C2AE94F64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46DDA0-F040-4CD8-9E57-5C2AE94F64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6579F-4FB8-429F-843E-0703D036A0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A224EC-F25F-4105-9CB6-177DEA7A33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25851C-BFBD-4696-9111-A299ABCB85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46DDA0-F040-4CD8-9E57-5C2AE94F64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A224EC-F25F-4105-9CB6-177DEA7A33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46DDA0-F040-4CD8-9E57-5C2AE94F64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6579F-4FB8-429F-843E-0703D036A0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6579F-4FB8-429F-843E-0703D036A0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3246A-F9CE-4A5A-BCAB-50C8B3E896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3246A-F9CE-4A5A-BCAB-50C8B3E896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CA19EB-5F0E-4473-AE78-B3715A80C2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6CC648-A570-47D8-AB1E-94F1979089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C201F-F69C-426C-B142-0F9ADECA5CA6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F1C35-4182-46A3-B9CC-79E9453FAB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BD7AA-EC32-41E8-9A4D-114DE862BBE5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0384B-5DF8-44D8-9977-8134F6F95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4EB62E-729A-42E5-A4D2-A2972F1E8573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200FF-51CA-47B1-9873-2162065C7A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B9B30-A3E0-417C-A36E-59AA5650CD61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8006B-D2AA-489F-9372-E58005195D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7837A-0587-4179-A499-72C88FF6AB39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E5AD-B950-46B1-B115-7970CAB85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F61DE-9CE9-4015-A0E4-08C18F8E50A0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5D072-2F4B-4455-8E07-CFED0612C8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88B16-403D-4344-9736-77F4FF487DAD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AC0B8-5535-4139-86A5-B5D8C4C3D2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08BAF-046C-492B-A9CB-E24ACE7F78A2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1FF76-CB4E-4066-94FA-3EED8C0FFE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45AF5-5D34-4197-B401-C5FC5B0C697A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CFF21-00F1-49CF-9B3D-662C75D33D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9CF32-72E8-4709-A054-5D8EDDC1FA06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46783-AA3E-4519-A4ED-3107064BF1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3C077-CF04-4F59-99AE-45807FA32B4C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A83BB-9A63-4955-ACB7-55EB46C2FF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20EF94-C037-46C8-8EB9-545F2FE8B752}" type="datetimeFigureOut">
              <a:rPr lang="en-US" smtClean="0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AC0629-E892-4A38-92C6-2BDB44D353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267200" y="914400"/>
            <a:ext cx="4724400" cy="2438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  <a:effectLst/>
          <a:scene3d>
            <a:camera prst="orthographicFront"/>
            <a:lightRig rig="morning" dir="t"/>
          </a:scene3d>
          <a:sp3d prstMaterial="dkEdg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381000"/>
            <a:ext cx="8077200" cy="1905000"/>
          </a:xfrm>
          <a:prstGeom prst="round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5638800"/>
            <a:ext cx="38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143000" y="4038601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Book Antiqua" pitchFamily="18" charset="0"/>
              </a:rPr>
              <a:t>Presented </a:t>
            </a:r>
            <a:r>
              <a:rPr lang="en-US" sz="2400" b="1" dirty="0" smtClean="0">
                <a:latin typeface="Book Antiqua" pitchFamily="18" charset="0"/>
              </a:rPr>
              <a:t>Thursday, September </a:t>
            </a:r>
            <a:r>
              <a:rPr lang="en-US" sz="2400" b="1" dirty="0">
                <a:latin typeface="Book Antiqua" pitchFamily="18" charset="0"/>
              </a:rPr>
              <a:t>8, </a:t>
            </a:r>
            <a:r>
              <a:rPr lang="en-US" sz="2400" b="1" dirty="0" smtClean="0">
                <a:latin typeface="Book Antiqua" pitchFamily="18" charset="0"/>
              </a:rPr>
              <a:t>2011</a:t>
            </a:r>
            <a:endParaRPr lang="en-US" sz="2400" b="1" dirty="0">
              <a:latin typeface="Book Antiqua" pitchFamily="18" charset="0"/>
            </a:endParaRPr>
          </a:p>
          <a:p>
            <a:pPr algn="ctr"/>
            <a:r>
              <a:rPr lang="en-US" sz="2400" b="1" dirty="0" smtClean="0">
                <a:latin typeface="Book Antiqua" pitchFamily="18" charset="0"/>
              </a:rPr>
              <a:t>North Seattle  </a:t>
            </a:r>
            <a:r>
              <a:rPr lang="en-US" sz="2400" b="1" dirty="0">
                <a:latin typeface="Book Antiqua" pitchFamily="18" charset="0"/>
              </a:rPr>
              <a:t>Community College</a:t>
            </a:r>
          </a:p>
        </p:txBody>
      </p:sp>
      <p:pic>
        <p:nvPicPr>
          <p:cNvPr id="2054" name="Picture 6" descr="North Seattle Community Colle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990600"/>
            <a:ext cx="1295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Seattle Vocational Institu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2860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Seattle Central Community Colle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19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524000"/>
            <a:ext cx="7696200" cy="25908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 smtClean="0"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SEATTLE COMMUNITY COLLEGES</a:t>
            </a:r>
            <a:br>
              <a:rPr lang="en-US" sz="3400" b="1" dirty="0" smtClean="0"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</a:br>
            <a:r>
              <a:rPr lang="en-US" sz="3400" b="1" dirty="0" smtClean="0"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		Board of Trustees</a:t>
            </a:r>
            <a:r>
              <a:rPr lang="en-US" sz="20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D5B9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/>
            </a:r>
            <a:br>
              <a:rPr lang="en-US" sz="20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D5B9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</a:br>
            <a:r>
              <a:rPr lang="en-US" sz="20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D5B9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			</a:t>
            </a:r>
            <a:r>
              <a:rPr lang="en-US" sz="20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Budget Presentation </a:t>
            </a:r>
            <a:r>
              <a:rPr lang="en-US" sz="2000" b="1" spc="50" dirty="0" smtClean="0"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Fiscal Year 2011-12</a:t>
            </a:r>
            <a:r>
              <a:rPr lang="en-US" sz="3400" b="1" i="1" u="sng" dirty="0"/>
              <a:t/>
            </a:r>
            <a:br>
              <a:rPr lang="en-US" sz="3400" b="1" i="1" u="sng" dirty="0"/>
            </a:br>
            <a:endParaRPr lang="en-US" sz="3400" dirty="0"/>
          </a:p>
        </p:txBody>
      </p:sp>
      <p:pic>
        <p:nvPicPr>
          <p:cNvPr id="2057" name="Picture 8" descr="South Seattle Community Colle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3622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3000" contrast="-23000"/>
          </a:blip>
          <a:stretch>
            <a:fillRect/>
          </a:stretch>
        </p:blipFill>
        <p:spPr bwMode="auto">
          <a:xfrm>
            <a:off x="2362200" y="3316605"/>
            <a:ext cx="4724400" cy="3425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57201"/>
            <a:ext cx="69342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District-wide </a:t>
            </a:r>
            <a:r>
              <a:rPr lang="en-US" sz="3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Budget Committee Recommendations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2133601"/>
            <a:ext cx="8001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REVENUE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GENERATING</a:t>
            </a:r>
          </a:p>
          <a:p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Examine the reliance on soft money (i.e., international students) while keeping mindful of the district’s mission</a:t>
            </a:r>
          </a:p>
          <a:p>
            <a:pPr marL="457200" lvl="4" indent="-457200">
              <a:buFont typeface="Arial" pitchFamily="34" charset="0"/>
              <a:buChar char="•"/>
            </a:pPr>
            <a:endParaRPr lang="en-US" sz="2200" dirty="0">
              <a:latin typeface="Calibri" pitchFamily="34" charset="0"/>
            </a:endParaRP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Local taxing authority, competing for levy funds</a:t>
            </a:r>
          </a:p>
          <a:p>
            <a:pPr marL="1371600" lvl="4" indent="-457200"/>
            <a:endParaRPr lang="en-US" sz="2200" dirty="0">
              <a:solidFill>
                <a:srgbClr val="080218"/>
              </a:solidFill>
              <a:latin typeface="Calibri" pitchFamily="34" charset="0"/>
            </a:endParaRPr>
          </a:p>
          <a:p>
            <a:pPr marL="1371600" lvl="4" indent="-457200">
              <a:buFont typeface="Arial" charset="0"/>
              <a:buChar char="•"/>
            </a:pPr>
            <a:endParaRPr lang="en-US" sz="2200" dirty="0">
              <a:solidFill>
                <a:srgbClr val="080218"/>
              </a:solidFill>
              <a:latin typeface="Calibri" pitchFamily="34" charset="0"/>
            </a:endParaRPr>
          </a:p>
          <a:p>
            <a:pPr marL="1371600" lvl="4" indent="-457200"/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3000" contrast="-23000"/>
          </a:blip>
          <a:stretch>
            <a:fillRect/>
          </a:stretch>
        </p:blipFill>
        <p:spPr bwMode="auto">
          <a:xfrm>
            <a:off x="2362200" y="3316605"/>
            <a:ext cx="4724400" cy="3425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57201"/>
            <a:ext cx="69342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District-wide </a:t>
            </a:r>
            <a:r>
              <a:rPr lang="en-US" sz="3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Budget Committee Recommendations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2133601"/>
            <a:ext cx="8001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REVENUE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GENERATING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(previous recommendations)</a:t>
            </a:r>
          </a:p>
          <a:p>
            <a:pPr algn="ctr"/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200" dirty="0">
                <a:latin typeface="Calibri" pitchFamily="34" charset="0"/>
              </a:rPr>
              <a:t>Pursue more grants &amp; charge indirect costs</a:t>
            </a:r>
          </a:p>
          <a:p>
            <a:pPr marL="457200" lvl="4" indent="-457200">
              <a:buFont typeface="Arial" pitchFamily="34" charset="0"/>
              <a:buChar char="•"/>
            </a:pPr>
            <a:endParaRPr lang="en-US" sz="2200" dirty="0">
              <a:latin typeface="Calibri" pitchFamily="34" charset="0"/>
            </a:endParaRP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200" dirty="0">
                <a:latin typeface="Calibri" pitchFamily="34" charset="0"/>
              </a:rPr>
              <a:t>Explore differential tuition &amp; fees, and flexibility in utilizing fees for state-support classes</a:t>
            </a:r>
          </a:p>
          <a:p>
            <a:pPr marL="1371600" lvl="4" indent="-457200"/>
            <a:endParaRPr lang="en-US" sz="2200" dirty="0">
              <a:solidFill>
                <a:srgbClr val="080218"/>
              </a:solidFill>
              <a:latin typeface="Calibri" pitchFamily="34" charset="0"/>
            </a:endParaRPr>
          </a:p>
          <a:p>
            <a:pPr marL="1371600" lvl="4" indent="-457200">
              <a:buFont typeface="Arial" charset="0"/>
              <a:buChar char="•"/>
            </a:pPr>
            <a:endParaRPr lang="en-US" sz="2200" dirty="0">
              <a:solidFill>
                <a:srgbClr val="080218"/>
              </a:solidFill>
              <a:latin typeface="Calibri" pitchFamily="34" charset="0"/>
            </a:endParaRPr>
          </a:p>
          <a:p>
            <a:pPr marL="1371600" lvl="4" indent="-457200"/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3000" contrast="-23000"/>
          </a:blip>
          <a:stretch>
            <a:fillRect/>
          </a:stretch>
        </p:blipFill>
        <p:spPr bwMode="auto">
          <a:xfrm>
            <a:off x="2362200" y="3316605"/>
            <a:ext cx="4724400" cy="3425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16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b="1" i="1" smtClean="0"/>
              <a:t> 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57201"/>
            <a:ext cx="69342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District-wide </a:t>
            </a:r>
            <a:r>
              <a:rPr lang="en-US" sz="3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Budget Committee Recommendations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09800"/>
            <a:ext cx="7772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COLLABORATION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(previous recommendation)</a:t>
            </a:r>
          </a:p>
          <a:p>
            <a:pPr algn="ctr"/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0" lvl="3" indent="-457200"/>
            <a:r>
              <a:rPr lang="en-US" sz="2200" dirty="0" smtClean="0">
                <a:latin typeface="Calibri" pitchFamily="34" charset="0"/>
              </a:rPr>
              <a:t>Move to common placement testing standards</a:t>
            </a:r>
          </a:p>
          <a:p>
            <a:pPr marL="0" lvl="3" indent="-457200"/>
            <a:endParaRPr lang="en-US" sz="2200" dirty="0">
              <a:latin typeface="Calibri" pitchFamily="34" charset="0"/>
            </a:endParaRPr>
          </a:p>
          <a:p>
            <a:pPr marL="1371600" lvl="4" indent="-457200"/>
            <a:endParaRPr lang="en-US" sz="2200" dirty="0">
              <a:solidFill>
                <a:srgbClr val="080218"/>
              </a:solidFill>
              <a:latin typeface="Calibri" pitchFamily="34" charset="0"/>
            </a:endParaRPr>
          </a:p>
          <a:p>
            <a:pPr marL="1371600" lvl="4" indent="-457200"/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267200" y="914400"/>
            <a:ext cx="4724400" cy="2438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  <a:effectLst/>
          <a:scene3d>
            <a:camera prst="orthographicFront"/>
            <a:lightRig rig="morning" dir="t"/>
          </a:scene3d>
          <a:sp3d prstMaterial="dkEdg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" y="381000"/>
            <a:ext cx="8077200" cy="1905000"/>
          </a:xfrm>
          <a:prstGeom prst="round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5638800"/>
            <a:ext cx="38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143000" y="4038601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Now for the Numbers</a:t>
            </a:r>
            <a:endParaRPr lang="en-US" sz="2400" b="1" dirty="0">
              <a:latin typeface="Book Antiqua" pitchFamily="18" charset="0"/>
            </a:endParaRPr>
          </a:p>
          <a:p>
            <a:pPr algn="ctr"/>
            <a:r>
              <a:rPr lang="en-US" sz="2400" b="1" dirty="0" smtClean="0">
                <a:latin typeface="Book Antiqua" pitchFamily="18" charset="0"/>
              </a:rPr>
              <a:t>Alan Ward Interim </a:t>
            </a:r>
            <a:r>
              <a:rPr lang="en-US" sz="2400" b="1" dirty="0">
                <a:latin typeface="Book Antiqua" pitchFamily="18" charset="0"/>
              </a:rPr>
              <a:t>Financial Officer</a:t>
            </a:r>
          </a:p>
        </p:txBody>
      </p:sp>
      <p:pic>
        <p:nvPicPr>
          <p:cNvPr id="14342" name="Picture 6" descr="North Seattle Community Colle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990600"/>
            <a:ext cx="1295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Seattle Vocational Institu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2860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Seattle Central Community Colle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447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South Seattle Community Colle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3622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90600"/>
            <a:ext cx="7696200" cy="304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 smtClean="0"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SEATTLE COMMUNITY COLLEGES</a:t>
            </a:r>
            <a:br>
              <a:rPr lang="en-US" sz="3400" b="1" dirty="0" smtClean="0"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</a:br>
            <a:r>
              <a:rPr lang="en-US" sz="3400" b="1" dirty="0" smtClean="0"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		</a:t>
            </a:r>
            <a:r>
              <a:rPr lang="en-US" sz="2200" b="1" dirty="0" smtClean="0"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Board of Trustees Budget Presentation</a:t>
            </a:r>
            <a:r>
              <a:rPr lang="en-US" sz="22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D5B9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 </a:t>
            </a:r>
            <a:r>
              <a:rPr lang="en-US" sz="20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D5B9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/>
            </a:r>
            <a:br>
              <a:rPr lang="en-US" sz="20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D5B9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</a:br>
            <a:r>
              <a:rPr lang="en-US" sz="20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4D5B95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			</a:t>
            </a:r>
            <a:r>
              <a:rPr lang="en-US" sz="2000" b="1" spc="50" dirty="0" smtClean="0"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Book Antiqua" pitchFamily="18" charset="0"/>
              </a:rPr>
              <a:t>Fiscal Year 2011-12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3000" contrast="-23000"/>
          </a:blip>
          <a:stretch>
            <a:fillRect/>
          </a:stretch>
        </p:blipFill>
        <p:spPr bwMode="auto">
          <a:xfrm>
            <a:off x="2362200" y="3316605"/>
            <a:ext cx="4724400" cy="3425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16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b="1" i="1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57201"/>
            <a:ext cx="69342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What Does the Budget Picture Look Like?</a:t>
            </a:r>
            <a:endParaRPr lang="en-US" sz="3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0980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200" dirty="0" smtClean="0">
              <a:latin typeface="Calibri" pitchFamily="34" charset="0"/>
            </a:endParaRPr>
          </a:p>
          <a:p>
            <a:pPr marL="0" lvl="3" indent="-457200"/>
            <a:endParaRPr lang="en-US" sz="2200" dirty="0">
              <a:latin typeface="Calibri" pitchFamily="34" charset="0"/>
            </a:endParaRPr>
          </a:p>
          <a:p>
            <a:pPr marL="1371600" lvl="4" indent="-457200"/>
            <a:endParaRPr lang="en-US" sz="2200" dirty="0">
              <a:solidFill>
                <a:srgbClr val="080218"/>
              </a:solidFill>
              <a:latin typeface="Calibri" pitchFamily="34" charset="0"/>
            </a:endParaRPr>
          </a:p>
          <a:p>
            <a:pPr marL="1371600" lvl="4" indent="-457200"/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award\Local Settings\Temporary Internet Files\Content.IE5\CHGCNK17\MP9004024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858000" cy="3124200"/>
          </a:xfrm>
          <a:prstGeom prst="rect">
            <a:avLst/>
          </a:prstGeom>
          <a:noFill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05200"/>
            <a:ext cx="30337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Budget for 2011-13 Biennium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Legislature dealt with $ 5 </a:t>
            </a:r>
            <a:r>
              <a:rPr lang="en-US" sz="2800" dirty="0" err="1" smtClean="0"/>
              <a:t>bil</a:t>
            </a:r>
            <a:r>
              <a:rPr lang="en-US" sz="2800" dirty="0" smtClean="0"/>
              <a:t> revenue shortfall</a:t>
            </a:r>
          </a:p>
          <a:p>
            <a:r>
              <a:rPr lang="en-US" sz="2800" dirty="0" smtClean="0"/>
              <a:t>Couldn’t raise taxes-initiative I-960</a:t>
            </a:r>
          </a:p>
          <a:p>
            <a:r>
              <a:rPr lang="en-US" sz="2800" dirty="0" smtClean="0"/>
              <a:t>State appropriations were cut</a:t>
            </a:r>
          </a:p>
          <a:p>
            <a:r>
              <a:rPr lang="en-US" sz="2800" dirty="0" smtClean="0"/>
              <a:t>Legislature reduced CTC funding by $76.8 mil or 11.5% for FY 2011-12</a:t>
            </a:r>
          </a:p>
          <a:p>
            <a:r>
              <a:rPr lang="en-US" sz="2800" dirty="0" smtClean="0"/>
              <a:t>$84.3 mil or 12.6% for FY 12-13 (1.1% more)</a:t>
            </a:r>
          </a:p>
          <a:p>
            <a:r>
              <a:rPr lang="en-US" sz="2800" dirty="0" smtClean="0"/>
              <a:t>CTC current State funding drops from $669mil to $585 mil in FY12-13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85800" y="457200"/>
          <a:ext cx="7391399" cy="5105400"/>
        </p:xfrm>
        <a:graphic>
          <a:graphicData uri="http://schemas.openxmlformats.org/presentationml/2006/ole">
            <p:oleObj spid="_x0000_s106498" name="Worksheet" r:id="rId3" imgW="3381396" imgH="327654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38200" y="762000"/>
          <a:ext cx="7162800" cy="5029200"/>
        </p:xfrm>
        <a:graphic>
          <a:graphicData uri="http://schemas.openxmlformats.org/presentationml/2006/ole">
            <p:oleObj spid="_x0000_s107522" name="Worksheet" r:id="rId3" imgW="3781515" imgH="327654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66800" y="533400"/>
          <a:ext cx="7315200" cy="5562600"/>
        </p:xfrm>
        <a:graphic>
          <a:graphicData uri="http://schemas.openxmlformats.org/presentationml/2006/ole">
            <p:oleObj spid="_x0000_s108547" name="Worksheet" r:id="rId3" imgW="3971932" imgH="32479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366FF"/>
          </a:solidFill>
        </p:spPr>
        <p:txBody>
          <a:bodyPr/>
          <a:lstStyle/>
          <a:p>
            <a:r>
              <a:rPr lang="en-US" dirty="0" smtClean="0"/>
              <a:t>Focus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What is Our Mission?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Strategic Goals to Accomplish Mission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Budget Planning Process Used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Enrollment </a:t>
            </a:r>
            <a:r>
              <a:rPr lang="en-US" dirty="0" smtClean="0"/>
              <a:t>Targets/ FTE History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Funding Available </a:t>
            </a:r>
            <a:r>
              <a:rPr lang="en-US" dirty="0" smtClean="0"/>
              <a:t>to Reach FTE Targets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Challenges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/>
              <a:t>Focus of Presentation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2011-13 Higher Education Operating Budget</a:t>
            </a:r>
            <a:br>
              <a:rPr lang="en-US" sz="2000" b="1" dirty="0" smtClean="0"/>
            </a:br>
            <a:r>
              <a:rPr lang="en-US" sz="2000" b="1" dirty="0" smtClean="0"/>
              <a:t>State Funds and (Base) Tuition Revenue as a Percent of Institutional Budget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729537" cy="5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Major Budget Components by Percent Change</a:t>
            </a:r>
            <a:br>
              <a:rPr lang="en-US" sz="2400" b="1" dirty="0" smtClean="0"/>
            </a:br>
            <a:r>
              <a:rPr lang="en-US" sz="2400" b="1" dirty="0" smtClean="0"/>
              <a:t>in General Fund Appropriations 2007-09 through 2011-13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676400"/>
            <a:ext cx="9058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University of Washington</a:t>
            </a:r>
            <a:br>
              <a:rPr lang="en-US" sz="2400" b="1" dirty="0" smtClean="0"/>
            </a:br>
            <a:r>
              <a:rPr lang="en-US" sz="2400" b="1" dirty="0" smtClean="0"/>
              <a:t>State and Tuition Funding per Full Time Equivalent Student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610475" cy="515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We Started FY 2010-11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July 1, 2010 General Budget Cut         </a:t>
            </a:r>
            <a:r>
              <a:rPr lang="en-US" dirty="0" smtClean="0"/>
              <a:t>$4,007,146</a:t>
            </a:r>
          </a:p>
          <a:p>
            <a:r>
              <a:rPr lang="en-US" sz="2800" dirty="0" smtClean="0"/>
              <a:t>Compensation Cut                                    </a:t>
            </a:r>
            <a:r>
              <a:rPr lang="en-US" u="sng" dirty="0" smtClean="0"/>
              <a:t>$720,025</a:t>
            </a:r>
          </a:p>
          <a:p>
            <a:r>
              <a:rPr lang="en-US" sz="2800" b="1" u="sng" dirty="0" smtClean="0"/>
              <a:t>Total Cut</a:t>
            </a:r>
            <a:r>
              <a:rPr lang="en-US" sz="2800" dirty="0" smtClean="0"/>
              <a:t>                                                 </a:t>
            </a:r>
            <a:r>
              <a:rPr lang="en-US" dirty="0" smtClean="0"/>
              <a:t>$4,727,171</a:t>
            </a:r>
          </a:p>
          <a:p>
            <a:r>
              <a:rPr lang="en-US" sz="2800" dirty="0" smtClean="0"/>
              <a:t>Tuition Increase -7%                             </a:t>
            </a:r>
            <a:r>
              <a:rPr lang="en-US" u="sng" dirty="0" smtClean="0"/>
              <a:t>$4,350,083</a:t>
            </a:r>
          </a:p>
          <a:p>
            <a:r>
              <a:rPr lang="en-US" sz="2800" b="1" dirty="0" smtClean="0"/>
              <a:t>Net Reduction for FY 10-11                   </a:t>
            </a:r>
            <a:r>
              <a:rPr lang="en-US" b="1" dirty="0" smtClean="0"/>
              <a:t>$377,088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Things Were OK </a:t>
            </a:r>
            <a:r>
              <a:rPr lang="en-US" sz="4000" dirty="0" smtClean="0">
                <a:solidFill>
                  <a:srgbClr val="FF0000"/>
                </a:solidFill>
              </a:rPr>
              <a:t>THEN!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Revenue  Targets Missed/Forecasts were lowered</a:t>
            </a:r>
          </a:p>
          <a:p>
            <a:r>
              <a:rPr lang="en-US" sz="2800" dirty="0" smtClean="0"/>
              <a:t>Sales/Business taxes generate over 50% of State revenue- revenues missed forecasts</a:t>
            </a:r>
          </a:p>
          <a:p>
            <a:r>
              <a:rPr lang="en-US" sz="2800" dirty="0" smtClean="0"/>
              <a:t>Governor implemented a 3.8% supplemental budget reduction in December</a:t>
            </a:r>
          </a:p>
          <a:p>
            <a:r>
              <a:rPr lang="en-US" sz="2800" dirty="0" smtClean="0"/>
              <a:t>This was another $2,688,021 budget cut for the District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3000" contrast="-23000"/>
          </a:blip>
          <a:stretch>
            <a:fillRect/>
          </a:stretch>
        </p:blipFill>
        <p:spPr bwMode="auto">
          <a:xfrm>
            <a:off x="2362200" y="3316605"/>
            <a:ext cx="4724400" cy="3425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96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b="1" i="1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57201"/>
            <a:ext cx="69342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State Budget Reduction History</a:t>
            </a:r>
            <a:endParaRPr lang="en-US" sz="3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2590800"/>
            <a:ext cx="8686800" cy="341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3" indent="-457200">
              <a:lnSpc>
                <a:spcPts val="23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FY 2008-09 Reduction of $3,132,000 (reported as 4.3% by SBCTC)</a:t>
            </a:r>
          </a:p>
          <a:p>
            <a:pPr marL="914400" lvl="3" indent="-457200">
              <a:lnSpc>
                <a:spcPts val="2300"/>
              </a:lnSpc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FY 2009-10 Reduction of $5,112,157 (reported as 6% by SBCTC)</a:t>
            </a:r>
          </a:p>
          <a:p>
            <a:pPr marL="914400" lvl="3" indent="-457200">
              <a:lnSpc>
                <a:spcPts val="2300"/>
              </a:lnSpc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FY 2010-11 Reduction of $4,007,106 (reported as 5.5% by SBCTC)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FY 2010-11 Reduction of $720,025 (compensation reduction)</a:t>
            </a:r>
          </a:p>
          <a:p>
            <a:pPr marL="914400" lvl="3" indent="-457200">
              <a:lnSpc>
                <a:spcPts val="2300"/>
              </a:lnSpc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FY 2010-11 Supplemental Reduction of  $2,688,021 (3.8%)</a:t>
            </a:r>
          </a:p>
          <a:p>
            <a:pPr marL="914400" lvl="3" indent="-457200">
              <a:lnSpc>
                <a:spcPts val="23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Ordered by Governor in December 2010</a:t>
            </a:r>
          </a:p>
          <a:p>
            <a:pPr marL="914400" lvl="3" indent="-457200">
              <a:buFont typeface="Arial" charset="0"/>
              <a:buChar char="•"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609600"/>
            <a:ext cx="8077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Key Reductions for the District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for FY2011-2012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2514600"/>
          <a:ext cx="7848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Permanent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Budget Reduction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($5,058,712)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Suspend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PERS/TRS Plan 1 COLA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($328,318)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Cap State Funding for TIAA-CREF Plans @ 6%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($741,664)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One-Time Reduction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($430,593)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Temporary 3% Salary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Reduction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($1,631,632)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ERP Advanced Planning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($203,398)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($8,394,317)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40386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+mn-lt"/>
              </a:rPr>
              <a:t>Tuition increases of 12% per year for resident students and upper division applied baccalaureate tuition (but 2% of operating fee for CTC Innovation Account/ERP – Enterprise Resource Planning*)</a:t>
            </a:r>
            <a:br>
              <a:rPr lang="en-US" sz="2800" dirty="0" smtClean="0">
                <a:latin typeface="+mn-lt"/>
              </a:rPr>
            </a:br>
            <a:r>
              <a:rPr lang="en-US" sz="2800" b="1" i="1" dirty="0" smtClean="0">
                <a:latin typeface="+mn-lt"/>
              </a:rPr>
              <a:t> 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One-time compensation reduction from FY2010-2011 of $720,025 added back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* a system that integrates finance, HR, academic and student service processes, data, and information across an entire organization (CTC)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609600"/>
            <a:ext cx="8077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Key Additions for the District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for FY2011-2012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85800" y="381000"/>
          <a:ext cx="7391400" cy="5105400"/>
        </p:xfrm>
        <a:graphic>
          <a:graphicData uri="http://schemas.openxmlformats.org/presentationml/2006/ole">
            <p:oleObj spid="_x0000_s2054" name="Worksheet" r:id="rId3" imgW="4057719" imgH="32479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7200" y="762000"/>
          <a:ext cx="8077200" cy="5029199"/>
        </p:xfrm>
        <a:graphic>
          <a:graphicData uri="http://schemas.openxmlformats.org/presentationml/2006/ole">
            <p:oleObj spid="_x0000_s3075" name="Worksheet" r:id="rId3" imgW="5343421" imgH="181926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smtClean="0"/>
              <a:t/>
            </a:r>
            <a:br>
              <a:rPr lang="en-US" sz="2000" smtClean="0"/>
            </a:br>
            <a:r>
              <a:rPr lang="en-US" sz="2000" b="1" i="1" smtClean="0"/>
              <a:t> 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685800"/>
            <a:ext cx="8077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Seattle Community College District</a:t>
            </a:r>
            <a:endParaRPr lang="en-US" sz="3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4400" y="2286000"/>
            <a:ext cx="73152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MISSION</a:t>
            </a:r>
          </a:p>
          <a:p>
            <a:pPr marL="457200" lvl="2" indent="-457200"/>
            <a:endParaRPr lang="en-US" sz="2400" u="sng" dirty="0">
              <a:latin typeface="Calibri" pitchFamily="34" charset="0"/>
            </a:endParaRPr>
          </a:p>
          <a:p>
            <a:pPr marL="457200" lvl="2" indent="-457200" algn="ctr"/>
            <a:r>
              <a:rPr lang="en-US" sz="3200" dirty="0" smtClean="0">
                <a:latin typeface="Calibri" pitchFamily="34" charset="0"/>
              </a:rPr>
              <a:t>Seattle Community Colleges will provide excellent, accessible educational opportunities to prepare our students for a challenging future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Projected Tuition Revenue</a:t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</a:b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 FY 2011-2012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2057400"/>
          <a:ext cx="7696201" cy="324286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148445"/>
                <a:gridCol w="2273878"/>
                <a:gridCol w="2273878"/>
              </a:tblGrid>
              <a:tr h="711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FY2010-2011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FY2011-</a:t>
                      </a:r>
                      <a:r>
                        <a:rPr lang="en-US" baseline="0" dirty="0" smtClean="0"/>
                        <a:t>2012</a:t>
                      </a:r>
                      <a:endParaRPr lang="en-US" dirty="0"/>
                    </a:p>
                  </a:txBody>
                  <a:tcPr anchor="ctr"/>
                </a:tc>
              </a:tr>
              <a:tr h="612697"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100%*</a:t>
                      </a:r>
                      <a:endParaRPr lang="en-US" dirty="0"/>
                    </a:p>
                  </a:txBody>
                  <a:tcPr anchor="ctr"/>
                </a:tc>
              </a:tr>
              <a:tr h="711772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Tuition</a:t>
                      </a:r>
                      <a:r>
                        <a:rPr lang="en-US" baseline="0" dirty="0" smtClean="0"/>
                        <a:t>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/>
                        <a:t>$30,598,643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$30,598,643</a:t>
                      </a:r>
                      <a:endParaRPr lang="en-US" u="sng" dirty="0"/>
                    </a:p>
                  </a:txBody>
                  <a:tcPr anchor="ctr"/>
                </a:tc>
              </a:tr>
              <a:tr h="711772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Projected Tuition Collected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$32,478,159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$34,914,021**</a:t>
                      </a:r>
                      <a:endParaRPr lang="en-US" dirty="0"/>
                    </a:p>
                  </a:txBody>
                  <a:tcPr anchor="ctr"/>
                </a:tc>
              </a:tr>
              <a:tr h="494851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Projected Additional Tuition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$1,879,516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$4,315,378**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533" name="TextBox 5"/>
          <p:cNvSpPr txBox="1">
            <a:spLocks noChangeArrowheads="1"/>
          </p:cNvSpPr>
          <p:nvPr/>
        </p:nvSpPr>
        <p:spPr bwMode="auto">
          <a:xfrm>
            <a:off x="533400" y="5410200"/>
            <a:ext cx="80772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i="1" dirty="0" smtClean="0"/>
              <a:t>*Assumes SCCD generates similar FTES as FY2010-2011 (approx 15,600) despite having less projected funding for WRT FTES in FY2011-2012 (500-600 less) </a:t>
            </a:r>
          </a:p>
          <a:p>
            <a:endParaRPr lang="en-US" sz="1100" i="1" dirty="0" smtClean="0"/>
          </a:p>
          <a:p>
            <a:r>
              <a:rPr lang="en-US" sz="1100" i="1" dirty="0" smtClean="0"/>
              <a:t>** New Tuition Allocation Amount for FY2011-2012 assumes net 7.5% tuition revenue increase and similar FTE generation ($4.3M above FY11 allocation; approx $2.5M more than what was collected in FY11)</a:t>
            </a:r>
            <a:endParaRPr lang="en-U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3000" contrast="-23000"/>
          </a:blip>
          <a:stretch>
            <a:fillRect/>
          </a:stretch>
        </p:blipFill>
        <p:spPr bwMode="auto">
          <a:xfrm>
            <a:off x="2362200" y="3316605"/>
            <a:ext cx="4724400" cy="3425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96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b="1" i="1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57201"/>
            <a:ext cx="69342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Budget/FTE Target for FY11-12</a:t>
            </a:r>
            <a:endParaRPr lang="en-US" sz="3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2590800"/>
            <a:ext cx="86868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3" indent="-457200">
              <a:lnSpc>
                <a:spcPts val="23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Total  FY 11-12 Operating Budget $105,442,764 for District</a:t>
            </a:r>
          </a:p>
          <a:p>
            <a:pPr marL="914400" lvl="3" indent="-45720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State funding  $57,518,523</a:t>
            </a:r>
          </a:p>
          <a:p>
            <a:pPr marL="914400" lvl="3" indent="-45720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Tuition Funding $34,914,021</a:t>
            </a:r>
          </a:p>
          <a:p>
            <a:pPr marL="914400" lvl="3" indent="-45720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Offsets $13,010,220</a:t>
            </a:r>
          </a:p>
          <a:p>
            <a:pPr marL="914400" lvl="3" indent="-457200">
              <a:lnSpc>
                <a:spcPts val="2300"/>
              </a:lnSpc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What are offsets?</a:t>
            </a:r>
          </a:p>
          <a:p>
            <a:pPr marL="914400" lvl="3" indent="-45720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International Revenue $8,715,606</a:t>
            </a:r>
          </a:p>
          <a:p>
            <a:pPr marL="914400" lvl="3" indent="-45720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Indirect Charges $1,955,018</a:t>
            </a:r>
          </a:p>
          <a:p>
            <a:pPr marL="914400" lvl="3" indent="-45720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Running Start $1,664,000</a:t>
            </a:r>
          </a:p>
          <a:p>
            <a:pPr marL="914400" lvl="3" indent="-45720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ABE $675,636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buFont typeface="Arial" charset="0"/>
              <a:buChar char="•"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2000" y="533400"/>
          <a:ext cx="7772400" cy="5105400"/>
        </p:xfrm>
        <a:graphic>
          <a:graphicData uri="http://schemas.openxmlformats.org/presentationml/2006/ole">
            <p:oleObj spid="_x0000_s160770" name="Worksheet" r:id="rId3" imgW="3562281" imgH="3343268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Other Budget </a:t>
            </a:r>
            <a:r>
              <a:rPr lang="en-US" sz="4000" dirty="0" smtClean="0"/>
              <a:t>Concerns</a:t>
            </a:r>
            <a:r>
              <a:rPr lang="en-US" sz="4000" dirty="0" smtClean="0"/>
              <a:t> </a:t>
            </a:r>
            <a:r>
              <a:rPr lang="en-US" sz="4000" dirty="0" smtClean="0"/>
              <a:t>for      </a:t>
            </a:r>
            <a:br>
              <a:rPr lang="en-US" sz="4000" dirty="0" smtClean="0"/>
            </a:br>
            <a:r>
              <a:rPr lang="en-US" sz="4000" dirty="0" smtClean="0"/>
              <a:t>11-13 Biennium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4"/>
          </a:xfrm>
        </p:spPr>
        <p:txBody>
          <a:bodyPr/>
          <a:lstStyle/>
          <a:p>
            <a:r>
              <a:rPr lang="en-US" sz="2800" dirty="0" smtClean="0"/>
              <a:t>Revenue Continues to Fall Short of Forecasts</a:t>
            </a:r>
          </a:p>
          <a:p>
            <a:r>
              <a:rPr lang="en-US" sz="2800" dirty="0" smtClean="0"/>
              <a:t>Possibility of Another Supplemental Cut</a:t>
            </a:r>
          </a:p>
          <a:p>
            <a:r>
              <a:rPr lang="en-US" sz="2800" dirty="0" smtClean="0"/>
              <a:t>Will Enrollments Remain Strong?</a:t>
            </a:r>
          </a:p>
          <a:p>
            <a:r>
              <a:rPr lang="en-US" sz="2800" dirty="0" smtClean="0"/>
              <a:t>Groundhog Day in Washington D.C.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1026" name="Picture 2" descr="C:\Documents and Settings\award\Local Settings\Temporary Internet Files\Content.IE5\C0OFARNP\MC9001546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0343" y="4267200"/>
            <a:ext cx="182331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6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smtClean="0"/>
              <a:t/>
            </a:r>
            <a:br>
              <a:rPr lang="en-US" sz="2000" smtClean="0"/>
            </a:br>
            <a:r>
              <a:rPr lang="en-US" sz="2000" b="1" i="1" smtClean="0"/>
              <a:t> 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81001"/>
            <a:ext cx="70104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Seattle Community Colleges 					</a:t>
            </a:r>
            <a:r>
              <a:rPr lang="en-US" sz="3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FY2011-2012</a:t>
            </a:r>
            <a:endParaRPr lang="en-US" sz="34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				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3048001"/>
            <a:ext cx="8763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End of Presentation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FF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Questions &amp; Discussion?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90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smtClean="0"/>
              <a:t/>
            </a:r>
            <a:br>
              <a:rPr lang="en-US" sz="2000" smtClean="0"/>
            </a:br>
            <a:r>
              <a:rPr lang="en-US" sz="2000" b="1" i="1" smtClean="0"/>
              <a:t> 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81001"/>
            <a:ext cx="70104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DW Budget Presentation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			FY </a:t>
            </a:r>
            <a:r>
              <a:rPr lang="en-US" sz="3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2011-2012</a:t>
            </a:r>
            <a:endParaRPr lang="en-US" sz="34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				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04800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Special thanks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to North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Seattle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Community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College for hosting this presentation.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6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i="1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81001"/>
            <a:ext cx="70104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Approval of Budgets by Board</a:t>
            </a:r>
            <a:endParaRPr lang="en-US" sz="34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				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3048001"/>
            <a:ext cx="8763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See Handouts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57200"/>
            <a:ext cx="8077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District-wide &amp; District Office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Strategic Plan -- 2010-2015</a:t>
            </a:r>
            <a:endParaRPr lang="en-US" sz="3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2362200"/>
            <a:ext cx="8839200" cy="346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District-wide Strategic Goals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Goal 1: Student Success – Increase Student Learning and Achievement</a:t>
            </a:r>
          </a:p>
          <a:p>
            <a:pPr marL="457200" lvl="2" indent="-457200"/>
            <a:r>
              <a:rPr lang="en-US" sz="2000" dirty="0" smtClean="0">
                <a:latin typeface="Calibri" pitchFamily="34" charset="0"/>
              </a:rPr>
              <a:t>Goal 2: Partnerships – Build Community, Business &amp; Educational Partnerships</a:t>
            </a:r>
          </a:p>
          <a:p>
            <a:pPr marL="457200" lvl="2" indent="-457200"/>
            <a:r>
              <a:rPr lang="en-US" sz="2000" dirty="0" smtClean="0">
                <a:latin typeface="Calibri" pitchFamily="34" charset="0"/>
              </a:rPr>
              <a:t>Goal 3: Innovation – Increase Innovation &amp; Improve Organizational Effectiveness</a:t>
            </a:r>
          </a:p>
          <a:p>
            <a:pPr marL="457200" lvl="2" indent="-457200"/>
            <a:endParaRPr lang="en-US" dirty="0" smtClean="0">
              <a:latin typeface="Calibri" pitchFamily="34" charset="0"/>
            </a:endParaRPr>
          </a:p>
          <a:p>
            <a:pPr marL="457200" lvl="2" indent="-457200"/>
            <a:r>
              <a:rPr lang="en-US" sz="2800" b="1" dirty="0" smtClean="0">
                <a:latin typeface="Calibri" pitchFamily="34" charset="0"/>
              </a:rPr>
              <a:t>District Office Strategic Goals</a:t>
            </a:r>
          </a:p>
          <a:p>
            <a:pPr marL="457200" lvl="2" indent="-457200"/>
            <a:r>
              <a:rPr lang="en-US" sz="2000" dirty="0" smtClean="0">
                <a:latin typeface="Calibri" pitchFamily="34" charset="0"/>
              </a:rPr>
              <a:t>Goal 1: Support College Priorities and Initiatives</a:t>
            </a:r>
          </a:p>
          <a:p>
            <a:pPr marL="457200" lvl="2" indent="-457200"/>
            <a:r>
              <a:rPr lang="en-US" sz="2000" dirty="0" smtClean="0">
                <a:latin typeface="Calibri" pitchFamily="34" charset="0"/>
              </a:rPr>
              <a:t>Goal 2: Ensure Business Systems/Processes are Effective, Efficient, and Responsive</a:t>
            </a:r>
          </a:p>
          <a:p>
            <a:pPr marL="801688" lvl="2" indent="-801688"/>
            <a:r>
              <a:rPr lang="en-US" sz="2000" dirty="0" smtClean="0">
                <a:latin typeface="Calibri" pitchFamily="34" charset="0"/>
              </a:rPr>
              <a:t>Goal 3: Increase Awareness of the Significant Impact of the Seattle Community Colleges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3000" contrast="-23000"/>
          </a:blip>
          <a:stretch>
            <a:fillRect/>
          </a:stretch>
        </p:blipFill>
        <p:spPr bwMode="auto">
          <a:xfrm>
            <a:off x="2362200" y="3316605"/>
            <a:ext cx="4724400" cy="3425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96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pPr algn="l" eaLnBrk="1" hangingPunct="1"/>
            <a:r>
              <a:rPr lang="en-US" sz="2000" b="1" i="1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57201"/>
            <a:ext cx="69342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Budget Planning Process</a:t>
            </a:r>
            <a:endParaRPr lang="en-US" sz="3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1828800"/>
            <a:ext cx="6858000" cy="724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>
              <a:lnSpc>
                <a:spcPts val="23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Chancellor Reconvened District Budget Planning</a:t>
            </a:r>
          </a:p>
          <a:p>
            <a:pPr marL="457200" lvl="2" indent="-457200">
              <a:lnSpc>
                <a:spcPts val="23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Committee</a:t>
            </a:r>
          </a:p>
          <a:p>
            <a:pPr marL="914400" lvl="3" indent="-457200">
              <a:lnSpc>
                <a:spcPts val="23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indent="-457200">
              <a:lnSpc>
                <a:spcPts val="23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Colleges/District Office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Planned for 10%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cut beginning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January</a:t>
            </a:r>
          </a:p>
          <a:p>
            <a:pPr marL="457200" lvl="2" indent="-457200">
              <a:lnSpc>
                <a:spcPts val="23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2" indent="-457200">
              <a:lnSpc>
                <a:spcPts val="23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Colleges/District Office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used Similar Planning</a:t>
            </a:r>
          </a:p>
          <a:p>
            <a:pPr marL="457200" lvl="2" indent="-457200">
              <a:lnSpc>
                <a:spcPts val="23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Processes</a:t>
            </a:r>
          </a:p>
          <a:p>
            <a:pPr marL="457200" lvl="2" indent="-457200">
              <a:lnSpc>
                <a:spcPts val="23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2" indent="-457200">
              <a:lnSpc>
                <a:spcPts val="23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Anticipated cuts of up to $8.2 mil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District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2" indent="-457200">
              <a:lnSpc>
                <a:spcPts val="23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1" indent="-457200">
              <a:lnSpc>
                <a:spcPts val="23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Colleges/District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also needed to account for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FY 10-11 3.8% supplemental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cut</a:t>
            </a:r>
          </a:p>
          <a:p>
            <a:pPr marL="457200" lvl="2" indent="-457200">
              <a:lnSpc>
                <a:spcPts val="23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2" indent="-457200">
              <a:lnSpc>
                <a:spcPts val="23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2" indent="-457200">
              <a:lnSpc>
                <a:spcPts val="23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2" indent="-457200">
              <a:lnSpc>
                <a:spcPts val="23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14400" lvl="3" indent="-457200">
              <a:lnSpc>
                <a:spcPts val="23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  <a:buFont typeface="Arial" charset="0"/>
              <a:buChar char="•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  <a:buFont typeface="Arial" charset="0"/>
              <a:buChar char="•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buFont typeface="Arial" charset="0"/>
              <a:buChar char="•"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3000" contrast="-23000"/>
          </a:blip>
          <a:stretch>
            <a:fillRect/>
          </a:stretch>
        </p:blipFill>
        <p:spPr bwMode="auto">
          <a:xfrm>
            <a:off x="2362200" y="3316605"/>
            <a:ext cx="4724400" cy="3425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96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b="1" i="1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57201"/>
            <a:ext cx="69342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District-wide </a:t>
            </a:r>
            <a:r>
              <a:rPr lang="en-US" sz="3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Budget Committee Recommendations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95400" y="2590800"/>
            <a:ext cx="6858000" cy="31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3" indent="-457200">
              <a:lnSpc>
                <a:spcPts val="23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Process Efficiencies</a:t>
            </a:r>
          </a:p>
          <a:p>
            <a:pPr marL="914400" lvl="3" indent="-457200">
              <a:lnSpc>
                <a:spcPts val="23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Centralization</a:t>
            </a:r>
          </a:p>
          <a:p>
            <a:pPr marL="914400" lvl="3" indent="-457200">
              <a:lnSpc>
                <a:spcPts val="23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Revenue Generation</a:t>
            </a:r>
          </a:p>
          <a:p>
            <a:pPr marL="914400" lvl="3" indent="-457200">
              <a:lnSpc>
                <a:spcPts val="23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Examination of part-time/full-time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faculty</a:t>
            </a:r>
          </a:p>
          <a:p>
            <a:pPr marL="914400" lvl="3" indent="-457200">
              <a:lnSpc>
                <a:spcPts val="2300"/>
              </a:lnSpc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>
              <a:lnSpc>
                <a:spcPts val="23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Collaboration</a:t>
            </a:r>
          </a:p>
          <a:p>
            <a:pPr marL="914400" lvl="3" indent="-457200">
              <a:buFont typeface="Arial" charset="0"/>
              <a:buChar char="•"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3000" contrast="-23000"/>
          </a:blip>
          <a:stretch>
            <a:fillRect/>
          </a:stretch>
        </p:blipFill>
        <p:spPr bwMode="auto">
          <a:xfrm>
            <a:off x="2362200" y="3316605"/>
            <a:ext cx="4724400" cy="3425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57201"/>
            <a:ext cx="69342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District-wide </a:t>
            </a:r>
            <a:r>
              <a:rPr lang="en-US" sz="3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Budget Committee Recommendations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2057400"/>
            <a:ext cx="8001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PROCESS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EFFICIENCIES</a:t>
            </a:r>
          </a:p>
          <a:p>
            <a:pPr algn="ctr"/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Further restructuring of management positions and departments across the district and within colleges</a:t>
            </a:r>
            <a:endParaRPr lang="en-US" sz="2200" dirty="0">
              <a:latin typeface="Calibri" pitchFamily="34" charset="0"/>
            </a:endParaRPr>
          </a:p>
          <a:p>
            <a:pPr marL="457200" lvl="4" indent="-457200">
              <a:buFont typeface="Arial" pitchFamily="34" charset="0"/>
              <a:buChar char="•"/>
            </a:pPr>
            <a:endParaRPr lang="en-US" sz="2200" dirty="0">
              <a:latin typeface="Calibri" pitchFamily="34" charset="0"/>
            </a:endParaRP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Streamlining, centralizing and/or automating enrollment processes to give students greater ability to enroll at more than one of our campuses</a:t>
            </a:r>
            <a:endParaRPr lang="en-US" sz="2200" dirty="0">
              <a:latin typeface="Calibri" pitchFamily="34" charset="0"/>
            </a:endParaRPr>
          </a:p>
          <a:p>
            <a:pPr marL="457200" lvl="4" indent="-457200">
              <a:buFont typeface="Arial" pitchFamily="34" charset="0"/>
              <a:buChar char="•"/>
            </a:pPr>
            <a:endParaRPr lang="en-US" sz="2200" dirty="0">
              <a:solidFill>
                <a:srgbClr val="080218"/>
              </a:solidFill>
              <a:latin typeface="Calibri" pitchFamily="34" charset="0"/>
            </a:endParaRP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Examine the effectiveness of the use of S&amp;A fees and the transparency of the process for the allocation of these funds at all campuses</a:t>
            </a:r>
            <a:endParaRPr lang="en-US" sz="2200" dirty="0">
              <a:latin typeface="Calibri" pitchFamily="34" charset="0"/>
            </a:endParaRPr>
          </a:p>
          <a:p>
            <a:pPr marL="1371600" lvl="4" indent="-457200">
              <a:buFont typeface="Arial" charset="0"/>
              <a:buChar char="•"/>
            </a:pPr>
            <a:endParaRPr lang="en-US" sz="2200" dirty="0">
              <a:solidFill>
                <a:srgbClr val="080218"/>
              </a:solidFill>
              <a:latin typeface="Calibri" pitchFamily="34" charset="0"/>
            </a:endParaRPr>
          </a:p>
          <a:p>
            <a:pPr marL="1371600" lvl="4" indent="-457200"/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3000" contrast="-23000"/>
          </a:blip>
          <a:stretch>
            <a:fillRect/>
          </a:stretch>
        </p:blipFill>
        <p:spPr bwMode="auto">
          <a:xfrm>
            <a:off x="2362200" y="3316605"/>
            <a:ext cx="4724400" cy="3425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57201"/>
            <a:ext cx="69342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District-wide </a:t>
            </a:r>
            <a:r>
              <a:rPr lang="en-US" sz="3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Budget Committee Recommendations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2286001"/>
            <a:ext cx="8001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PROCESS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EFFICIENCIES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(previous recommendations)</a:t>
            </a:r>
          </a:p>
          <a:p>
            <a:pPr algn="ctr"/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More efficient use of space and buildings; continuation of the goal to increase sustainable practices</a:t>
            </a:r>
            <a:endParaRPr lang="en-US" sz="2200" dirty="0">
              <a:latin typeface="Calibri" pitchFamily="34" charset="0"/>
            </a:endParaRPr>
          </a:p>
          <a:p>
            <a:pPr marL="457200" lvl="4" indent="-457200">
              <a:buFont typeface="Arial" pitchFamily="34" charset="0"/>
              <a:buChar char="•"/>
            </a:pPr>
            <a:endParaRPr lang="en-US" sz="2200" dirty="0">
              <a:latin typeface="Calibri" pitchFamily="34" charset="0"/>
            </a:endParaRP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Minimize the use of outside consultants and contractors</a:t>
            </a:r>
            <a:endParaRPr lang="en-US" sz="2200" dirty="0">
              <a:latin typeface="Calibri" pitchFamily="34" charset="0"/>
            </a:endParaRPr>
          </a:p>
          <a:p>
            <a:pPr marL="457200" lvl="4" indent="-457200">
              <a:buFont typeface="Arial" pitchFamily="34" charset="0"/>
              <a:buChar char="•"/>
            </a:pPr>
            <a:endParaRPr lang="en-US" sz="2200" dirty="0">
              <a:latin typeface="Calibri" pitchFamily="34" charset="0"/>
            </a:endParaRP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Increase the use of electronic forms</a:t>
            </a:r>
          </a:p>
          <a:p>
            <a:pPr marL="1371600" lvl="4" indent="-457200">
              <a:buFont typeface="Arial" charset="0"/>
              <a:buChar char="•"/>
            </a:pPr>
            <a:endParaRPr lang="en-US" sz="2200" dirty="0">
              <a:solidFill>
                <a:srgbClr val="080218"/>
              </a:solidFill>
              <a:latin typeface="Calibri" pitchFamily="34" charset="0"/>
            </a:endParaRPr>
          </a:p>
          <a:p>
            <a:pPr marL="1371600" lvl="4" indent="-457200"/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3000" contrast="-23000"/>
          </a:blip>
          <a:stretch>
            <a:fillRect/>
          </a:stretch>
        </p:blipFill>
        <p:spPr bwMode="auto">
          <a:xfrm>
            <a:off x="2362200" y="3316605"/>
            <a:ext cx="4724400" cy="3425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5A69AA"/>
          </a:solidFill>
          <a:ln w="0">
            <a:noFill/>
          </a:ln>
          <a:effectLst>
            <a:outerShdw blurRad="63500" dist="114300" dir="14160000" algn="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extrusionH="76200" contourW="19050" prstMaterial="dkEdge">
            <a:bevelT w="50800" h="50800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4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286000"/>
          </a:xfrm>
        </p:spPr>
        <p:txBody>
          <a:bodyPr/>
          <a:lstStyle/>
          <a:p>
            <a:pPr algn="l" eaLnBrk="1" hangingPunct="1"/>
            <a:r>
              <a:rPr lang="en-US" sz="2000" b="1" i="1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219200"/>
            <a:ext cx="7772400" cy="762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57201"/>
            <a:ext cx="69342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District-wide </a:t>
            </a:r>
            <a:r>
              <a:rPr lang="en-US" sz="3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  <a:ea typeface="+mj-ea"/>
                <a:cs typeface="+mj-cs"/>
              </a:rPr>
              <a:t>Budget Committee Recommendations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2209800"/>
            <a:ext cx="8001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CENTRALIZATION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(previous recommendation)</a:t>
            </a:r>
          </a:p>
          <a:p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914400" lvl="3" indent="-457200"/>
            <a:r>
              <a:rPr lang="en-US" sz="2200" dirty="0">
                <a:latin typeface="Calibri" pitchFamily="34" charset="0"/>
              </a:rPr>
              <a:t>Increased centralization of “back office” functions</a:t>
            </a:r>
          </a:p>
          <a:p>
            <a:pPr marL="1371600" lvl="4" indent="-457200"/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4166</TotalTime>
  <Words>973</Words>
  <Application>Microsoft Office PowerPoint</Application>
  <PresentationFormat>On-screen Show (4:3)</PresentationFormat>
  <Paragraphs>249</Paragraphs>
  <Slides>36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Worksheet</vt:lpstr>
      <vt:lpstr>Microsoft Office Excel Worksheet</vt:lpstr>
      <vt:lpstr>SEATTLE COMMUNITY COLLEGES   Board of Trustees    Budget Presentation Fiscal Year 2011-12 </vt:lpstr>
      <vt:lpstr>Focus of Presentation</vt:lpstr>
      <vt:lpstr>    </vt:lpstr>
      <vt:lpstr>Slide 4</vt:lpstr>
      <vt:lpstr>   </vt:lpstr>
      <vt:lpstr>   </vt:lpstr>
      <vt:lpstr>Slide 7</vt:lpstr>
      <vt:lpstr>Slide 8</vt:lpstr>
      <vt:lpstr>   </vt:lpstr>
      <vt:lpstr>Slide 10</vt:lpstr>
      <vt:lpstr>Slide 11</vt:lpstr>
      <vt:lpstr>   </vt:lpstr>
      <vt:lpstr>SEATTLE COMMUNITY COLLEGES   Board of Trustees Budget Presentation     Fiscal Year 2011-12</vt:lpstr>
      <vt:lpstr>   </vt:lpstr>
      <vt:lpstr>Slide 15</vt:lpstr>
      <vt:lpstr>Budget for 2011-13 Biennium</vt:lpstr>
      <vt:lpstr>Slide 17</vt:lpstr>
      <vt:lpstr>Slide 18</vt:lpstr>
      <vt:lpstr>Slide 19</vt:lpstr>
      <vt:lpstr>2011-13 Higher Education Operating Budget State Funds and (Base) Tuition Revenue as a Percent of Institutional Budget</vt:lpstr>
      <vt:lpstr>Major Budget Components by Percent Change in General Fund Appropriations 2007-09 through 2011-13</vt:lpstr>
      <vt:lpstr>University of Washington State and Tuition Funding per Full Time Equivalent Student</vt:lpstr>
      <vt:lpstr>How We Started FY 2010-11</vt:lpstr>
      <vt:lpstr>Things Were OK THEN!</vt:lpstr>
      <vt:lpstr>   </vt:lpstr>
      <vt:lpstr>Slide 26</vt:lpstr>
      <vt:lpstr>Tuition increases of 12% per year for resident students and upper division applied baccalaureate tuition (but 2% of operating fee for CTC Innovation Account/ERP – Enterprise Resource Planning*)   One-time compensation reduction from FY2010-2011 of $720,025 added back  * a system that integrates finance, HR, academic and student service processes, data, and information across an entire organization (CTC)</vt:lpstr>
      <vt:lpstr>Slide 28</vt:lpstr>
      <vt:lpstr>Slide 29</vt:lpstr>
      <vt:lpstr>Projected Tuition Revenue  FY 2011-2012</vt:lpstr>
      <vt:lpstr>   </vt:lpstr>
      <vt:lpstr>Slide 32</vt:lpstr>
      <vt:lpstr>Other Budget Concerns for       11-13 Biennium</vt:lpstr>
      <vt:lpstr>    </vt:lpstr>
      <vt:lpstr>    </vt:lpstr>
      <vt:lpstr>    </vt:lpstr>
    </vt:vector>
  </TitlesOfParts>
  <Company>Seattle Community Colleges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 Community College Email Replacement Planning </dc:title>
  <dc:creator>pcclark</dc:creator>
  <cp:lastModifiedBy>award</cp:lastModifiedBy>
  <cp:revision>667</cp:revision>
  <dcterms:created xsi:type="dcterms:W3CDTF">2009-06-08T15:49:14Z</dcterms:created>
  <dcterms:modified xsi:type="dcterms:W3CDTF">2011-07-29T18:22:54Z</dcterms:modified>
</cp:coreProperties>
</file>