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341" r:id="rId2"/>
    <p:sldId id="344" r:id="rId3"/>
    <p:sldId id="302" r:id="rId4"/>
    <p:sldId id="274" r:id="rId5"/>
    <p:sldId id="304" r:id="rId6"/>
    <p:sldId id="305" r:id="rId7"/>
    <p:sldId id="309" r:id="rId8"/>
    <p:sldId id="310" r:id="rId9"/>
    <p:sldId id="311" r:id="rId10"/>
    <p:sldId id="312" r:id="rId11"/>
    <p:sldId id="338" r:id="rId12"/>
    <p:sldId id="315" r:id="rId13"/>
    <p:sldId id="335" r:id="rId14"/>
    <p:sldId id="336" r:id="rId15"/>
    <p:sldId id="337" r:id="rId16"/>
    <p:sldId id="332" r:id="rId17"/>
    <p:sldId id="340" r:id="rId18"/>
    <p:sldId id="333" r:id="rId19"/>
    <p:sldId id="334" r:id="rId20"/>
    <p:sldId id="328" r:id="rId21"/>
    <p:sldId id="329" r:id="rId22"/>
    <p:sldId id="331" r:id="rId23"/>
    <p:sldId id="326" r:id="rId24"/>
    <p:sldId id="342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F8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68" autoAdjust="0"/>
    <p:restoredTop sz="94152" autoAdjust="0"/>
  </p:normalViewPr>
  <p:slideViewPr>
    <p:cSldViewPr snapToGrid="0">
      <p:cViewPr varScale="1">
        <p:scale>
          <a:sx n="115" d="100"/>
          <a:sy n="115" d="100"/>
        </p:scale>
        <p:origin x="52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5C8ADD-DC35-4FC5-BBDC-29B57A086358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1CA8FB-312E-4C01-80A6-C3A79C485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434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Does</a:t>
            </a:r>
            <a:r>
              <a:rPr lang="en-US" baseline="0" dirty="0" smtClean="0"/>
              <a:t> not include grant funds or funds for specific purposes (i.e. S &amp; A funds).  Continue to see dramatic decline from state allocation model.  More reliance on local and </a:t>
            </a:r>
            <a:r>
              <a:rPr lang="en-US" baseline="0" smtClean="0"/>
              <a:t>special funds.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A73C1-9E8E-4578-8A71-E0B63AA533A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740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Running</a:t>
            </a:r>
            <a:r>
              <a:rPr lang="en-US" baseline="0" dirty="0" smtClean="0"/>
              <a:t> Start increases; state and international decreasing.  Fee accounts also starting to play larger role as $$$$ is available.  Challenges with sustainability in the future.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A73C1-9E8E-4578-8A71-E0B63AA533A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423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39AE-6E64-49CF-A8C1-6883B75B98A8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FE05-11AD-4462-8A0E-F3F8F7CEB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681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39AE-6E64-49CF-A8C1-6883B75B98A8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FE05-11AD-4462-8A0E-F3F8F7CEB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693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39AE-6E64-49CF-A8C1-6883B75B98A8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FE05-11AD-4462-8A0E-F3F8F7CEB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820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39AE-6E64-49CF-A8C1-6883B75B98A8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FE05-11AD-4462-8A0E-F3F8F7CEB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840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39AE-6E64-49CF-A8C1-6883B75B98A8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FE05-11AD-4462-8A0E-F3F8F7CEB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462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39AE-6E64-49CF-A8C1-6883B75B98A8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FE05-11AD-4462-8A0E-F3F8F7CEB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474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39AE-6E64-49CF-A8C1-6883B75B98A8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FE05-11AD-4462-8A0E-F3F8F7CEB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984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39AE-6E64-49CF-A8C1-6883B75B98A8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FE05-11AD-4462-8A0E-F3F8F7CEB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556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39AE-6E64-49CF-A8C1-6883B75B98A8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FE05-11AD-4462-8A0E-F3F8F7CEB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594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39AE-6E64-49CF-A8C1-6883B75B98A8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FE05-11AD-4462-8A0E-F3F8F7CEB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748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39AE-6E64-49CF-A8C1-6883B75B98A8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FE05-11AD-4462-8A0E-F3F8F7CEB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082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139AE-6E64-49CF-A8C1-6883B75B98A8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AFE05-11AD-4462-8A0E-F3F8F7CEB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726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8820" y="594218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 smtClean="0"/>
              <a:t>2018/2019 Budget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3019479"/>
          </a:xfrm>
        </p:spPr>
        <p:txBody>
          <a:bodyPr>
            <a:normAutofit/>
          </a:bodyPr>
          <a:lstStyle/>
          <a:p>
            <a:r>
              <a:rPr lang="en-US" dirty="0"/>
              <a:t>For Seattle Colleges Board of Trustees</a:t>
            </a:r>
          </a:p>
          <a:p>
            <a:r>
              <a:rPr lang="en-US" dirty="0" smtClean="0"/>
              <a:t>June 14, 2018</a:t>
            </a:r>
            <a:endParaRPr lang="en-US" dirty="0"/>
          </a:p>
          <a:p>
            <a:r>
              <a:rPr lang="en-US" dirty="0"/>
              <a:t>By</a:t>
            </a:r>
          </a:p>
          <a:p>
            <a:r>
              <a:rPr lang="en-US" dirty="0"/>
              <a:t>Jennifer Howard</a:t>
            </a:r>
          </a:p>
          <a:p>
            <a:r>
              <a:rPr lang="en-US" dirty="0"/>
              <a:t>Interim Vice Chancellor of Administrative Services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5164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59397-D312-48D8-BF95-2EC614259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Goal 4: Partnerships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B09448-4DBA-4C7A-AE4E-A247DD081C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1" y="1585452"/>
            <a:ext cx="10515600" cy="459151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/>
              <a:t>Strategy: Invest in strategic and on-going partnerships.</a:t>
            </a:r>
            <a:endParaRPr lang="en-US" sz="1600" dirty="0"/>
          </a:p>
          <a:p>
            <a:pPr marL="0" indent="0">
              <a:buNone/>
            </a:pPr>
            <a:r>
              <a:rPr lang="en-US" sz="1600" i="1" dirty="0"/>
              <a:t> </a:t>
            </a:r>
            <a:endParaRPr lang="en-US" sz="1600" dirty="0"/>
          </a:p>
          <a:p>
            <a:pPr marL="0" lvl="0" indent="0" algn="ctr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Hire a Director of Seattle Promise. </a:t>
            </a:r>
          </a:p>
          <a:p>
            <a:pPr marL="0" lvl="0" indent="0" algn="ctr">
              <a:buNone/>
            </a:pPr>
            <a:r>
              <a:rPr lang="en-US" sz="2000" b="1" i="1" dirty="0" smtClean="0">
                <a:solidFill>
                  <a:srgbClr val="FF0000"/>
                </a:solidFill>
              </a:rPr>
              <a:t>budgeted up to $100,000</a:t>
            </a:r>
          </a:p>
          <a:p>
            <a:pPr marL="0" lvl="0" indent="0">
              <a:buNone/>
            </a:pPr>
            <a:r>
              <a:rPr lang="en-US" sz="1600" i="1" dirty="0" smtClean="0"/>
              <a:t>Chancellor </a:t>
            </a:r>
            <a:r>
              <a:rPr lang="en-US" sz="1600" i="1" dirty="0"/>
              <a:t>and Executive Team have approved the hiring of a Seattle Promise Coordinator </a:t>
            </a:r>
            <a:r>
              <a:rPr lang="en-US" sz="1600" i="1" dirty="0" smtClean="0"/>
              <a:t>position, which may be funding in whole or in part by the </a:t>
            </a:r>
            <a:r>
              <a:rPr lang="en-US" sz="1600" i="1" dirty="0"/>
              <a:t>City of </a:t>
            </a:r>
            <a:r>
              <a:rPr lang="en-US" sz="1600" i="1" dirty="0" smtClean="0"/>
              <a:t>Seattle. </a:t>
            </a:r>
            <a:endParaRPr lang="en-US" sz="1600" dirty="0"/>
          </a:p>
          <a:p>
            <a:pPr marL="0" lvl="0" indent="0">
              <a:buNone/>
            </a:pPr>
            <a:endParaRPr lang="en-US" sz="1600" b="1" i="1" dirty="0" smtClean="0"/>
          </a:p>
          <a:p>
            <a:pPr marL="0" lvl="0" indent="0" algn="ctr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Off-campus </a:t>
            </a:r>
            <a:r>
              <a:rPr lang="en-US" sz="2000" b="1" dirty="0">
                <a:solidFill>
                  <a:srgbClr val="FF0000"/>
                </a:solidFill>
              </a:rPr>
              <a:t>Apprenticeship </a:t>
            </a:r>
            <a:r>
              <a:rPr lang="en-US" sz="2000" b="1" dirty="0" smtClean="0">
                <a:solidFill>
                  <a:srgbClr val="FF0000"/>
                </a:solidFill>
              </a:rPr>
              <a:t>programs</a:t>
            </a:r>
          </a:p>
          <a:p>
            <a:pPr marL="0" lvl="0" indent="0">
              <a:buNone/>
            </a:pPr>
            <a:r>
              <a:rPr lang="en-US" sz="1600" i="1" dirty="0" smtClean="0"/>
              <a:t>Seattle </a:t>
            </a:r>
            <a:r>
              <a:rPr lang="en-US" sz="1600" i="1" dirty="0"/>
              <a:t>Central will budget up to </a:t>
            </a:r>
            <a:r>
              <a:rPr lang="en-US" sz="1600" i="1" dirty="0">
                <a:solidFill>
                  <a:srgbClr val="FF0000"/>
                </a:solidFill>
              </a:rPr>
              <a:t>$1,500,000 </a:t>
            </a:r>
            <a:r>
              <a:rPr lang="en-US" sz="1600" i="1" dirty="0"/>
              <a:t>in one-time funds for FY18</a:t>
            </a:r>
            <a:r>
              <a:rPr lang="en-US" sz="1600" i="1" dirty="0">
                <a:solidFill>
                  <a:schemeClr val="accent2"/>
                </a:solidFill>
              </a:rPr>
              <a:t>-</a:t>
            </a:r>
            <a:r>
              <a:rPr lang="en-US" sz="1600" i="1" dirty="0"/>
              <a:t>19 to meet the current demand for apprenticeship training that South cannot meet due to budget constraints. </a:t>
            </a:r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5095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595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Impacts on budgeting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6725" y="1057275"/>
            <a:ext cx="11430000" cy="471011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63% </a:t>
            </a:r>
            <a:r>
              <a:rPr lang="en-US" sz="2000" dirty="0"/>
              <a:t>of the </a:t>
            </a:r>
            <a:r>
              <a:rPr lang="en-US" sz="2000" dirty="0" smtClean="0"/>
              <a:t>COLA costs were funded in the state allocation.                          Shortfall for 18/19 =  ($1,144,216</a:t>
            </a:r>
            <a:r>
              <a:rPr lang="en-US" sz="2000" dirty="0"/>
              <a:t>) 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Allocation model reductions- year </a:t>
            </a:r>
            <a:r>
              <a:rPr lang="en-US" sz="2000" dirty="0"/>
              <a:t>3 of </a:t>
            </a:r>
            <a:r>
              <a:rPr lang="en-US" sz="2000" dirty="0" smtClean="0"/>
              <a:t>4.		                                           Shortfall </a:t>
            </a:r>
            <a:r>
              <a:rPr lang="en-US" sz="2000" dirty="0"/>
              <a:t>for 18/19 = </a:t>
            </a:r>
            <a:r>
              <a:rPr lang="en-US" sz="2000" dirty="0" smtClean="0"/>
              <a:t>(</a:t>
            </a:r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$950,894)</a:t>
            </a:r>
          </a:p>
          <a:p>
            <a:endParaRPr lang="en-US" sz="2000" dirty="0" smtClean="0"/>
          </a:p>
          <a:p>
            <a:r>
              <a:rPr lang="en-US" sz="2000" dirty="0" smtClean="0"/>
              <a:t>CTC </a:t>
            </a:r>
            <a:r>
              <a:rPr lang="en-US" sz="2000" dirty="0"/>
              <a:t>link development costs continue at higher rate than originally planned (paid to </a:t>
            </a:r>
            <a:r>
              <a:rPr lang="en-US" sz="2000" dirty="0" smtClean="0"/>
              <a:t>SBCTC.)</a:t>
            </a:r>
            <a:endParaRPr lang="en-US" sz="20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sz="20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Tuition increase of 2.2%.</a:t>
            </a:r>
          </a:p>
          <a:p>
            <a:endParaRPr lang="en-US" sz="20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Enrollments 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have been going down over the last three years</a:t>
            </a:r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  <a:endParaRPr lang="en-US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sz="2000" dirty="0"/>
          </a:p>
          <a:p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5064359"/>
              </p:ext>
            </p:extLst>
          </p:nvPr>
        </p:nvGraphicFramePr>
        <p:xfrm>
          <a:off x="1063625" y="4990147"/>
          <a:ext cx="8870950" cy="17068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83745">
                  <a:extLst>
                    <a:ext uri="{9D8B030D-6E8A-4147-A177-3AD203B41FA5}">
                      <a16:colId xmlns:a16="http://schemas.microsoft.com/office/drawing/2014/main" val="1808847151"/>
                    </a:ext>
                  </a:extLst>
                </a:gridCol>
                <a:gridCol w="1387787">
                  <a:extLst>
                    <a:ext uri="{9D8B030D-6E8A-4147-A177-3AD203B41FA5}">
                      <a16:colId xmlns:a16="http://schemas.microsoft.com/office/drawing/2014/main" val="894239793"/>
                    </a:ext>
                  </a:extLst>
                </a:gridCol>
                <a:gridCol w="1387787">
                  <a:extLst>
                    <a:ext uri="{9D8B030D-6E8A-4147-A177-3AD203B41FA5}">
                      <a16:colId xmlns:a16="http://schemas.microsoft.com/office/drawing/2014/main" val="3873455008"/>
                    </a:ext>
                  </a:extLst>
                </a:gridCol>
                <a:gridCol w="1387787">
                  <a:extLst>
                    <a:ext uri="{9D8B030D-6E8A-4147-A177-3AD203B41FA5}">
                      <a16:colId xmlns:a16="http://schemas.microsoft.com/office/drawing/2014/main" val="3028036940"/>
                    </a:ext>
                  </a:extLst>
                </a:gridCol>
                <a:gridCol w="1523844">
                  <a:extLst>
                    <a:ext uri="{9D8B030D-6E8A-4147-A177-3AD203B41FA5}">
                      <a16:colId xmlns:a16="http://schemas.microsoft.com/office/drawing/2014/main" val="413767389"/>
                    </a:ext>
                  </a:extLst>
                </a:gridCol>
              </a:tblGrid>
              <a:tr h="1844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2014-15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2015-16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2016-17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3yr average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67176581"/>
                  </a:ext>
                </a:extLst>
              </a:tr>
              <a:tr h="233253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estimate*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estimate*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estimate*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estimate*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60512485"/>
                  </a:ext>
                </a:extLst>
              </a:tr>
              <a:tr h="1844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Seattle Central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        4,627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         4,459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        4,439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          4,508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8373849"/>
                  </a:ext>
                </a:extLst>
              </a:tr>
              <a:tr h="1844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Seattle North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        3,694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         3,551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        3,621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          3,622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48617281"/>
                  </a:ext>
                </a:extLst>
              </a:tr>
              <a:tr h="1844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Seattle South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        4,119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         4,214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        4,172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          4,168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11562134"/>
                  </a:ext>
                </a:extLst>
              </a:tr>
              <a:tr h="1844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Seattle Vocational Institute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            297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             279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            230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              269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18285138"/>
                  </a:ext>
                </a:extLst>
              </a:tr>
              <a:tr h="1844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Seattle District Total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      12,736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       12,502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      12,462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        12,567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247366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98285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4919048"/>
              </p:ext>
            </p:extLst>
          </p:nvPr>
        </p:nvGraphicFramePr>
        <p:xfrm>
          <a:off x="1167063" y="1106915"/>
          <a:ext cx="9553073" cy="5462326"/>
        </p:xfrm>
        <a:graphic>
          <a:graphicData uri="http://schemas.openxmlformats.org/drawingml/2006/table">
            <a:tbl>
              <a:tblPr/>
              <a:tblGrid>
                <a:gridCol w="2959337">
                  <a:extLst>
                    <a:ext uri="{9D8B030D-6E8A-4147-A177-3AD203B41FA5}">
                      <a16:colId xmlns:a16="http://schemas.microsoft.com/office/drawing/2014/main" val="3592001201"/>
                    </a:ext>
                  </a:extLst>
                </a:gridCol>
                <a:gridCol w="1019725">
                  <a:extLst>
                    <a:ext uri="{9D8B030D-6E8A-4147-A177-3AD203B41FA5}">
                      <a16:colId xmlns:a16="http://schemas.microsoft.com/office/drawing/2014/main" val="3909157961"/>
                    </a:ext>
                  </a:extLst>
                </a:gridCol>
                <a:gridCol w="934152">
                  <a:extLst>
                    <a:ext uri="{9D8B030D-6E8A-4147-A177-3AD203B41FA5}">
                      <a16:colId xmlns:a16="http://schemas.microsoft.com/office/drawing/2014/main" val="1412473048"/>
                    </a:ext>
                  </a:extLst>
                </a:gridCol>
                <a:gridCol w="934152">
                  <a:extLst>
                    <a:ext uri="{9D8B030D-6E8A-4147-A177-3AD203B41FA5}">
                      <a16:colId xmlns:a16="http://schemas.microsoft.com/office/drawing/2014/main" val="2718644000"/>
                    </a:ext>
                  </a:extLst>
                </a:gridCol>
                <a:gridCol w="934152">
                  <a:extLst>
                    <a:ext uri="{9D8B030D-6E8A-4147-A177-3AD203B41FA5}">
                      <a16:colId xmlns:a16="http://schemas.microsoft.com/office/drawing/2014/main" val="1860319839"/>
                    </a:ext>
                  </a:extLst>
                </a:gridCol>
                <a:gridCol w="846204">
                  <a:extLst>
                    <a:ext uri="{9D8B030D-6E8A-4147-A177-3AD203B41FA5}">
                      <a16:colId xmlns:a16="http://schemas.microsoft.com/office/drawing/2014/main" val="4027946446"/>
                    </a:ext>
                  </a:extLst>
                </a:gridCol>
                <a:gridCol w="991199">
                  <a:extLst>
                    <a:ext uri="{9D8B030D-6E8A-4147-A177-3AD203B41FA5}">
                      <a16:colId xmlns:a16="http://schemas.microsoft.com/office/drawing/2014/main" val="3990415012"/>
                    </a:ext>
                  </a:extLst>
                </a:gridCol>
                <a:gridCol w="934152">
                  <a:extLst>
                    <a:ext uri="{9D8B030D-6E8A-4147-A177-3AD203B41FA5}">
                      <a16:colId xmlns:a16="http://schemas.microsoft.com/office/drawing/2014/main" val="642655144"/>
                    </a:ext>
                  </a:extLst>
                </a:gridCol>
              </a:tblGrid>
              <a:tr h="201826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North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South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SVI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District-wide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Siegal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981133"/>
                  </a:ext>
                </a:extLst>
              </a:tr>
              <a:tr h="2083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PERMANENT FUNDS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071303"/>
                  </a:ext>
                </a:extLst>
              </a:tr>
              <a:tr h="201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Above the Line (aka "the big pot"):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70602"/>
                  </a:ext>
                </a:extLst>
              </a:tr>
              <a:tr h="201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State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$47,652,107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$13,864,047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$9,491,693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$11,373,089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$1,365,584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$5,060,656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$6,497,038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7150629"/>
                  </a:ext>
                </a:extLst>
              </a:tr>
              <a:tr h="201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Tuition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$29,504,437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$9,256,074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$6,336,953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$7,593,032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$1,002,620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$5,315,758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0077530"/>
                  </a:ext>
                </a:extLst>
              </a:tr>
              <a:tr h="40365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2018 Total Model Allocation ("big pot")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$77,156,544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$23,120,121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$15,828,647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$18,966,121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$2,368,204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$5,060,656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$11,812,796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8348441"/>
                  </a:ext>
                </a:extLst>
              </a:tr>
              <a:tr h="201826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9063238"/>
                  </a:ext>
                </a:extLst>
              </a:tr>
              <a:tr h="201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College specific  (State)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218557"/>
                  </a:ext>
                </a:extLst>
              </a:tr>
              <a:tr h="201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SAI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$3,003,603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$1,178,629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$874,467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$950,507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7181227"/>
                  </a:ext>
                </a:extLst>
              </a:tr>
              <a:tr h="201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New Items &amp; Program reallocations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$6,812,517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$1,984,146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$1,809,338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$2,211,937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$564,338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$242,757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656226"/>
                  </a:ext>
                </a:extLst>
              </a:tr>
              <a:tr h="201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Ongoing Items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$2,782,495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$1,154,788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$623,410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$999,018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$5,279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049959"/>
                  </a:ext>
                </a:extLst>
              </a:tr>
              <a:tr h="201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Compensation &amp; Safe Harbor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$11,737,969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$4,172,394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$3,034,115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$3,021,818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$851,063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$31,016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$627,563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2354416"/>
                  </a:ext>
                </a:extLst>
              </a:tr>
              <a:tr h="201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Sub-total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$24,336,584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$8,489,957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$6,341,330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$7,183,281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$1,420,680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$31,016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$870,320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9345090"/>
                  </a:ext>
                </a:extLst>
              </a:tr>
              <a:tr h="201826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9129862"/>
                  </a:ext>
                </a:extLst>
              </a:tr>
              <a:tr h="201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College specific (Tuition / Indirect)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5744765"/>
                  </a:ext>
                </a:extLst>
              </a:tr>
              <a:tr h="201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Additional Local Spending Authority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$21,544,323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$11,681,386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$4,966,726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$3,896,211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$1,000,000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121210"/>
                  </a:ext>
                </a:extLst>
              </a:tr>
              <a:tr h="201826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9776914"/>
                  </a:ext>
                </a:extLst>
              </a:tr>
              <a:tr h="201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Permanent Funds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$123,037,451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$43,291,464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$27,136,703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$30,045,613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$3,788,884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$5,091,672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$13,683,116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6744526"/>
                  </a:ext>
                </a:extLst>
              </a:tr>
              <a:tr h="201826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6939514"/>
                  </a:ext>
                </a:extLst>
              </a:tr>
              <a:tr h="201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TEMPORARY FUNDS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2187726"/>
                  </a:ext>
                </a:extLst>
              </a:tr>
              <a:tr h="201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New Items &amp; Program reallocations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$1,073,198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$137,500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$607,530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$328,168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696645"/>
                  </a:ext>
                </a:extLst>
              </a:tr>
              <a:tr h="201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Ongoing Items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$1,405,881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$125,000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$424,824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$856,057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279493"/>
                  </a:ext>
                </a:extLst>
              </a:tr>
              <a:tr h="201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Carryforward / one time funds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$3,408,940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$500,000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$2,408,940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$500,000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7083633"/>
                  </a:ext>
                </a:extLst>
              </a:tr>
              <a:tr h="201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Total Temporary Funds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$5,888,019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$762,500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$3,441,294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$1,184,225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$500,000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363571"/>
                  </a:ext>
                </a:extLst>
              </a:tr>
              <a:tr h="2083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892742"/>
                  </a:ext>
                </a:extLst>
              </a:tr>
              <a:tr h="201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$128,925,470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$44,053,964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$30,577,997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$31,229,838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$3,788,884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$5,091,672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$14,183,116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9138787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782053" y="372980"/>
            <a:ext cx="8025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Seattle Colleges FY1819 Operating Budget </a:t>
            </a:r>
            <a:r>
              <a:rPr lang="en-US" b="1" dirty="0" smtClean="0"/>
              <a:t>Allocation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433257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Seattle </a:t>
            </a:r>
            <a:r>
              <a:rPr lang="en-US" dirty="0"/>
              <a:t>Central College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61902" y="1942003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fontAlgn="b"/>
            <a:r>
              <a:rPr lang="en-US" dirty="0" smtClean="0"/>
              <a:t>Total operating budget 18/19:    </a:t>
            </a:r>
            <a:r>
              <a:rPr lang="en-US" dirty="0" smtClean="0">
                <a:solidFill>
                  <a:srgbClr val="FF0000"/>
                </a:solidFill>
              </a:rPr>
              <a:t>$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</a:rPr>
              <a:t>44,053,964</a:t>
            </a:r>
          </a:p>
          <a:p>
            <a:r>
              <a:rPr lang="en-US" dirty="0" smtClean="0"/>
              <a:t>Total state funding:  </a:t>
            </a:r>
            <a:r>
              <a:rPr lang="en-US" dirty="0" smtClean="0">
                <a:solidFill>
                  <a:srgbClr val="FF0000"/>
                </a:solidFill>
              </a:rPr>
              <a:t>$22,616,504   51 % of the total operating budget</a:t>
            </a:r>
          </a:p>
          <a:p>
            <a:r>
              <a:rPr lang="en-US" dirty="0" smtClean="0"/>
              <a:t>Total local funding: </a:t>
            </a:r>
            <a:r>
              <a:rPr lang="en-US" dirty="0" smtClean="0">
                <a:solidFill>
                  <a:srgbClr val="FF0000"/>
                </a:solidFill>
              </a:rPr>
              <a:t>$21,437,460  49 % of the total operating budget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Budget changes for 18/19: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Movement of IT, PIO, HR and Foundation staff to District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Savings from Optician Program and Cosmetology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Increase in BAS Nursing and BAS Networking enrollment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Increase in Running Start enrollment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Decrease in International enrollment </a:t>
            </a:r>
          </a:p>
          <a:p>
            <a:endParaRPr lang="en-US" dirty="0" smtClean="0">
              <a:solidFill>
                <a:srgbClr val="00B050"/>
              </a:solidFill>
            </a:endParaRPr>
          </a:p>
          <a:p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5390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Seattle Central College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Running Start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cost recovery at the state running start rate.</a:t>
            </a:r>
          </a:p>
          <a:p>
            <a:r>
              <a:rPr lang="en-US" dirty="0" smtClean="0"/>
              <a:t>Enterprise Funds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Supplement increase in spending and decrease in income with revenue from parking. </a:t>
            </a:r>
          </a:p>
          <a:p>
            <a:r>
              <a:rPr lang="en-US" dirty="0" smtClean="0"/>
              <a:t>Earmarks/Provisos: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Pac Tower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MESA 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I-BEST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61236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Seattle Central College</a:t>
            </a:r>
            <a:br>
              <a:rPr lang="en-US" dirty="0" smtClean="0"/>
            </a:br>
            <a:r>
              <a:rPr lang="en-US" sz="3600" dirty="0" smtClean="0"/>
              <a:t>Other budget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44460"/>
            <a:ext cx="10515600" cy="4270076"/>
          </a:xfrm>
        </p:spPr>
        <p:txBody>
          <a:bodyPr>
            <a:normAutofit/>
          </a:bodyPr>
          <a:lstStyle/>
          <a:p>
            <a:r>
              <a:rPr lang="en-US" dirty="0" smtClean="0"/>
              <a:t>Updating 2001 Major </a:t>
            </a:r>
            <a:r>
              <a:rPr lang="en-US" dirty="0"/>
              <a:t>Institutional Master Planning </a:t>
            </a:r>
            <a:r>
              <a:rPr lang="en-US" dirty="0" smtClean="0"/>
              <a:t>(increased expense)</a:t>
            </a:r>
          </a:p>
          <a:p>
            <a:r>
              <a:rPr lang="en-US" dirty="0" smtClean="0"/>
              <a:t>Operate district Nursing Program (increased costs)</a:t>
            </a:r>
          </a:p>
          <a:p>
            <a:r>
              <a:rPr lang="en-US" dirty="0" smtClean="0"/>
              <a:t>BAS </a:t>
            </a:r>
            <a:r>
              <a:rPr lang="en-US" dirty="0"/>
              <a:t>Networking: year 2 implementation </a:t>
            </a:r>
            <a:r>
              <a:rPr lang="en-US" dirty="0" smtClean="0"/>
              <a:t>(planned expense)</a:t>
            </a:r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2736181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North Seattle College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36236"/>
          </a:xfrm>
        </p:spPr>
        <p:txBody>
          <a:bodyPr>
            <a:normAutofit/>
          </a:bodyPr>
          <a:lstStyle/>
          <a:p>
            <a:r>
              <a:rPr lang="en-US" sz="2200" dirty="0" smtClean="0"/>
              <a:t>Total operating budget 18/19:    </a:t>
            </a:r>
            <a:r>
              <a:rPr lang="en-US" sz="2200" dirty="0" smtClean="0">
                <a:solidFill>
                  <a:srgbClr val="FF0000"/>
                </a:solidFill>
              </a:rPr>
              <a:t>$30,577,997</a:t>
            </a:r>
          </a:p>
          <a:p>
            <a:r>
              <a:rPr lang="en-US" sz="2200" dirty="0" smtClean="0"/>
              <a:t>Total state funding:  </a:t>
            </a:r>
            <a:r>
              <a:rPr lang="en-US" sz="2200" dirty="0" smtClean="0">
                <a:solidFill>
                  <a:srgbClr val="FF0000"/>
                </a:solidFill>
              </a:rPr>
              <a:t>$16,865,378,  55% of the total operating budget</a:t>
            </a:r>
          </a:p>
          <a:p>
            <a:r>
              <a:rPr lang="en-US" sz="2200" dirty="0" smtClean="0"/>
              <a:t>Total local funding (if we include tuition): </a:t>
            </a:r>
            <a:r>
              <a:rPr lang="en-US" sz="2200" dirty="0" smtClean="0">
                <a:solidFill>
                  <a:srgbClr val="FF0000"/>
                </a:solidFill>
              </a:rPr>
              <a:t>$13,712,619,  45% of the total operating budget</a:t>
            </a:r>
            <a:endParaRPr lang="en-US" sz="2200" dirty="0" smtClean="0">
              <a:solidFill>
                <a:srgbClr val="00B050"/>
              </a:solidFill>
            </a:endParaRPr>
          </a:p>
          <a:p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7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79269"/>
            <a:ext cx="10515600" cy="1011419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North Seattle </a:t>
            </a:r>
            <a:r>
              <a:rPr lang="en-US" sz="3200" dirty="0" smtClean="0"/>
              <a:t>College</a:t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Budget </a:t>
            </a:r>
            <a:r>
              <a:rPr lang="en-US" sz="3200" dirty="0"/>
              <a:t>changes for </a:t>
            </a:r>
            <a:r>
              <a:rPr lang="en-US" sz="3200" dirty="0" smtClean="0"/>
              <a:t>18/19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Based on the Diversity goals and to best meet student engagement goals, Student Leadership is undergoing structural reorganization.</a:t>
            </a:r>
          </a:p>
          <a:p>
            <a:r>
              <a:rPr lang="en-US" sz="2000" dirty="0">
                <a:solidFill>
                  <a:srgbClr val="FF0000"/>
                </a:solidFill>
              </a:rPr>
              <a:t>The HVAC Instructional Program will be closed.</a:t>
            </a:r>
          </a:p>
          <a:p>
            <a:r>
              <a:rPr lang="en-US" sz="2000" dirty="0">
                <a:solidFill>
                  <a:srgbClr val="FF0000"/>
                </a:solidFill>
              </a:rPr>
              <a:t>In advancing the Core Theme of Student Success, NSC is anticipating adding 3-4 FTE’s to enhance Instruction and Student Services and restoring a portion of the part-time faculty budget cut last year. </a:t>
            </a:r>
          </a:p>
          <a:p>
            <a:r>
              <a:rPr lang="en-US" sz="2000" dirty="0">
                <a:solidFill>
                  <a:srgbClr val="FF0000"/>
                </a:solidFill>
              </a:rPr>
              <a:t>In advancing the District’s Guiding Principle of Organizational Excellence and Financial Stability, NSC anticipates funding 3-4 FTE’s to help right size Security, Facilities and Business Office.</a:t>
            </a:r>
          </a:p>
          <a:p>
            <a:r>
              <a:rPr lang="en-US" sz="2000" dirty="0">
                <a:solidFill>
                  <a:srgbClr val="FF0000"/>
                </a:solidFill>
              </a:rPr>
              <a:t>Some of the additional FTE’s NSC anticipate adding in Instruction and Student Services will support advancing Guided Pathways work.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1238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North Seattle College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55834"/>
            <a:ext cx="10515600" cy="482112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Running Start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Revenue generated beyond the Running Start program expenditures is used to fund the college operating budget and to grow the program.</a:t>
            </a:r>
          </a:p>
          <a:p>
            <a:r>
              <a:rPr lang="en-US" sz="2400" dirty="0" smtClean="0"/>
              <a:t>Enterprise Funds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The only enterprise funding that will be used for the 18-19 operating budget will be International Intensive English revenue</a:t>
            </a:r>
            <a:r>
              <a:rPr lang="en-US" sz="2000" dirty="0" smtClean="0"/>
              <a:t>. </a:t>
            </a:r>
            <a:endParaRPr lang="en-US" sz="2000" dirty="0"/>
          </a:p>
          <a:p>
            <a:r>
              <a:rPr lang="en-US" sz="2400" dirty="0" smtClean="0"/>
              <a:t>Contract/International 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The colleges use College Level International Funding to supplement the operating budget. </a:t>
            </a:r>
          </a:p>
          <a:p>
            <a:r>
              <a:rPr lang="en-US" sz="2400" dirty="0" smtClean="0"/>
              <a:t>Earmarks/provisos</a:t>
            </a:r>
          </a:p>
          <a:p>
            <a:pPr lvl="1"/>
            <a:r>
              <a:rPr lang="en-US" sz="1900" dirty="0" smtClean="0">
                <a:solidFill>
                  <a:srgbClr val="FF0000"/>
                </a:solidFill>
              </a:rPr>
              <a:t>Opportunity Center $216,000</a:t>
            </a:r>
          </a:p>
          <a:p>
            <a:pPr lvl="1"/>
            <a:r>
              <a:rPr lang="en-US" sz="1900" dirty="0" smtClean="0">
                <a:solidFill>
                  <a:srgbClr val="FF0000"/>
                </a:solidFill>
              </a:rPr>
              <a:t>HEET Grant $398,902</a:t>
            </a:r>
          </a:p>
          <a:p>
            <a:pPr lvl="1"/>
            <a:r>
              <a:rPr lang="en-US" sz="1900" dirty="0" smtClean="0">
                <a:solidFill>
                  <a:srgbClr val="FF0000"/>
                </a:solidFill>
              </a:rPr>
              <a:t>Workforce Development Funds $114,878</a:t>
            </a:r>
          </a:p>
          <a:p>
            <a:pPr lvl="1"/>
            <a:r>
              <a:rPr lang="en-US" sz="1900" dirty="0" smtClean="0">
                <a:solidFill>
                  <a:srgbClr val="FF0000"/>
                </a:solidFill>
              </a:rPr>
              <a:t>IBEST $93,750</a:t>
            </a:r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55648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North Seattle College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</a:t>
            </a:r>
            <a:r>
              <a:rPr lang="en-US" dirty="0" smtClean="0"/>
              <a:t>ther relevant information about the budget….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NSC uses only collected local funds in the following fiscal year, to eliminate possibilities of overspending the budget. 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Given our anticipation of greater HS student growth and the stronger district-wide direction of SEM, NSC will be using local funds for meeting anticipated needs of future students.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60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Legislative appropriation</a:t>
            </a:r>
          </a:p>
          <a:p>
            <a:r>
              <a:rPr lang="en-US" dirty="0" smtClean="0"/>
              <a:t>SBCTC appropriation</a:t>
            </a:r>
          </a:p>
          <a:p>
            <a:r>
              <a:rPr lang="en-US" dirty="0" smtClean="0"/>
              <a:t>Fiscal decisions to achieve strategic plan goals</a:t>
            </a:r>
          </a:p>
          <a:p>
            <a:r>
              <a:rPr lang="en-US" dirty="0" smtClean="0"/>
              <a:t>Seattle College budgeting</a:t>
            </a:r>
          </a:p>
          <a:p>
            <a:r>
              <a:rPr lang="en-US" dirty="0" smtClean="0"/>
              <a:t>Seattle Central College budget information</a:t>
            </a:r>
          </a:p>
          <a:p>
            <a:r>
              <a:rPr lang="en-US" dirty="0" smtClean="0"/>
              <a:t>North Seattle College budget information</a:t>
            </a:r>
          </a:p>
          <a:p>
            <a:r>
              <a:rPr lang="en-US" dirty="0" smtClean="0"/>
              <a:t>South Seattle College budget information</a:t>
            </a:r>
          </a:p>
          <a:p>
            <a:r>
              <a:rPr lang="en-US" dirty="0" smtClean="0"/>
              <a:t>Board </a:t>
            </a:r>
            <a:r>
              <a:rPr lang="en-US" smtClean="0"/>
              <a:t>consideration and approval </a:t>
            </a:r>
            <a:r>
              <a:rPr lang="en-US" dirty="0" smtClean="0"/>
              <a:t>requested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6282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South Seattle College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Total Operating </a:t>
            </a:r>
            <a:r>
              <a:rPr lang="en-US" sz="2400" dirty="0"/>
              <a:t>B</a:t>
            </a:r>
            <a:r>
              <a:rPr lang="en-US" sz="2400" dirty="0" smtClean="0"/>
              <a:t>udget 18/19:    </a:t>
            </a:r>
            <a:r>
              <a:rPr lang="en-US" sz="2400" dirty="0" smtClean="0">
                <a:solidFill>
                  <a:srgbClr val="FF0000"/>
                </a:solidFill>
              </a:rPr>
              <a:t>$ 31,229,838</a:t>
            </a:r>
            <a:r>
              <a:rPr lang="en-US" sz="2400" baseline="16000" dirty="0" smtClean="0"/>
              <a:t>							</a:t>
            </a:r>
            <a:endParaRPr lang="en-US" sz="2400" dirty="0" smtClean="0"/>
          </a:p>
          <a:p>
            <a:r>
              <a:rPr lang="en-US" sz="2400" dirty="0" smtClean="0"/>
              <a:t>Total State Funding:  </a:t>
            </a:r>
            <a:r>
              <a:rPr lang="en-US" sz="2400" dirty="0" smtClean="0">
                <a:solidFill>
                  <a:srgbClr val="FF0000"/>
                </a:solidFill>
              </a:rPr>
              <a:t>$19,740,595, 63% of operating budget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sz="2400" dirty="0" smtClean="0"/>
              <a:t>Total Local Funding: </a:t>
            </a:r>
            <a:r>
              <a:rPr lang="en-US" sz="2400" dirty="0" smtClean="0">
                <a:solidFill>
                  <a:srgbClr val="FF0000"/>
                </a:solidFill>
              </a:rPr>
              <a:t>$11,489,243, 37% of operating budget</a:t>
            </a:r>
          </a:p>
          <a:p>
            <a:pPr marL="0" indent="0">
              <a:buNone/>
            </a:pP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96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South Seattle College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Running Start</a:t>
            </a:r>
          </a:p>
          <a:p>
            <a:pPr lvl="1"/>
            <a:r>
              <a:rPr lang="en-US" dirty="0" smtClean="0"/>
              <a:t>$</a:t>
            </a:r>
            <a:r>
              <a:rPr lang="en-US" dirty="0" smtClean="0">
                <a:solidFill>
                  <a:srgbClr val="FF0000"/>
                </a:solidFill>
              </a:rPr>
              <a:t>1.5M in Running Start funds to support college operating budget. Increase from $1M in 17-18 based on increased enrollment rate. </a:t>
            </a:r>
          </a:p>
          <a:p>
            <a:r>
              <a:rPr lang="en-US" dirty="0" smtClean="0"/>
              <a:t>Enterprise Funds (570)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Generally not used in operating budget.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Parking – support security officer salaries and lot maintenance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Lab Fee </a:t>
            </a:r>
            <a:r>
              <a:rPr lang="en-US" dirty="0">
                <a:solidFill>
                  <a:srgbClr val="FF0000"/>
                </a:solidFill>
              </a:rPr>
              <a:t>A</a:t>
            </a:r>
            <a:r>
              <a:rPr lang="en-US" dirty="0" smtClean="0">
                <a:solidFill>
                  <a:srgbClr val="FF0000"/>
                </a:solidFill>
              </a:rPr>
              <a:t>ccount – supports lab technician salaries</a:t>
            </a:r>
          </a:p>
          <a:p>
            <a:r>
              <a:rPr lang="en-US" dirty="0" smtClean="0"/>
              <a:t>Contract/International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$1.7M in international funds to support college operating budget.  Decrease from $1.95M in 17-18. 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/>
              <a:t>Earmarks/provisos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Labor Education and Research Center (increase from 17-18)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Guided Pathways 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71834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South Seattle College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Budget Reductions			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200" dirty="0">
                <a:solidFill>
                  <a:srgbClr val="FF0000"/>
                </a:solidFill>
              </a:rPr>
              <a:t>Instructional </a:t>
            </a:r>
            <a:r>
              <a:rPr lang="en-US" sz="2200" dirty="0" smtClean="0">
                <a:solidFill>
                  <a:srgbClr val="FF0000"/>
                </a:solidFill>
              </a:rPr>
              <a:t>Re-organization: </a:t>
            </a:r>
            <a:r>
              <a:rPr lang="en-US" sz="2200" dirty="0">
                <a:solidFill>
                  <a:srgbClr val="FF0000"/>
                </a:solidFill>
              </a:rPr>
              <a:t>($594,960)</a:t>
            </a:r>
          </a:p>
          <a:p>
            <a:r>
              <a:rPr lang="en-US" sz="2200" dirty="0">
                <a:solidFill>
                  <a:srgbClr val="FF0000"/>
                </a:solidFill>
              </a:rPr>
              <a:t>Program reductions in </a:t>
            </a:r>
            <a:r>
              <a:rPr lang="en-US" sz="2200" dirty="0" err="1">
                <a:solidFill>
                  <a:srgbClr val="FF0000"/>
                </a:solidFill>
              </a:rPr>
              <a:t>Autobody</a:t>
            </a:r>
            <a:r>
              <a:rPr lang="en-US" sz="2200" dirty="0">
                <a:solidFill>
                  <a:srgbClr val="FF0000"/>
                </a:solidFill>
              </a:rPr>
              <a:t>, Pastry, </a:t>
            </a:r>
            <a:r>
              <a:rPr lang="en-US" sz="2200" dirty="0" smtClean="0">
                <a:solidFill>
                  <a:srgbClr val="FF0000"/>
                </a:solidFill>
              </a:rPr>
              <a:t>Engineering/Drafting, Transfer: ($420,000)</a:t>
            </a:r>
            <a:endParaRPr lang="en-US" sz="2200" dirty="0">
              <a:solidFill>
                <a:srgbClr val="FF0000"/>
              </a:solidFill>
            </a:endParaRPr>
          </a:p>
          <a:p>
            <a:r>
              <a:rPr lang="en-US" sz="2200" dirty="0">
                <a:solidFill>
                  <a:srgbClr val="FF0000"/>
                </a:solidFill>
              </a:rPr>
              <a:t>Sustainability- Energy efficient </a:t>
            </a:r>
            <a:r>
              <a:rPr lang="en-US" sz="2200" dirty="0" smtClean="0">
                <a:solidFill>
                  <a:srgbClr val="FF0000"/>
                </a:solidFill>
              </a:rPr>
              <a:t>buildings: ($</a:t>
            </a:r>
            <a:r>
              <a:rPr lang="en-US" sz="2200" dirty="0">
                <a:solidFill>
                  <a:srgbClr val="FF0000"/>
                </a:solidFill>
              </a:rPr>
              <a:t>50,000)</a:t>
            </a:r>
          </a:p>
          <a:p>
            <a:r>
              <a:rPr lang="en-US" sz="2200" dirty="0">
                <a:solidFill>
                  <a:srgbClr val="FF0000"/>
                </a:solidFill>
              </a:rPr>
              <a:t>1</a:t>
            </a:r>
            <a:r>
              <a:rPr lang="en-US" sz="2200" dirty="0" smtClean="0">
                <a:solidFill>
                  <a:srgbClr val="FF0000"/>
                </a:solidFill>
              </a:rPr>
              <a:t>0</a:t>
            </a:r>
            <a:r>
              <a:rPr lang="en-US" sz="2200" dirty="0">
                <a:solidFill>
                  <a:srgbClr val="FF0000"/>
                </a:solidFill>
              </a:rPr>
              <a:t>% reduction in goods</a:t>
            </a:r>
            <a:r>
              <a:rPr lang="en-US" sz="2200" dirty="0" smtClean="0">
                <a:solidFill>
                  <a:srgbClr val="FF0000"/>
                </a:solidFill>
              </a:rPr>
              <a:t>/</a:t>
            </a:r>
          </a:p>
          <a:p>
            <a:pPr marL="0" indent="0">
              <a:buNone/>
            </a:pPr>
            <a:r>
              <a:rPr lang="en-US" sz="2200" dirty="0" smtClean="0">
                <a:solidFill>
                  <a:srgbClr val="FF0000"/>
                </a:solidFill>
              </a:rPr>
              <a:t>   services/travel : ($300,000</a:t>
            </a:r>
            <a:r>
              <a:rPr lang="en-US" sz="2200" dirty="0">
                <a:solidFill>
                  <a:srgbClr val="FF0000"/>
                </a:solidFill>
              </a:rPr>
              <a:t>)</a:t>
            </a:r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Budget Increases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z="2000" dirty="0">
                <a:solidFill>
                  <a:srgbClr val="FF0000"/>
                </a:solidFill>
              </a:rPr>
              <a:t>AVP of Equity, Diversity, and </a:t>
            </a:r>
            <a:r>
              <a:rPr lang="en-US" sz="2000" dirty="0" smtClean="0">
                <a:solidFill>
                  <a:srgbClr val="FF0000"/>
                </a:solidFill>
              </a:rPr>
              <a:t>Inclusion: </a:t>
            </a:r>
            <a:r>
              <a:rPr lang="en-US" sz="2000" dirty="0">
                <a:solidFill>
                  <a:srgbClr val="FF0000"/>
                </a:solidFill>
              </a:rPr>
              <a:t>$130,000</a:t>
            </a:r>
          </a:p>
          <a:p>
            <a:r>
              <a:rPr lang="en-US" sz="2000" dirty="0">
                <a:solidFill>
                  <a:srgbClr val="FF0000"/>
                </a:solidFill>
              </a:rPr>
              <a:t>2 New full-time faculty positions as per </a:t>
            </a:r>
            <a:r>
              <a:rPr lang="en-US" sz="2000" dirty="0" smtClean="0">
                <a:solidFill>
                  <a:srgbClr val="FF0000"/>
                </a:solidFill>
              </a:rPr>
              <a:t>contract: </a:t>
            </a:r>
            <a:r>
              <a:rPr lang="en-US" sz="2000" dirty="0">
                <a:solidFill>
                  <a:srgbClr val="FF0000"/>
                </a:solidFill>
              </a:rPr>
              <a:t>$20,000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Utilities: </a:t>
            </a:r>
            <a:r>
              <a:rPr lang="en-US" sz="2000" dirty="0">
                <a:solidFill>
                  <a:srgbClr val="FF0000"/>
                </a:solidFill>
              </a:rPr>
              <a:t>$</a:t>
            </a:r>
            <a:r>
              <a:rPr lang="en-US" sz="2000" dirty="0" smtClean="0">
                <a:solidFill>
                  <a:srgbClr val="FF0000"/>
                </a:solidFill>
              </a:rPr>
              <a:t>200,000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Tutoring: $20,000</a:t>
            </a:r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Establish Contingency </a:t>
            </a:r>
            <a:r>
              <a:rPr lang="en-US" sz="2000" dirty="0" smtClean="0">
                <a:solidFill>
                  <a:srgbClr val="FF0000"/>
                </a:solidFill>
              </a:rPr>
              <a:t>Fund: </a:t>
            </a:r>
            <a:r>
              <a:rPr lang="en-US" sz="2000" dirty="0">
                <a:solidFill>
                  <a:srgbClr val="FF0000"/>
                </a:solidFill>
              </a:rPr>
              <a:t>$280,000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1085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Summary: Seattle Colleges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825625"/>
            <a:ext cx="113157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State allocation (budgeted) for Seattle Colleges 			$</a:t>
            </a:r>
            <a:r>
              <a:rPr lang="en-US" dirty="0"/>
              <a:t>74,467,770 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Local funds (budgeted) for Seattle Colleges				$54,457,700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TOTAL OPERATING BUDGET 18/19: 	</a:t>
            </a:r>
            <a:r>
              <a:rPr lang="en-US" b="1" dirty="0"/>
              <a:t> </a:t>
            </a:r>
            <a:r>
              <a:rPr lang="en-US" b="1" dirty="0" smtClean="0"/>
              <a:t>$128,925,470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449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Board action requested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college budgets are adjusted each month</a:t>
            </a:r>
          </a:p>
          <a:p>
            <a:pPr lvl="1"/>
            <a:r>
              <a:rPr lang="en-US" dirty="0" smtClean="0"/>
              <a:t>SBCTC additional funding; adjusted reductions</a:t>
            </a:r>
          </a:p>
          <a:p>
            <a:pPr lvl="1"/>
            <a:r>
              <a:rPr lang="en-US" dirty="0" smtClean="0"/>
              <a:t>Revenue adjustments</a:t>
            </a:r>
          </a:p>
          <a:p>
            <a:pPr lvl="1"/>
            <a:r>
              <a:rPr lang="en-US" dirty="0" smtClean="0"/>
              <a:t>Expenditure adjustments</a:t>
            </a:r>
          </a:p>
          <a:p>
            <a:pPr lvl="1"/>
            <a:endParaRPr lang="en-US" dirty="0"/>
          </a:p>
          <a:p>
            <a:r>
              <a:rPr lang="en-US" dirty="0" smtClean="0"/>
              <a:t>The Board will be updated in September, and then </a:t>
            </a:r>
            <a:r>
              <a:rPr lang="en-US" smtClean="0"/>
              <a:t>quarterly thereafter.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036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9025" y="432262"/>
            <a:ext cx="3490139" cy="5817027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1800" b="1" u="sng" dirty="0"/>
              <a:t>2017/18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smtClean="0"/>
              <a:t>SBCTC </a:t>
            </a:r>
            <a:r>
              <a:rPr lang="en-US" sz="1800" dirty="0"/>
              <a:t>legislative </a:t>
            </a:r>
            <a:r>
              <a:rPr lang="en-US" sz="1800" dirty="0" smtClean="0"/>
              <a:t>appropriation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smtClean="0"/>
              <a:t>    </a:t>
            </a:r>
            <a:r>
              <a:rPr lang="en-US" sz="1800" dirty="0"/>
              <a:t>	    $734,811,000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smtClean="0"/>
              <a:t>Capital </a:t>
            </a:r>
            <a:r>
              <a:rPr lang="en-US" sz="1800" dirty="0"/>
              <a:t>funding in </a:t>
            </a:r>
            <a:r>
              <a:rPr lang="en-US" sz="1800" dirty="0" smtClean="0"/>
              <a:t>MOA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smtClean="0"/>
              <a:t>      </a:t>
            </a:r>
            <a:r>
              <a:rPr lang="en-US" sz="1800" dirty="0"/>
              <a:t>$11,400,000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i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600" b="1" i="1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b="1" i="1" dirty="0" smtClean="0"/>
              <a:t>TOTAL </a:t>
            </a:r>
            <a:r>
              <a:rPr lang="en-US" sz="1600" b="1" i="1" dirty="0"/>
              <a:t>LEGISLATIVE </a:t>
            </a:r>
            <a:r>
              <a:rPr lang="en-US" sz="1600" b="1" i="1" dirty="0" smtClean="0"/>
              <a:t>APPROPRIATION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b="1" i="1" dirty="0" smtClean="0"/>
              <a:t>          </a:t>
            </a:r>
            <a:r>
              <a:rPr lang="en-US" sz="1600" b="1" i="1" dirty="0"/>
              <a:t>$746,211,000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i="1" dirty="0"/>
              <a:t>Less SBCTC </a:t>
            </a:r>
            <a:r>
              <a:rPr lang="en-US" sz="1800" i="1" dirty="0" smtClean="0"/>
              <a:t>operations</a:t>
            </a:r>
            <a:endParaRPr lang="en-US" sz="1800" i="1" dirty="0"/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i="1" dirty="0" smtClean="0"/>
              <a:t>                                   </a:t>
            </a:r>
            <a:r>
              <a:rPr lang="en-US" sz="1800" i="1" dirty="0"/>
              <a:t>$26,950,000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i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i="1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i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i="1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i="1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i="1" dirty="0" smtClean="0"/>
              <a:t>AMOUNT </a:t>
            </a:r>
            <a:r>
              <a:rPr lang="en-US" sz="1800" i="1" dirty="0"/>
              <a:t>AVAILABLE </a:t>
            </a:r>
            <a:endParaRPr lang="en-US" sz="1800" i="1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i="1" dirty="0" smtClean="0"/>
              <a:t>FOR </a:t>
            </a:r>
            <a:r>
              <a:rPr lang="en-US" sz="1800" i="1" dirty="0"/>
              <a:t>SYSTEM ALLOCATION: </a:t>
            </a:r>
            <a:endParaRPr lang="en-US" sz="1800" i="1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i="1" dirty="0" smtClean="0">
                <a:solidFill>
                  <a:srgbClr val="FF0000"/>
                </a:solidFill>
              </a:rPr>
              <a:t>$719,261,000</a:t>
            </a:r>
            <a:endParaRPr lang="en-US" sz="1800" b="1" i="1" dirty="0">
              <a:solidFill>
                <a:srgbClr val="FF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i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C7748A-CC48-4449-A832-C8A2405A18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131425" y="432261"/>
            <a:ext cx="3607725" cy="5817027"/>
          </a:xfrm>
          <a:solidFill>
            <a:srgbClr val="D4F8DF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800" b="1" u="sng" dirty="0"/>
              <a:t>2018/19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dirty="0" smtClean="0"/>
              <a:t>SBCTC </a:t>
            </a:r>
            <a:r>
              <a:rPr lang="en-US" sz="1800" dirty="0"/>
              <a:t>legislative </a:t>
            </a:r>
            <a:r>
              <a:rPr lang="en-US" sz="1800" dirty="0" smtClean="0"/>
              <a:t>appropriation</a:t>
            </a:r>
          </a:p>
          <a:p>
            <a:pPr marL="0" indent="0" algn="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dirty="0" smtClean="0"/>
              <a:t>                       </a:t>
            </a:r>
            <a:r>
              <a:rPr lang="en-US" sz="1800" dirty="0"/>
              <a:t>$757,406,000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8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dirty="0" smtClean="0"/>
              <a:t>Capital </a:t>
            </a:r>
            <a:r>
              <a:rPr lang="en-US" sz="1800" dirty="0"/>
              <a:t>funding in </a:t>
            </a:r>
            <a:r>
              <a:rPr lang="en-US" sz="1800" dirty="0" smtClean="0"/>
              <a:t>MOA</a:t>
            </a:r>
          </a:p>
          <a:p>
            <a:pPr marL="0" indent="0" algn="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dirty="0"/>
              <a:t>	           $11,400,000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800" i="1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600" b="1" i="1" dirty="0"/>
              <a:t>TOTAL LEGISLATIVE </a:t>
            </a:r>
            <a:r>
              <a:rPr lang="en-US" sz="1600" b="1" i="1" dirty="0" smtClean="0"/>
              <a:t>APPROPRIATION</a:t>
            </a:r>
          </a:p>
          <a:p>
            <a:pPr marL="0" indent="0" algn="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600" b="1" i="1" dirty="0" smtClean="0"/>
              <a:t>              </a:t>
            </a:r>
            <a:r>
              <a:rPr lang="en-US" sz="1600" b="1" i="1" dirty="0"/>
              <a:t>$768,806,000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8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i="1" dirty="0"/>
              <a:t>Less SBCTC </a:t>
            </a:r>
            <a:r>
              <a:rPr lang="en-US" sz="1800" i="1" dirty="0" smtClean="0"/>
              <a:t>operations</a:t>
            </a:r>
            <a:endParaRPr lang="en-US" sz="1800" i="1" dirty="0"/>
          </a:p>
          <a:p>
            <a:pPr marL="0" indent="0" algn="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i="1" dirty="0" smtClean="0"/>
              <a:t>                                      $</a:t>
            </a:r>
            <a:r>
              <a:rPr lang="en-US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26,794,640 </a:t>
            </a:r>
            <a:endParaRPr lang="en-US" sz="1800" i="1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800" i="1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800" i="1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800" i="1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800" i="1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i="1" dirty="0" smtClean="0"/>
              <a:t>AMOUNT </a:t>
            </a:r>
            <a:r>
              <a:rPr lang="en-US" sz="1800" i="1" dirty="0"/>
              <a:t>AVAILABLE FOR SYSTEM ALLOCATION: </a:t>
            </a:r>
            <a:endParaRPr lang="en-US" sz="1800" i="1" dirty="0" smtClean="0"/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b="1" i="1" dirty="0" smtClean="0">
                <a:solidFill>
                  <a:srgbClr val="FF0000"/>
                </a:solidFill>
              </a:rPr>
              <a:t>$742,011,360 </a:t>
            </a:r>
            <a:endParaRPr lang="en-US" sz="1800" i="1" dirty="0">
              <a:solidFill>
                <a:srgbClr val="FF0000"/>
              </a:solidFill>
            </a:endParaRP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39C7748A-CC48-4449-A832-C8A2405A180A}"/>
              </a:ext>
            </a:extLst>
          </p:cNvPr>
          <p:cNvSpPr txBox="1">
            <a:spLocks/>
          </p:cNvSpPr>
          <p:nvPr/>
        </p:nvSpPr>
        <p:spPr>
          <a:xfrm>
            <a:off x="8089159" y="432261"/>
            <a:ext cx="3607725" cy="581702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800" b="1" u="sng" dirty="0" smtClean="0"/>
              <a:t>Difference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 smtClean="0"/>
              <a:t>SBCTC legislative appropriation</a:t>
            </a:r>
          </a:p>
          <a:p>
            <a:pPr marL="0" indent="0" algn="r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 smtClean="0"/>
              <a:t>+$22,595,000</a:t>
            </a:r>
          </a:p>
          <a:p>
            <a:pPr marL="0" indent="0" algn="r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 smtClean="0"/>
              <a:t>                    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 smtClean="0"/>
              <a:t>Capital funding in MOA</a:t>
            </a:r>
          </a:p>
          <a:p>
            <a:pPr marL="0" indent="0" algn="r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 smtClean="0"/>
              <a:t>	           0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800" i="1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b="1" i="1" dirty="0" smtClean="0"/>
              <a:t>TOTAL LEGISLATIVE APPROPRIATION</a:t>
            </a:r>
          </a:p>
          <a:p>
            <a:pPr marL="0" indent="0" algn="r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b="1" i="1" dirty="0" smtClean="0"/>
              <a:t>+$22,595,000</a:t>
            </a:r>
          </a:p>
          <a:p>
            <a:pPr marL="0" indent="0" algn="r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b="1" i="1" dirty="0" smtClean="0"/>
              <a:t>             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i="1" dirty="0" smtClean="0"/>
              <a:t>Less SBCTC operations</a:t>
            </a:r>
          </a:p>
          <a:p>
            <a:pPr marL="0" indent="0" algn="r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i="1" dirty="0" smtClean="0"/>
              <a:t>                                      -$155,360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800" i="1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800" i="1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800" i="1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800" i="1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i="1" dirty="0" smtClean="0"/>
              <a:t>AMOUNT AVAILABLE FOR SYSTEM ALLOCATION: 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b="1" i="1" dirty="0" smtClean="0">
                <a:solidFill>
                  <a:srgbClr val="FF0000"/>
                </a:solidFill>
              </a:rPr>
              <a:t>+$22,750,547</a:t>
            </a:r>
            <a:endParaRPr lang="en-US" sz="18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315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542785" y="141890"/>
            <a:ext cx="10842171" cy="72521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+mn-lt"/>
              </a:rPr>
              <a:t>ALLOCATION MODEL – 5 Main Components 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41890" y="867103"/>
            <a:ext cx="11101284" cy="5644055"/>
          </a:xfrm>
        </p:spPr>
        <p:txBody>
          <a:bodyPr>
            <a:noAutofit/>
          </a:bodyPr>
          <a:lstStyle/>
          <a:p>
            <a:pPr marL="571500" indent="-457200">
              <a:buFont typeface="+mj-lt"/>
              <a:buAutoNum type="arabicPeriod"/>
            </a:pPr>
            <a:r>
              <a:rPr lang="en-US" sz="2000" b="1" u="sng" dirty="0"/>
              <a:t>Earmarks/Provisos</a:t>
            </a:r>
          </a:p>
          <a:p>
            <a:pPr lvl="1"/>
            <a:r>
              <a:rPr lang="en-US" dirty="0"/>
              <a:t>Not included in FTES or SAI calculation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“Safe Harbor” for four years (2016/17, 2017/18, 2018/19, 2019/20)</a:t>
            </a:r>
          </a:p>
          <a:p>
            <a:pPr marL="571500" indent="-457200">
              <a:buFont typeface="+mj-lt"/>
              <a:buAutoNum type="arabicPeriod"/>
            </a:pPr>
            <a:r>
              <a:rPr lang="en-US" sz="2000" b="1" u="sng" dirty="0"/>
              <a:t>Minimum Operating Allowance (MOA) $2.85m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Same for all colleges, not reset each year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It’s $</a:t>
            </a:r>
            <a:r>
              <a:rPr lang="en-US" dirty="0" err="1"/>
              <a:t>2.85m</a:t>
            </a:r>
            <a:r>
              <a:rPr lang="en-US" dirty="0"/>
              <a:t> in theory; actual amounts include other  capital allocation funds </a:t>
            </a:r>
          </a:p>
          <a:p>
            <a:pPr marL="411480" lvl="1" indent="0">
              <a:buNone/>
            </a:pPr>
            <a:endParaRPr lang="en-US" sz="800" dirty="0"/>
          </a:p>
          <a:p>
            <a:pPr marL="571500" indent="-457200">
              <a:buFont typeface="+mj-lt"/>
              <a:buAutoNum type="arabicPeriod"/>
            </a:pPr>
            <a:r>
              <a:rPr lang="en-US" sz="2000" b="1" u="sng" dirty="0"/>
              <a:t>Performance Funding (SAI)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Reset and redistributed each year</a:t>
            </a:r>
          </a:p>
          <a:p>
            <a:pPr marL="571500" indent="-457200">
              <a:buFont typeface="+mj-lt"/>
              <a:buAutoNum type="arabicPeriod"/>
            </a:pPr>
            <a:r>
              <a:rPr lang="en-US" sz="2000" b="1" u="sng" dirty="0"/>
              <a:t>Base Allocation (FTE plus)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Three year averaging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/>
              <a:t>Does not include earmarked (i.e. Worker Retraining) FTES</a:t>
            </a:r>
          </a:p>
          <a:p>
            <a:pPr marL="411480" lvl="1" indent="0">
              <a:buNone/>
            </a:pPr>
            <a:endParaRPr lang="en-US" sz="900" i="1" dirty="0"/>
          </a:p>
          <a:p>
            <a:pPr marL="571500" indent="-457200">
              <a:buFont typeface="+mj-lt"/>
              <a:buAutoNum type="arabicPeriod"/>
            </a:pPr>
            <a:r>
              <a:rPr lang="en-US" sz="2000" b="1" u="sng" dirty="0"/>
              <a:t>Weighted (Priority) FTES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Reset and redistributed each year</a:t>
            </a:r>
          </a:p>
          <a:p>
            <a:pPr marL="411480" lvl="1" indent="0">
              <a:buNone/>
            </a:pP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902533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9026" y="251670"/>
            <a:ext cx="3472638" cy="6437888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u="sng" dirty="0"/>
              <a:t>2017/18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i="1" u="sng" dirty="0">
                <a:solidFill>
                  <a:schemeClr val="accent1"/>
                </a:solidFill>
              </a:rPr>
              <a:t>Seattle’s </a:t>
            </a:r>
            <a:r>
              <a:rPr lang="en-US" sz="1800" i="1" u="sng" dirty="0" smtClean="0">
                <a:solidFill>
                  <a:schemeClr val="accent1"/>
                </a:solidFill>
              </a:rPr>
              <a:t>Allocation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i="1" u="sng" dirty="0" smtClean="0">
                <a:solidFill>
                  <a:schemeClr val="accent1"/>
                </a:solidFill>
              </a:rPr>
              <a:t>(without earmarks/provisos)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u="sng" dirty="0" smtClean="0">
              <a:solidFill>
                <a:srgbClr val="0070C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/>
              <a:t>Minimum </a:t>
            </a:r>
            <a:r>
              <a:rPr lang="en-US" sz="1800" dirty="0"/>
              <a:t>Operating Allocation:                   $8,550,000 </a:t>
            </a:r>
            <a:endParaRPr lang="en-US" sz="18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/>
              <a:t>Student </a:t>
            </a:r>
            <a:r>
              <a:rPr lang="en-US" sz="1800" dirty="0"/>
              <a:t>Achievement Initiative (SAI):          $2,933,093 </a:t>
            </a:r>
            <a:endParaRPr lang="en-US" sz="18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/>
              <a:t>Enrollments</a:t>
            </a:r>
            <a:r>
              <a:rPr lang="en-US" sz="1800" dirty="0"/>
              <a:t>:		                        $</a:t>
            </a:r>
            <a:r>
              <a:rPr lang="en-US" sz="1800" dirty="0" smtClean="0"/>
              <a:t>34,052,344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/>
              <a:t>Weighted </a:t>
            </a:r>
            <a:r>
              <a:rPr lang="en-US" sz="1800" dirty="0"/>
              <a:t>Enrollments:	                           $</a:t>
            </a:r>
            <a:r>
              <a:rPr lang="en-US" sz="1800" dirty="0" smtClean="0"/>
              <a:t>4,146,847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8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/>
              <a:t>Safe Harbor:</a:t>
            </a:r>
            <a:endParaRPr lang="en-US" sz="18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smtClean="0"/>
              <a:t>     $1,902,073</a:t>
            </a:r>
          </a:p>
          <a:p>
            <a:pPr marL="0" indent="0">
              <a:buNone/>
            </a:pPr>
            <a:endParaRPr lang="en-US" sz="1800" u="sng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1800" u="sng" dirty="0" smtClean="0">
                <a:solidFill>
                  <a:srgbClr val="0070C0"/>
                </a:solidFill>
              </a:rPr>
              <a:t>TOTAL</a:t>
            </a:r>
            <a:r>
              <a:rPr lang="en-US" sz="1800" u="sng" dirty="0">
                <a:solidFill>
                  <a:srgbClr val="0070C0"/>
                </a:solidFill>
              </a:rPr>
              <a:t>: $51,584,357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			</a:t>
            </a:r>
          </a:p>
          <a:p>
            <a:endParaRPr lang="en-US" sz="1800" dirty="0"/>
          </a:p>
          <a:p>
            <a:pPr marL="0" indent="0">
              <a:buNone/>
            </a:pPr>
            <a:r>
              <a:rPr lang="en-US" sz="1800" dirty="0"/>
              <a:t>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C7748A-CC48-4449-A832-C8A2405A18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27108" y="251670"/>
            <a:ext cx="3460282" cy="6437888"/>
          </a:xfrm>
          <a:solidFill>
            <a:srgbClr val="D4F8DF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u="sng" dirty="0"/>
              <a:t>2018/19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i="1" u="sng" dirty="0">
                <a:solidFill>
                  <a:schemeClr val="accent1"/>
                </a:solidFill>
              </a:rPr>
              <a:t>Seattle’s Allocation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i="1" u="sng" dirty="0">
                <a:solidFill>
                  <a:schemeClr val="accent1"/>
                </a:solidFill>
              </a:rPr>
              <a:t>(without earmarks/provisos)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 smtClean="0">
              <a:solidFill>
                <a:schemeClr val="accent1"/>
              </a:solidFill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 smtClean="0">
              <a:solidFill>
                <a:prstClr val="black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>
                <a:solidFill>
                  <a:prstClr val="black"/>
                </a:solidFill>
              </a:rPr>
              <a:t>Minimum </a:t>
            </a:r>
            <a:r>
              <a:rPr lang="en-US" sz="1800" dirty="0">
                <a:solidFill>
                  <a:prstClr val="black"/>
                </a:solidFill>
              </a:rPr>
              <a:t>Operating </a:t>
            </a:r>
            <a:r>
              <a:rPr lang="en-US" sz="1800" dirty="0" smtClean="0">
                <a:solidFill>
                  <a:prstClr val="black"/>
                </a:solidFill>
              </a:rPr>
              <a:t>Allocation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smtClean="0">
                <a:solidFill>
                  <a:prstClr val="black"/>
                </a:solidFill>
              </a:rPr>
              <a:t>     $8,550,000 </a:t>
            </a:r>
            <a:endParaRPr lang="en-US" sz="1800" dirty="0">
              <a:solidFill>
                <a:prstClr val="black"/>
              </a:solidFill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>
              <a:solidFill>
                <a:prstClr val="black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solidFill>
                  <a:prstClr val="black"/>
                </a:solidFill>
              </a:rPr>
              <a:t>Student Achievement Initiative (SAI):   </a:t>
            </a:r>
            <a:r>
              <a:rPr lang="en-US" sz="1800" dirty="0" smtClean="0">
                <a:solidFill>
                  <a:prstClr val="black"/>
                </a:solidFill>
              </a:rPr>
              <a:t>          </a:t>
            </a:r>
            <a:r>
              <a:rPr lang="en-US" sz="1800" dirty="0">
                <a:solidFill>
                  <a:prstClr val="black"/>
                </a:solidFill>
              </a:rPr>
              <a:t>$3,003,603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 smtClean="0">
              <a:solidFill>
                <a:prstClr val="black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>
                <a:solidFill>
                  <a:prstClr val="black"/>
                </a:solidFill>
              </a:rPr>
              <a:t>Enrollments</a:t>
            </a:r>
            <a:r>
              <a:rPr lang="en-US" sz="1800" dirty="0">
                <a:solidFill>
                  <a:prstClr val="black"/>
                </a:solidFill>
              </a:rPr>
              <a:t>:		                             </a:t>
            </a:r>
            <a:r>
              <a:rPr lang="en-US" sz="1800" dirty="0" smtClean="0">
                <a:solidFill>
                  <a:prstClr val="black"/>
                </a:solidFill>
              </a:rPr>
              <a:t>   $33,953,404 </a:t>
            </a:r>
            <a:endParaRPr lang="en-US" sz="1800" dirty="0">
              <a:solidFill>
                <a:prstClr val="black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</a:pPr>
            <a:endParaRPr lang="en-US" sz="1800" dirty="0">
              <a:solidFill>
                <a:prstClr val="black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solidFill>
                  <a:prstClr val="black"/>
                </a:solidFill>
              </a:rPr>
              <a:t>Weighted Enrollments:                                      </a:t>
            </a:r>
            <a:r>
              <a:rPr lang="en-US" sz="1800" dirty="0" smtClean="0">
                <a:solidFill>
                  <a:prstClr val="black"/>
                </a:solidFill>
              </a:rPr>
              <a:t>   $4,197,809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>
              <a:solidFill>
                <a:prstClr val="black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>
                <a:solidFill>
                  <a:prstClr val="black"/>
                </a:solidFill>
              </a:rPr>
              <a:t>Safe Harbor:</a:t>
            </a:r>
            <a:r>
              <a:rPr lang="en-US" sz="1800" dirty="0">
                <a:solidFill>
                  <a:prstClr val="black"/>
                </a:solidFill>
              </a:rPr>
              <a:t>		 </a:t>
            </a:r>
            <a:r>
              <a:rPr lang="en-US" sz="1800" dirty="0" smtClean="0">
                <a:solidFill>
                  <a:prstClr val="black"/>
                </a:solidFill>
              </a:rPr>
              <a:t>                                 $950,894</a:t>
            </a:r>
          </a:p>
          <a:p>
            <a:pPr marL="0" indent="0">
              <a:buNone/>
            </a:pPr>
            <a:endParaRPr lang="en-US" sz="1800" u="sng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sz="1800" u="sng" dirty="0" smtClean="0">
                <a:solidFill>
                  <a:schemeClr val="accent1"/>
                </a:solidFill>
              </a:rPr>
              <a:t>TOTAL: $50,655,710</a:t>
            </a:r>
            <a:endParaRPr lang="en-US" sz="18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1800" u="sng" dirty="0" smtClean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39C7748A-CC48-4449-A832-C8A2405A180A}"/>
              </a:ext>
            </a:extLst>
          </p:cNvPr>
          <p:cNvSpPr txBox="1">
            <a:spLocks/>
          </p:cNvSpPr>
          <p:nvPr/>
        </p:nvSpPr>
        <p:spPr>
          <a:xfrm>
            <a:off x="7761171" y="251670"/>
            <a:ext cx="3460282" cy="64378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b="1" u="sng" dirty="0" smtClean="0"/>
              <a:t>Difference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i="1" u="sng" dirty="0">
                <a:solidFill>
                  <a:schemeClr val="accent1"/>
                </a:solidFill>
              </a:rPr>
              <a:t>Seattle’s Allocation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i="1" u="sng" dirty="0">
                <a:solidFill>
                  <a:schemeClr val="accent1"/>
                </a:solidFill>
              </a:rPr>
              <a:t>(without earmarks/provisos)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800" dirty="0" smtClean="0">
              <a:solidFill>
                <a:srgbClr val="0070C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800" dirty="0" smtClean="0">
              <a:solidFill>
                <a:prstClr val="black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>
                <a:solidFill>
                  <a:prstClr val="black"/>
                </a:solidFill>
              </a:rPr>
              <a:t>Minimum Operating Allocation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 smtClean="0">
                <a:solidFill>
                  <a:prstClr val="black"/>
                </a:solidFill>
              </a:rPr>
              <a:t>     no change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800" dirty="0" smtClean="0">
              <a:solidFill>
                <a:prstClr val="black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>
                <a:solidFill>
                  <a:prstClr val="black"/>
                </a:solidFill>
              </a:rPr>
              <a:t>Student Achievement Initiative (SAI):             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+$70,510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800" dirty="0" smtClean="0">
              <a:solidFill>
                <a:prstClr val="black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>
                <a:solidFill>
                  <a:prstClr val="black"/>
                </a:solidFill>
              </a:rPr>
              <a:t>Enrollments:		                                </a:t>
            </a:r>
            <a:r>
              <a:rPr lang="en-US" sz="1800" dirty="0" smtClean="0">
                <a:solidFill>
                  <a:srgbClr val="FF0000"/>
                </a:solidFill>
              </a:rPr>
              <a:t>Less </a:t>
            </a:r>
            <a:r>
              <a:rPr lang="en-US" sz="18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($</a:t>
            </a:r>
            <a:r>
              <a:rPr lang="en-US" sz="1800" dirty="0">
                <a:solidFill>
                  <a:srgbClr val="FF0000"/>
                </a:solidFill>
                <a:latin typeface="Calibri" panose="020F0502020204030204" pitchFamily="34" charset="0"/>
              </a:rPr>
              <a:t>98,940)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endParaRPr lang="en-US" sz="1800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 smtClean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>
                <a:solidFill>
                  <a:prstClr val="black"/>
                </a:solidFill>
              </a:rPr>
              <a:t>Weighted Enrollments:                                         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+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$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50,962 </a:t>
            </a:r>
            <a:endParaRPr lang="en-US" sz="1800" dirty="0" smtClean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 smtClean="0">
              <a:solidFill>
                <a:prstClr val="black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>
                <a:solidFill>
                  <a:prstClr val="black"/>
                </a:solidFill>
              </a:rPr>
              <a:t>Safe Harbor:		                                  </a:t>
            </a:r>
            <a:r>
              <a:rPr lang="en-US" sz="1800" dirty="0" smtClean="0">
                <a:solidFill>
                  <a:srgbClr val="FF0000"/>
                </a:solidFill>
              </a:rPr>
              <a:t>Less </a:t>
            </a:r>
            <a:r>
              <a:rPr lang="en-US" sz="18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($</a:t>
            </a:r>
            <a:r>
              <a:rPr lang="en-US" sz="1800" dirty="0">
                <a:solidFill>
                  <a:srgbClr val="FF0000"/>
                </a:solidFill>
                <a:latin typeface="Calibri" panose="020F0502020204030204" pitchFamily="34" charset="0"/>
              </a:rPr>
              <a:t>951,179)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endParaRPr lang="en-US" sz="1800" dirty="0" smtClean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800" u="sng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800" u="sng" dirty="0" smtClean="0">
                <a:solidFill>
                  <a:srgbClr val="FF0000"/>
                </a:solidFill>
              </a:rPr>
              <a:t>TOTAL REDUCTION </a:t>
            </a:r>
            <a:r>
              <a:rPr lang="en-US" sz="1800" u="sng" dirty="0">
                <a:solidFill>
                  <a:srgbClr val="FF0000"/>
                </a:solidFill>
              </a:rPr>
              <a:t>($928,647)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686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4274" y="378003"/>
            <a:ext cx="5411599" cy="3177330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1800" b="1" u="sng" dirty="0"/>
              <a:t>2017/18</a:t>
            </a:r>
          </a:p>
          <a:p>
            <a:pPr marL="0" indent="0">
              <a:buNone/>
            </a:pPr>
            <a:r>
              <a:rPr lang="en-US" sz="1800" i="1" u="sng" dirty="0"/>
              <a:t>Seattle’s State Allocation for</a:t>
            </a:r>
          </a:p>
          <a:p>
            <a:r>
              <a:rPr lang="en-US" sz="1800" dirty="0"/>
              <a:t>Provisos &amp; earmarks:                                   $20,653,290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All others:			      $51,584,357 </a:t>
            </a:r>
          </a:p>
          <a:p>
            <a:pPr marL="0" indent="0">
              <a:buNone/>
            </a:pPr>
            <a:endParaRPr lang="en-US" sz="1800" dirty="0"/>
          </a:p>
          <a:p>
            <a:pPr marL="0" indent="0" algn="r">
              <a:buNone/>
            </a:pPr>
            <a:r>
              <a:rPr lang="en-US" sz="1800" dirty="0"/>
              <a:t>TOTAL: $72,237,647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C7748A-CC48-4449-A832-C8A2405A18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45656" y="378003"/>
            <a:ext cx="5654179" cy="3177330"/>
          </a:xfrm>
          <a:solidFill>
            <a:srgbClr val="D4F8DF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800" b="1" u="sng" dirty="0"/>
              <a:t>2018/19</a:t>
            </a:r>
          </a:p>
          <a:p>
            <a:pPr marL="0" indent="0">
              <a:buNone/>
            </a:pPr>
            <a:r>
              <a:rPr lang="en-US" sz="1800" i="1" u="sng" dirty="0"/>
              <a:t>Seattle’s State Allocation for</a:t>
            </a:r>
            <a:endParaRPr lang="en-US" sz="18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sz="1800" dirty="0">
                <a:solidFill>
                  <a:prstClr val="black"/>
                </a:solidFill>
              </a:rPr>
              <a:t>Provisos &amp; earmarks:                                      </a:t>
            </a:r>
            <a:r>
              <a:rPr lang="en-US" sz="1800" dirty="0" smtClean="0">
                <a:solidFill>
                  <a:prstClr val="black"/>
                </a:solidFill>
              </a:rPr>
              <a:t>      $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</a:rPr>
              <a:t> 23,812,060 </a:t>
            </a:r>
            <a:endParaRPr lang="en-US" dirty="0" smtClean="0"/>
          </a:p>
          <a:p>
            <a:pPr marL="0" indent="0">
              <a:buNone/>
            </a:pPr>
            <a:endParaRPr lang="en-US" sz="1800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prstClr val="black"/>
                </a:solidFill>
              </a:rPr>
              <a:t>All </a:t>
            </a:r>
            <a:r>
              <a:rPr lang="en-US" sz="1800" dirty="0">
                <a:solidFill>
                  <a:prstClr val="black"/>
                </a:solidFill>
              </a:rPr>
              <a:t>others:			           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</a:rPr>
              <a:t>$50,655,710 </a:t>
            </a:r>
            <a:endParaRPr lang="en-US" sz="1800" dirty="0">
              <a:solidFill>
                <a:prstClr val="black"/>
              </a:solidFill>
            </a:endParaRPr>
          </a:p>
          <a:p>
            <a:endParaRPr lang="en-US" sz="1800" dirty="0">
              <a:solidFill>
                <a:prstClr val="black"/>
              </a:solidFill>
            </a:endParaRPr>
          </a:p>
          <a:p>
            <a:pPr marL="0" indent="0" algn="r">
              <a:buNone/>
            </a:pPr>
            <a:r>
              <a:rPr lang="en-US" sz="1800" dirty="0">
                <a:solidFill>
                  <a:prstClr val="black"/>
                </a:solidFill>
              </a:rPr>
              <a:t>TOTAL</a:t>
            </a:r>
            <a:r>
              <a:rPr lang="en-US" sz="1800" dirty="0" smtClean="0">
                <a:solidFill>
                  <a:prstClr val="black"/>
                </a:solidFill>
              </a:rPr>
              <a:t>: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</a:rPr>
              <a:t>$74,467,770 </a:t>
            </a:r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39C7748A-CC48-4449-A832-C8A2405A180A}"/>
              </a:ext>
            </a:extLst>
          </p:cNvPr>
          <p:cNvSpPr txBox="1">
            <a:spLocks/>
          </p:cNvSpPr>
          <p:nvPr/>
        </p:nvSpPr>
        <p:spPr>
          <a:xfrm>
            <a:off x="3534540" y="3680670"/>
            <a:ext cx="5654179" cy="297279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800" b="1" u="sng" dirty="0" smtClean="0"/>
              <a:t>Difference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i="1" u="sng" dirty="0" smtClean="0"/>
              <a:t>Seattle’s State Allocation for</a:t>
            </a:r>
            <a:endParaRPr lang="en-US" sz="1800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prstClr val="black"/>
                </a:solidFill>
              </a:rPr>
              <a:t>Provisos &amp; earmarks: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		           + $3,158,770 </a:t>
            </a:r>
            <a:endParaRPr lang="en-US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prstClr val="black"/>
                </a:solidFill>
              </a:rPr>
              <a:t>All others:	  	                       </a:t>
            </a:r>
            <a:r>
              <a:rPr lang="en-US" sz="1800" dirty="0" smtClean="0">
                <a:solidFill>
                  <a:srgbClr val="FF0000"/>
                </a:solidFill>
              </a:rPr>
              <a:t>Less </a:t>
            </a:r>
            <a:r>
              <a:rPr lang="en-US" sz="18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($</a:t>
            </a:r>
            <a:r>
              <a:rPr lang="en-US" sz="1800" dirty="0">
                <a:solidFill>
                  <a:srgbClr val="FF0000"/>
                </a:solidFill>
                <a:latin typeface="Calibri" panose="020F0502020204030204" pitchFamily="34" charset="0"/>
              </a:rPr>
              <a:t>928,647)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endParaRPr lang="en-US" sz="1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800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prstClr val="black"/>
                </a:solidFill>
              </a:rPr>
              <a:t>TOTAL:                                                                      +</a:t>
            </a:r>
            <a:r>
              <a:rPr lang="en-US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$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</a:rPr>
              <a:t>2,230,123 </a:t>
            </a:r>
            <a:endParaRPr lang="en-US" sz="18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290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A1CB4-F05C-43B1-B536-22A37542C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Goal 1: Student Success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32262" y="1512916"/>
            <a:ext cx="4987636" cy="4933258"/>
          </a:xfrm>
          <a:ln w="3175">
            <a:solidFill>
              <a:schemeClr val="tx1"/>
            </a:solidFill>
          </a:ln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600" dirty="0"/>
              <a:t>Strategy 1: Implementing structured academic and career pathways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endParaRPr lang="en-US" dirty="0"/>
          </a:p>
          <a:p>
            <a:pPr marL="0" lv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 smtClean="0">
                <a:solidFill>
                  <a:srgbClr val="FF0000"/>
                </a:solidFill>
              </a:rPr>
              <a:t>Selection</a:t>
            </a:r>
            <a:r>
              <a:rPr lang="en-US" b="1" dirty="0">
                <a:solidFill>
                  <a:srgbClr val="FF0000"/>
                </a:solidFill>
              </a:rPr>
              <a:t>, purchase and implementation of digital student information system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</a:p>
          <a:p>
            <a:pPr marL="0" lv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i="1" dirty="0" smtClean="0">
                <a:solidFill>
                  <a:srgbClr val="FF0000"/>
                </a:solidFill>
              </a:rPr>
              <a:t>Up to $500,000</a:t>
            </a:r>
            <a:endParaRPr lang="en-US" b="1" i="1" dirty="0">
              <a:solidFill>
                <a:srgbClr val="FF0000"/>
              </a:solidFill>
            </a:endParaRP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i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i="1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2600" i="1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2600" i="1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600" i="1" dirty="0" smtClean="0"/>
              <a:t>Chancellor </a:t>
            </a:r>
            <a:r>
              <a:rPr lang="en-US" sz="2600" i="1" dirty="0"/>
              <a:t>and Executive Team have approved up to </a:t>
            </a:r>
            <a:r>
              <a:rPr lang="en-US" sz="2600" i="1" dirty="0">
                <a:solidFill>
                  <a:srgbClr val="FF0000"/>
                </a:solidFill>
              </a:rPr>
              <a:t>$500,000 </a:t>
            </a:r>
            <a:r>
              <a:rPr lang="en-US" sz="2600" i="1" dirty="0"/>
              <a:t>for the purchase and implementation of Student Success tools for FY1819.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7C6D94-E1E9-4293-940C-C17AF725DA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512916"/>
            <a:ext cx="5181600" cy="4933258"/>
          </a:xfrm>
          <a:noFill/>
          <a:ln>
            <a:solidFill>
              <a:schemeClr val="tx1"/>
            </a:solidFill>
          </a:ln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600" dirty="0" smtClean="0"/>
              <a:t>Strategy </a:t>
            </a:r>
            <a:r>
              <a:rPr lang="en-US" sz="2600" dirty="0"/>
              <a:t>2: Strategic enrollment management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/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b="1" i="1" dirty="0" smtClean="0"/>
          </a:p>
          <a:p>
            <a:pPr marL="0" lv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 smtClean="0">
                <a:solidFill>
                  <a:srgbClr val="FF0000"/>
                </a:solidFill>
              </a:rPr>
              <a:t>Funding for instructional innovation.</a:t>
            </a:r>
          </a:p>
          <a:p>
            <a:pPr marL="0" lv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i="1" dirty="0" smtClean="0">
                <a:solidFill>
                  <a:srgbClr val="FF0000"/>
                </a:solidFill>
              </a:rPr>
              <a:t>Up to $187,500.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b="1" i="1" dirty="0"/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b="1" i="1" dirty="0" smtClean="0"/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b="1" i="1" dirty="0" smtClean="0"/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b="1" i="1" dirty="0"/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b="1" i="1" dirty="0"/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600" i="1" dirty="0" smtClean="0"/>
              <a:t>Chancellor </a:t>
            </a:r>
            <a:r>
              <a:rPr lang="en-US" sz="2600" i="1" dirty="0"/>
              <a:t>and Executive Team have approved establishing a Strategic Instructional Initiatives budget using </a:t>
            </a:r>
            <a:r>
              <a:rPr lang="en-US" sz="2600" i="1" dirty="0" smtClean="0"/>
              <a:t>savings from </a:t>
            </a:r>
            <a:r>
              <a:rPr lang="en-US" sz="2600" i="1" dirty="0"/>
              <a:t>combining the CHRO and VC - </a:t>
            </a:r>
            <a:r>
              <a:rPr lang="en-US" sz="2600" i="1" dirty="0" smtClean="0"/>
              <a:t>Finance </a:t>
            </a:r>
            <a:r>
              <a:rPr lang="en-US" sz="2600" i="1" dirty="0"/>
              <a:t>positions into one VC role - </a:t>
            </a:r>
            <a:r>
              <a:rPr lang="en-US" sz="2600" i="1" dirty="0">
                <a:solidFill>
                  <a:srgbClr val="FF0000"/>
                </a:solidFill>
              </a:rPr>
              <a:t>$187,500</a:t>
            </a:r>
            <a:r>
              <a:rPr lang="en-US" sz="2600" i="1" dirty="0"/>
              <a:t>.</a:t>
            </a:r>
            <a:endParaRPr lang="en-US" sz="26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713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07145-F9B3-4065-A08E-4A573398D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Goal 2: Equity, Diversity, Inclusion, and Community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2F24D4-C7C8-47AC-8518-11911AD514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7280" y="1538032"/>
            <a:ext cx="9235440" cy="463893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/>
              <a:t>Strategy:  Institute diversity action plans.</a:t>
            </a:r>
            <a:endParaRPr lang="en-US" sz="1800" dirty="0"/>
          </a:p>
          <a:p>
            <a:pPr marL="0" indent="0">
              <a:buNone/>
            </a:pPr>
            <a:endParaRPr lang="en-US" sz="1600" dirty="0"/>
          </a:p>
          <a:p>
            <a:pPr marL="0" lvl="0" indent="0" algn="ctr">
              <a:buNone/>
            </a:pPr>
            <a:r>
              <a:rPr lang="en-US" sz="2200" b="1" dirty="0" smtClean="0">
                <a:solidFill>
                  <a:srgbClr val="FF0000"/>
                </a:solidFill>
              </a:rPr>
              <a:t>Add three Associate </a:t>
            </a:r>
            <a:r>
              <a:rPr lang="en-US" sz="2200" b="1" dirty="0">
                <a:solidFill>
                  <a:srgbClr val="FF0000"/>
                </a:solidFill>
              </a:rPr>
              <a:t>Vice President </a:t>
            </a:r>
            <a:r>
              <a:rPr lang="en-US" sz="2200" b="1" dirty="0" smtClean="0">
                <a:solidFill>
                  <a:srgbClr val="FF0000"/>
                </a:solidFill>
              </a:rPr>
              <a:t>positions for </a:t>
            </a:r>
          </a:p>
          <a:p>
            <a:pPr marL="0" lvl="0" indent="0" algn="ctr">
              <a:buNone/>
            </a:pPr>
            <a:r>
              <a:rPr lang="en-US" sz="2200" b="1" dirty="0" smtClean="0">
                <a:solidFill>
                  <a:srgbClr val="FF0000"/>
                </a:solidFill>
              </a:rPr>
              <a:t>Diversity, Equity and Inclusion.</a:t>
            </a:r>
          </a:p>
          <a:p>
            <a:pPr marL="0" lvl="0" indent="0" algn="ctr">
              <a:buNone/>
            </a:pPr>
            <a:endParaRPr lang="en-US" sz="2000" dirty="0"/>
          </a:p>
          <a:p>
            <a:pPr marL="0" lvl="0" indent="0">
              <a:buNone/>
            </a:pPr>
            <a:r>
              <a:rPr lang="en-US" sz="1800" dirty="0" smtClean="0"/>
              <a:t>These positions have already been filled and the new AVPs will start by July 1.</a:t>
            </a:r>
          </a:p>
          <a:p>
            <a:pPr marL="0" lvl="0" indent="0" algn="ctr">
              <a:buNone/>
            </a:pPr>
            <a:endParaRPr lang="en-US" sz="1600" b="1" i="1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endParaRPr lang="en-US" sz="1600" b="1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317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4F134-7D4D-4999-AC07-60E57DB75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Goal 3: Organizational Excellence</a:t>
            </a: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ln w="3175">
            <a:solidFill>
              <a:schemeClr val="tx1"/>
            </a:solidFill>
          </a:ln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7200" dirty="0"/>
              <a:t>Strategy 2: Achieving System Integration</a:t>
            </a:r>
          </a:p>
          <a:p>
            <a:pPr marL="0" indent="0" algn="ctr">
              <a:buNone/>
            </a:pPr>
            <a:endParaRPr lang="en-US" sz="64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64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8000" b="1" dirty="0" smtClean="0">
                <a:solidFill>
                  <a:srgbClr val="FF0000"/>
                </a:solidFill>
              </a:rPr>
              <a:t>Restructure the web team.</a:t>
            </a:r>
          </a:p>
          <a:p>
            <a:pPr marL="0" indent="0">
              <a:buNone/>
            </a:pPr>
            <a:r>
              <a:rPr lang="en-US" sz="7200" i="1" dirty="0" smtClean="0"/>
              <a:t>Chancellor </a:t>
            </a:r>
            <a:r>
              <a:rPr lang="en-US" sz="7200" i="1" dirty="0"/>
              <a:t>and Executive Team have approved up to an additional </a:t>
            </a:r>
            <a:r>
              <a:rPr lang="en-US" sz="7200" i="1" dirty="0">
                <a:solidFill>
                  <a:srgbClr val="FF0000"/>
                </a:solidFill>
              </a:rPr>
              <a:t>$80,000 </a:t>
            </a:r>
            <a:r>
              <a:rPr lang="en-US" sz="7200" i="1" dirty="0"/>
              <a:t>pending a more detailed plan and timeline for implementation</a:t>
            </a:r>
            <a:r>
              <a:rPr lang="en-US" sz="7200" i="1" dirty="0" smtClean="0"/>
              <a:t>.</a:t>
            </a:r>
          </a:p>
          <a:p>
            <a:pPr marL="0" indent="0">
              <a:buNone/>
            </a:pPr>
            <a:endParaRPr lang="en-US" sz="6400" dirty="0" smtClean="0"/>
          </a:p>
          <a:p>
            <a:pPr marL="0" indent="0">
              <a:buNone/>
            </a:pPr>
            <a:endParaRPr lang="en-US" sz="8000" dirty="0"/>
          </a:p>
          <a:p>
            <a:pPr marL="0" lvl="0" indent="0" algn="ctr">
              <a:buNone/>
            </a:pPr>
            <a:r>
              <a:rPr lang="en-US" sz="8000" b="1" dirty="0" smtClean="0">
                <a:solidFill>
                  <a:srgbClr val="FF0000"/>
                </a:solidFill>
              </a:rPr>
              <a:t>Restructure the foundation.</a:t>
            </a:r>
          </a:p>
          <a:p>
            <a:pPr marL="0" lvl="0" indent="0">
              <a:buNone/>
            </a:pPr>
            <a:r>
              <a:rPr lang="en-US" sz="7200" i="1" dirty="0" smtClean="0"/>
              <a:t>As college foundations choose whether to shift to one foundation or not, the full cost of the change (up to </a:t>
            </a:r>
            <a:r>
              <a:rPr lang="en-US" sz="7200" i="1" dirty="0">
                <a:solidFill>
                  <a:srgbClr val="FF0000"/>
                </a:solidFill>
              </a:rPr>
              <a:t>$</a:t>
            </a:r>
            <a:r>
              <a:rPr lang="en-US" sz="7200" i="1" dirty="0" smtClean="0">
                <a:solidFill>
                  <a:srgbClr val="FF0000"/>
                </a:solidFill>
              </a:rPr>
              <a:t>900,000</a:t>
            </a:r>
            <a:r>
              <a:rPr lang="en-US" sz="7200" i="1" dirty="0" smtClean="0"/>
              <a:t>)</a:t>
            </a:r>
            <a:r>
              <a:rPr lang="en-US" sz="7200" i="1" dirty="0" smtClean="0">
                <a:solidFill>
                  <a:srgbClr val="FF0000"/>
                </a:solidFill>
              </a:rPr>
              <a:t> </a:t>
            </a:r>
            <a:r>
              <a:rPr lang="en-US" sz="7200" i="1" dirty="0" smtClean="0"/>
              <a:t>must be budgeted, even though the actual cost may be much less if offset by foundation contributions</a:t>
            </a:r>
            <a:r>
              <a:rPr lang="en-US" sz="6400" i="1" dirty="0" smtClean="0"/>
              <a:t>.</a:t>
            </a:r>
            <a:endParaRPr lang="en-US" sz="6400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F280D0-2814-4A9E-B734-DA6B0AF611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ln w="3175">
            <a:solidFill>
              <a:schemeClr val="tx1"/>
            </a:solidFill>
          </a:ln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7200" dirty="0" smtClean="0"/>
              <a:t>Strategy </a:t>
            </a:r>
            <a:r>
              <a:rPr lang="en-US" sz="7200" dirty="0"/>
              <a:t>3: </a:t>
            </a:r>
            <a:r>
              <a:rPr lang="en-US" sz="7200" dirty="0" smtClean="0"/>
              <a:t>Sustainability in operations</a:t>
            </a:r>
            <a:endParaRPr lang="en-US" sz="7200" dirty="0"/>
          </a:p>
          <a:p>
            <a:pPr marL="0" lvl="0" indent="0" algn="ctr">
              <a:buNone/>
            </a:pPr>
            <a:endParaRPr lang="en-US" sz="6400" b="1" dirty="0" smtClean="0">
              <a:solidFill>
                <a:srgbClr val="FF0000"/>
              </a:solidFill>
            </a:endParaRPr>
          </a:p>
          <a:p>
            <a:pPr marL="0" lvl="0" indent="0" algn="ctr">
              <a:buNone/>
            </a:pPr>
            <a:endParaRPr lang="en-US" sz="6400" b="1" dirty="0">
              <a:solidFill>
                <a:srgbClr val="FF0000"/>
              </a:solidFill>
            </a:endParaRPr>
          </a:p>
          <a:p>
            <a:pPr marL="0" lvl="0" indent="0" algn="ctr">
              <a:buNone/>
            </a:pPr>
            <a:r>
              <a:rPr lang="en-US" sz="8000" b="1" dirty="0" smtClean="0">
                <a:solidFill>
                  <a:srgbClr val="FF0000"/>
                </a:solidFill>
              </a:rPr>
              <a:t>Purchase and implement Concur </a:t>
            </a:r>
            <a:r>
              <a:rPr lang="en-US" sz="8000" b="1" dirty="0">
                <a:solidFill>
                  <a:srgbClr val="FF0000"/>
                </a:solidFill>
              </a:rPr>
              <a:t>travel </a:t>
            </a:r>
            <a:r>
              <a:rPr lang="en-US" sz="8000" b="1" dirty="0" smtClean="0">
                <a:solidFill>
                  <a:srgbClr val="FF0000"/>
                </a:solidFill>
              </a:rPr>
              <a:t>software.</a:t>
            </a:r>
            <a:endParaRPr lang="en-US" sz="8000" b="1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en-US" sz="6400" i="1" dirty="0" smtClean="0"/>
              <a:t>Chancellor </a:t>
            </a:r>
            <a:r>
              <a:rPr lang="en-US" sz="6400" i="1" dirty="0"/>
              <a:t>and Executive Team have approved purchase </a:t>
            </a:r>
            <a:r>
              <a:rPr lang="en-US" sz="6400" i="1" dirty="0">
                <a:solidFill>
                  <a:srgbClr val="FF0000"/>
                </a:solidFill>
              </a:rPr>
              <a:t>($19,000) </a:t>
            </a:r>
            <a:r>
              <a:rPr lang="en-US" sz="6400" i="1" dirty="0"/>
              <a:t>and implementation of </a:t>
            </a:r>
            <a:r>
              <a:rPr lang="en-US" sz="6400" i="1" dirty="0">
                <a:solidFill>
                  <a:srgbClr val="FF0000"/>
                </a:solidFill>
              </a:rPr>
              <a:t>($21,000) </a:t>
            </a:r>
            <a:r>
              <a:rPr lang="en-US" sz="6400" i="1" dirty="0"/>
              <a:t>Concur travel </a:t>
            </a:r>
            <a:r>
              <a:rPr lang="en-US" sz="6400" i="1" dirty="0" smtClean="0"/>
              <a:t>software, saving at </a:t>
            </a:r>
            <a:r>
              <a:rPr lang="en-US" sz="6400" i="1" dirty="0"/>
              <a:t>least $</a:t>
            </a:r>
            <a:r>
              <a:rPr lang="en-US" sz="6400" i="1" dirty="0" smtClean="0"/>
              <a:t>30,000 annually.</a:t>
            </a:r>
          </a:p>
          <a:p>
            <a:pPr marL="0" lvl="0" indent="0">
              <a:buNone/>
            </a:pPr>
            <a:endParaRPr lang="en-US" sz="6400" b="1" i="1" dirty="0"/>
          </a:p>
          <a:p>
            <a:pPr marL="0" lvl="0" indent="0">
              <a:buNone/>
            </a:pPr>
            <a:endParaRPr lang="en-US" sz="6400" b="1" i="1" dirty="0" smtClean="0"/>
          </a:p>
          <a:p>
            <a:pPr marL="0" lvl="0" indent="0" algn="ctr">
              <a:buNone/>
            </a:pPr>
            <a:r>
              <a:rPr lang="en-US" sz="8000" b="1" dirty="0" smtClean="0">
                <a:solidFill>
                  <a:srgbClr val="FF0000"/>
                </a:solidFill>
              </a:rPr>
              <a:t>Purchase and implement college catalog software.</a:t>
            </a:r>
          </a:p>
          <a:p>
            <a:pPr marL="0" lvl="0" indent="0">
              <a:buNone/>
            </a:pPr>
            <a:endParaRPr lang="en-US" sz="6400" i="1" dirty="0" smtClean="0"/>
          </a:p>
          <a:p>
            <a:pPr marL="0" lvl="0" indent="0">
              <a:buNone/>
            </a:pPr>
            <a:r>
              <a:rPr lang="en-US" sz="6400" i="1" dirty="0" smtClean="0"/>
              <a:t>Chancellor </a:t>
            </a:r>
            <a:r>
              <a:rPr lang="en-US" sz="6400" i="1" dirty="0"/>
              <a:t>and Executive Team have approved up to </a:t>
            </a:r>
            <a:r>
              <a:rPr lang="en-US" sz="6400" i="1" dirty="0">
                <a:solidFill>
                  <a:srgbClr val="FF0000"/>
                </a:solidFill>
              </a:rPr>
              <a:t>$100,000 </a:t>
            </a:r>
            <a:r>
              <a:rPr lang="en-US" sz="6400" i="1" dirty="0"/>
              <a:t>in one time funding for the purchase of "catalog software" and </a:t>
            </a:r>
            <a:r>
              <a:rPr lang="en-US" sz="6400" i="1" dirty="0">
                <a:solidFill>
                  <a:srgbClr val="FF0000"/>
                </a:solidFill>
              </a:rPr>
              <a:t>$15,000 </a:t>
            </a:r>
            <a:r>
              <a:rPr lang="en-US" sz="6400" i="1" dirty="0"/>
              <a:t>as an on-going licensing expense.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109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1881</TotalTime>
  <Words>1755</Words>
  <Application>Microsoft Office PowerPoint</Application>
  <PresentationFormat>Widescreen</PresentationFormat>
  <Paragraphs>568</Paragraphs>
  <Slides>24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Office Theme</vt:lpstr>
      <vt:lpstr>2018/2019 Budget Review</vt:lpstr>
      <vt:lpstr>Overview</vt:lpstr>
      <vt:lpstr>PowerPoint Presentation</vt:lpstr>
      <vt:lpstr>ALLOCATION MODEL – 5 Main Components </vt:lpstr>
      <vt:lpstr>PowerPoint Presentation</vt:lpstr>
      <vt:lpstr>PowerPoint Presentation</vt:lpstr>
      <vt:lpstr>Goal 1: Student Success </vt:lpstr>
      <vt:lpstr>Goal 2: Equity, Diversity, Inclusion, and Community </vt:lpstr>
      <vt:lpstr>Goal 3: Organizational Excellence</vt:lpstr>
      <vt:lpstr>Goal 4: Partnerships </vt:lpstr>
      <vt:lpstr>Impacts on budgeting</vt:lpstr>
      <vt:lpstr>PowerPoint Presentation</vt:lpstr>
      <vt:lpstr>Seattle Central College</vt:lpstr>
      <vt:lpstr>Seattle Central College</vt:lpstr>
      <vt:lpstr>Seattle Central College Other budget elements</vt:lpstr>
      <vt:lpstr>North Seattle College</vt:lpstr>
      <vt:lpstr>North Seattle College  Budget changes for 18/19 </vt:lpstr>
      <vt:lpstr>North Seattle College</vt:lpstr>
      <vt:lpstr>North Seattle College</vt:lpstr>
      <vt:lpstr>South Seattle College</vt:lpstr>
      <vt:lpstr>South Seattle College</vt:lpstr>
      <vt:lpstr>South Seattle College</vt:lpstr>
      <vt:lpstr>Summary: Seattle Colleges</vt:lpstr>
      <vt:lpstr>Board action requested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Overview</dc:title>
  <dc:creator>Howard, Jennifer</dc:creator>
  <cp:lastModifiedBy>Howard, Jennifer</cp:lastModifiedBy>
  <cp:revision>165</cp:revision>
  <dcterms:created xsi:type="dcterms:W3CDTF">2018-04-17T19:49:35Z</dcterms:created>
  <dcterms:modified xsi:type="dcterms:W3CDTF">2018-06-08T19:38:02Z</dcterms:modified>
</cp:coreProperties>
</file>