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4.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5.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handoutMasterIdLst>
    <p:handoutMasterId r:id="rId43"/>
  </p:handoutMasterIdLst>
  <p:sldIdLst>
    <p:sldId id="435" r:id="rId5"/>
    <p:sldId id="341" r:id="rId6"/>
    <p:sldId id="432" r:id="rId7"/>
    <p:sldId id="430" r:id="rId8"/>
    <p:sldId id="313" r:id="rId9"/>
    <p:sldId id="288" r:id="rId10"/>
    <p:sldId id="321" r:id="rId11"/>
    <p:sldId id="298" r:id="rId12"/>
    <p:sldId id="279" r:id="rId13"/>
    <p:sldId id="280" r:id="rId14"/>
    <p:sldId id="278" r:id="rId15"/>
    <p:sldId id="283" r:id="rId16"/>
    <p:sldId id="281" r:id="rId17"/>
    <p:sldId id="282" r:id="rId18"/>
    <p:sldId id="269" r:id="rId19"/>
    <p:sldId id="434" r:id="rId20"/>
    <p:sldId id="273" r:id="rId21"/>
    <p:sldId id="272" r:id="rId22"/>
    <p:sldId id="326" r:id="rId23"/>
    <p:sldId id="329" r:id="rId24"/>
    <p:sldId id="431" r:id="rId25"/>
    <p:sldId id="274" r:id="rId26"/>
    <p:sldId id="433" r:id="rId27"/>
    <p:sldId id="345" r:id="rId28"/>
    <p:sldId id="429" r:id="rId29"/>
    <p:sldId id="344" r:id="rId30"/>
    <p:sldId id="343" r:id="rId31"/>
    <p:sldId id="275" r:id="rId32"/>
    <p:sldId id="276" r:id="rId33"/>
    <p:sldId id="277" r:id="rId34"/>
    <p:sldId id="342" r:id="rId35"/>
    <p:sldId id="285" r:id="rId36"/>
    <p:sldId id="325" r:id="rId37"/>
    <p:sldId id="337" r:id="rId38"/>
    <p:sldId id="334" r:id="rId39"/>
    <p:sldId id="336" r:id="rId40"/>
    <p:sldId id="291" r:id="rId41"/>
  </p:sldIdLst>
  <p:sldSz cx="9144000" cy="6858000" type="screen4x3"/>
  <p:notesSz cx="6934200" cy="9220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04" userDrawn="1">
          <p15:clr>
            <a:srgbClr val="A4A3A4"/>
          </p15:clr>
        </p15:guide>
        <p15:guide id="2" pos="218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A379"/>
    <a:srgbClr val="E7D0B0"/>
    <a:srgbClr val="EDDEC6"/>
    <a:srgbClr val="DEBF93"/>
    <a:srgbClr val="E5CDAA"/>
    <a:srgbClr val="005151"/>
    <a:srgbClr val="E4A4AC"/>
    <a:srgbClr val="5D1C24"/>
    <a:srgbClr val="CAB3A1"/>
    <a:srgbClr val="D7D3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E838B08-1598-AE43-5BBB-70F0EC5C910D}" v="211" dt="2021-04-27T17:42:22.0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9" autoAdjust="0"/>
    <p:restoredTop sz="86376"/>
  </p:normalViewPr>
  <p:slideViewPr>
    <p:cSldViewPr snapToGrid="0">
      <p:cViewPr varScale="1">
        <p:scale>
          <a:sx n="71" d="100"/>
          <a:sy n="71" d="100"/>
        </p:scale>
        <p:origin x="168" y="92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p:scale>
          <a:sx n="1" d="2"/>
          <a:sy n="1" d="2"/>
        </p:scale>
        <p:origin x="0" y="0"/>
      </p:cViewPr>
      <p:guideLst>
        <p:guide orient="horz" pos="2904"/>
        <p:guide pos="218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2611"/>
          </a:xfrm>
          <a:prstGeom prst="rect">
            <a:avLst/>
          </a:prstGeom>
        </p:spPr>
        <p:txBody>
          <a:bodyPr vert="horz" lIns="92300" tIns="46150" rIns="92300" bIns="46150" rtlCol="0"/>
          <a:lstStyle>
            <a:lvl1pPr algn="l">
              <a:defRPr sz="1200"/>
            </a:lvl1pPr>
          </a:lstStyle>
          <a:p>
            <a:endParaRPr lang="en-US"/>
          </a:p>
        </p:txBody>
      </p:sp>
      <p:sp>
        <p:nvSpPr>
          <p:cNvPr id="3" name="Date Placeholder 2"/>
          <p:cNvSpPr>
            <a:spLocks noGrp="1"/>
          </p:cNvSpPr>
          <p:nvPr>
            <p:ph type="dt" sz="quarter" idx="1"/>
          </p:nvPr>
        </p:nvSpPr>
        <p:spPr>
          <a:xfrm>
            <a:off x="3927776" y="0"/>
            <a:ext cx="3004820" cy="462611"/>
          </a:xfrm>
          <a:prstGeom prst="rect">
            <a:avLst/>
          </a:prstGeom>
        </p:spPr>
        <p:txBody>
          <a:bodyPr vert="horz" lIns="92300" tIns="46150" rIns="92300" bIns="46150" rtlCol="0"/>
          <a:lstStyle>
            <a:lvl1pPr algn="r">
              <a:defRPr sz="1200"/>
            </a:lvl1pPr>
          </a:lstStyle>
          <a:p>
            <a:fld id="{D4EB05EF-198D-4019-8121-B55CF1E07331}" type="datetimeFigureOut">
              <a:rPr lang="en-US" smtClean="0"/>
              <a:t>4/29/2021</a:t>
            </a:fld>
            <a:endParaRPr lang="en-US"/>
          </a:p>
        </p:txBody>
      </p:sp>
      <p:sp>
        <p:nvSpPr>
          <p:cNvPr id="4" name="Footer Placeholder 3"/>
          <p:cNvSpPr>
            <a:spLocks noGrp="1"/>
          </p:cNvSpPr>
          <p:nvPr>
            <p:ph type="ftr" sz="quarter" idx="2"/>
          </p:nvPr>
        </p:nvSpPr>
        <p:spPr>
          <a:xfrm>
            <a:off x="0" y="8757590"/>
            <a:ext cx="3004820" cy="462610"/>
          </a:xfrm>
          <a:prstGeom prst="rect">
            <a:avLst/>
          </a:prstGeom>
        </p:spPr>
        <p:txBody>
          <a:bodyPr vert="horz" lIns="92300" tIns="46150" rIns="92300" bIns="46150" rtlCol="0" anchor="b"/>
          <a:lstStyle>
            <a:lvl1pPr algn="l">
              <a:defRPr sz="1200"/>
            </a:lvl1pPr>
          </a:lstStyle>
          <a:p>
            <a:endParaRPr lang="en-US"/>
          </a:p>
        </p:txBody>
      </p:sp>
      <p:sp>
        <p:nvSpPr>
          <p:cNvPr id="5" name="Slide Number Placeholder 4"/>
          <p:cNvSpPr>
            <a:spLocks noGrp="1"/>
          </p:cNvSpPr>
          <p:nvPr>
            <p:ph type="sldNum" sz="quarter" idx="3"/>
          </p:nvPr>
        </p:nvSpPr>
        <p:spPr>
          <a:xfrm>
            <a:off x="3927776" y="8757590"/>
            <a:ext cx="3004820" cy="462610"/>
          </a:xfrm>
          <a:prstGeom prst="rect">
            <a:avLst/>
          </a:prstGeom>
        </p:spPr>
        <p:txBody>
          <a:bodyPr vert="horz" lIns="92300" tIns="46150" rIns="92300" bIns="46150" rtlCol="0" anchor="b"/>
          <a:lstStyle>
            <a:lvl1pPr algn="r">
              <a:defRPr sz="1200"/>
            </a:lvl1pPr>
          </a:lstStyle>
          <a:p>
            <a:fld id="{33F70AA1-18CF-4A9C-B837-32EF98670D23}" type="slidenum">
              <a:rPr lang="en-US" smtClean="0"/>
              <a:t>‹#›</a:t>
            </a:fld>
            <a:endParaRPr lang="en-US"/>
          </a:p>
        </p:txBody>
      </p:sp>
    </p:spTree>
    <p:extLst>
      <p:ext uri="{BB962C8B-B14F-4D97-AF65-F5344CB8AC3E}">
        <p14:creationId xmlns:p14="http://schemas.microsoft.com/office/powerpoint/2010/main" val="41410117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1010"/>
          </a:xfrm>
          <a:prstGeom prst="rect">
            <a:avLst/>
          </a:prstGeom>
        </p:spPr>
        <p:txBody>
          <a:bodyPr vert="horz" lIns="92300" tIns="46150" rIns="92300" bIns="46150" rtlCol="0"/>
          <a:lstStyle>
            <a:lvl1pPr algn="l">
              <a:defRPr sz="1200"/>
            </a:lvl1pPr>
          </a:lstStyle>
          <a:p>
            <a:endParaRPr lang="en-US"/>
          </a:p>
        </p:txBody>
      </p:sp>
      <p:sp>
        <p:nvSpPr>
          <p:cNvPr id="3" name="Date Placeholder 2"/>
          <p:cNvSpPr>
            <a:spLocks noGrp="1"/>
          </p:cNvSpPr>
          <p:nvPr>
            <p:ph type="dt" idx="1"/>
          </p:nvPr>
        </p:nvSpPr>
        <p:spPr>
          <a:xfrm>
            <a:off x="3927776" y="0"/>
            <a:ext cx="3004820" cy="461010"/>
          </a:xfrm>
          <a:prstGeom prst="rect">
            <a:avLst/>
          </a:prstGeom>
        </p:spPr>
        <p:txBody>
          <a:bodyPr vert="horz" lIns="92300" tIns="46150" rIns="92300" bIns="46150" rtlCol="0"/>
          <a:lstStyle>
            <a:lvl1pPr algn="r">
              <a:defRPr sz="1200"/>
            </a:lvl1pPr>
          </a:lstStyle>
          <a:p>
            <a:fld id="{2F17D3B5-A80F-41C6-8765-1E8471C49B91}" type="datetimeFigureOut">
              <a:rPr lang="en-US" smtClean="0"/>
              <a:t>4/29/2021</a:t>
            </a:fld>
            <a:endParaRPr lang="en-US"/>
          </a:p>
        </p:txBody>
      </p:sp>
      <p:sp>
        <p:nvSpPr>
          <p:cNvPr id="4" name="Slide Image Placeholder 3"/>
          <p:cNvSpPr>
            <a:spLocks noGrp="1" noRot="1" noChangeAspect="1"/>
          </p:cNvSpPr>
          <p:nvPr>
            <p:ph type="sldImg" idx="2"/>
          </p:nvPr>
        </p:nvSpPr>
        <p:spPr>
          <a:xfrm>
            <a:off x="1162050" y="692150"/>
            <a:ext cx="4610100" cy="3457575"/>
          </a:xfrm>
          <a:prstGeom prst="rect">
            <a:avLst/>
          </a:prstGeom>
          <a:noFill/>
          <a:ln w="12700">
            <a:solidFill>
              <a:prstClr val="black"/>
            </a:solidFill>
          </a:ln>
        </p:spPr>
        <p:txBody>
          <a:bodyPr vert="horz" lIns="92300" tIns="46150" rIns="92300" bIns="46150" rtlCol="0" anchor="ctr"/>
          <a:lstStyle/>
          <a:p>
            <a:endParaRPr lang="en-US"/>
          </a:p>
        </p:txBody>
      </p:sp>
      <p:sp>
        <p:nvSpPr>
          <p:cNvPr id="5" name="Notes Placeholder 4"/>
          <p:cNvSpPr>
            <a:spLocks noGrp="1"/>
          </p:cNvSpPr>
          <p:nvPr>
            <p:ph type="body" sz="quarter" idx="3"/>
          </p:nvPr>
        </p:nvSpPr>
        <p:spPr>
          <a:xfrm>
            <a:off x="693420" y="4379596"/>
            <a:ext cx="5547360" cy="4149090"/>
          </a:xfrm>
          <a:prstGeom prst="rect">
            <a:avLst/>
          </a:prstGeom>
        </p:spPr>
        <p:txBody>
          <a:bodyPr vert="horz" lIns="92300" tIns="46150" rIns="92300" bIns="4615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57591"/>
            <a:ext cx="3004820" cy="461010"/>
          </a:xfrm>
          <a:prstGeom prst="rect">
            <a:avLst/>
          </a:prstGeom>
        </p:spPr>
        <p:txBody>
          <a:bodyPr vert="horz" lIns="92300" tIns="46150" rIns="92300" bIns="46150" rtlCol="0" anchor="b"/>
          <a:lstStyle>
            <a:lvl1pPr algn="l">
              <a:defRPr sz="1200"/>
            </a:lvl1pPr>
          </a:lstStyle>
          <a:p>
            <a:endParaRPr lang="en-US"/>
          </a:p>
        </p:txBody>
      </p:sp>
      <p:sp>
        <p:nvSpPr>
          <p:cNvPr id="7" name="Slide Number Placeholder 6"/>
          <p:cNvSpPr>
            <a:spLocks noGrp="1"/>
          </p:cNvSpPr>
          <p:nvPr>
            <p:ph type="sldNum" sz="quarter" idx="5"/>
          </p:nvPr>
        </p:nvSpPr>
        <p:spPr>
          <a:xfrm>
            <a:off x="3927776" y="8757591"/>
            <a:ext cx="3004820" cy="461010"/>
          </a:xfrm>
          <a:prstGeom prst="rect">
            <a:avLst/>
          </a:prstGeom>
        </p:spPr>
        <p:txBody>
          <a:bodyPr vert="horz" lIns="92300" tIns="46150" rIns="92300" bIns="46150" rtlCol="0" anchor="b"/>
          <a:lstStyle>
            <a:lvl1pPr algn="r">
              <a:defRPr sz="1200"/>
            </a:lvl1pPr>
          </a:lstStyle>
          <a:p>
            <a:fld id="{55F50BD0-A56A-47FF-972F-B349D9275358}" type="slidenum">
              <a:rPr lang="en-US" smtClean="0"/>
              <a:t>‹#›</a:t>
            </a:fld>
            <a:endParaRPr lang="en-US"/>
          </a:p>
        </p:txBody>
      </p:sp>
    </p:spTree>
    <p:extLst>
      <p:ext uri="{BB962C8B-B14F-4D97-AF65-F5344CB8AC3E}">
        <p14:creationId xmlns:p14="http://schemas.microsoft.com/office/powerpoint/2010/main" val="26074403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introduce yourself and the program. Feel free to share about your education/career background, how long you’ve been teaching, etc. </a:t>
            </a:r>
          </a:p>
        </p:txBody>
      </p:sp>
      <p:sp>
        <p:nvSpPr>
          <p:cNvPr id="4" name="Slide Number Placeholder 3"/>
          <p:cNvSpPr>
            <a:spLocks noGrp="1"/>
          </p:cNvSpPr>
          <p:nvPr>
            <p:ph type="sldNum" sz="quarter" idx="5"/>
          </p:nvPr>
        </p:nvSpPr>
        <p:spPr/>
        <p:txBody>
          <a:bodyPr/>
          <a:lstStyle/>
          <a:p>
            <a:fld id="{070F7F8C-1EA9-44F1-9262-2B8D5C488080}" type="slidenum">
              <a:rPr lang="en-US" smtClean="0"/>
              <a:t>1</a:t>
            </a:fld>
            <a:endParaRPr lang="en-US"/>
          </a:p>
        </p:txBody>
      </p:sp>
    </p:spTree>
    <p:extLst>
      <p:ext uri="{BB962C8B-B14F-4D97-AF65-F5344CB8AC3E}">
        <p14:creationId xmlns:p14="http://schemas.microsoft.com/office/powerpoint/2010/main" val="1197523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F50BD0-A56A-47FF-972F-B349D9275358}" type="slidenum">
              <a:rPr lang="en-US" smtClean="0"/>
              <a:t>2</a:t>
            </a:fld>
            <a:endParaRPr lang="en-US"/>
          </a:p>
        </p:txBody>
      </p:sp>
    </p:spTree>
    <p:extLst>
      <p:ext uri="{BB962C8B-B14F-4D97-AF65-F5344CB8AC3E}">
        <p14:creationId xmlns:p14="http://schemas.microsoft.com/office/powerpoint/2010/main" val="16732288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F50BD0-A56A-47FF-972F-B349D9275358}" type="slidenum">
              <a:rPr lang="en-US" smtClean="0"/>
              <a:t>8</a:t>
            </a:fld>
            <a:endParaRPr lang="en-US"/>
          </a:p>
        </p:txBody>
      </p:sp>
    </p:spTree>
    <p:extLst>
      <p:ext uri="{BB962C8B-B14F-4D97-AF65-F5344CB8AC3E}">
        <p14:creationId xmlns:p14="http://schemas.microsoft.com/office/powerpoint/2010/main" val="34734967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F50BD0-A56A-47FF-972F-B349D9275358}" type="slidenum">
              <a:rPr lang="en-US" smtClean="0"/>
              <a:t>17</a:t>
            </a:fld>
            <a:endParaRPr lang="en-US"/>
          </a:p>
        </p:txBody>
      </p:sp>
    </p:spTree>
    <p:extLst>
      <p:ext uri="{BB962C8B-B14F-4D97-AF65-F5344CB8AC3E}">
        <p14:creationId xmlns:p14="http://schemas.microsoft.com/office/powerpoint/2010/main" val="38849673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F50BD0-A56A-47FF-972F-B349D9275358}" type="slidenum">
              <a:rPr lang="en-US" smtClean="0"/>
              <a:t>23</a:t>
            </a:fld>
            <a:endParaRPr lang="en-US"/>
          </a:p>
        </p:txBody>
      </p:sp>
    </p:spTree>
    <p:extLst>
      <p:ext uri="{BB962C8B-B14F-4D97-AF65-F5344CB8AC3E}">
        <p14:creationId xmlns:p14="http://schemas.microsoft.com/office/powerpoint/2010/main" val="17522340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E76AD69-08B9-456C-8258-7B498BCFC573}" type="datetimeFigureOut">
              <a:rPr lang="en-US" smtClean="0"/>
              <a:t>4/29/2021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6061A3-2F30-4A38-8E5D-96CEB499ABB3}" type="slidenum">
              <a:rPr lang="en-US" smtClean="0"/>
              <a:t>‹#›</a:t>
            </a:fld>
            <a:endParaRPr lang="en-US"/>
          </a:p>
        </p:txBody>
      </p:sp>
    </p:spTree>
    <p:extLst>
      <p:ext uri="{BB962C8B-B14F-4D97-AF65-F5344CB8AC3E}">
        <p14:creationId xmlns:p14="http://schemas.microsoft.com/office/powerpoint/2010/main" val="434062399"/>
      </p:ext>
    </p:extLst>
  </p:cSld>
  <p:clrMapOvr>
    <a:masterClrMapping/>
  </p:clrMapOvr>
  <mc:AlternateContent xmlns:mc="http://schemas.openxmlformats.org/markup-compatibility/2006" xmlns:p14="http://schemas.microsoft.com/office/powerpoint/2010/main">
    <mc:Choice Requires="p14">
      <p:transition spd="slow" p14:dur="2000" advTm="17249">
        <p:fade/>
      </p:transition>
    </mc:Choice>
    <mc:Fallback xmlns="">
      <p:transition spd="slow" advTm="17249">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76AD69-08B9-456C-8258-7B498BCFC573}" type="datetimeFigureOut">
              <a:rPr lang="en-US" smtClean="0"/>
              <a:t>4/29/2021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6061A3-2F30-4A38-8E5D-96CEB499ABB3}" type="slidenum">
              <a:rPr lang="en-US" smtClean="0"/>
              <a:t>‹#›</a:t>
            </a:fld>
            <a:endParaRPr lang="en-US"/>
          </a:p>
        </p:txBody>
      </p:sp>
    </p:spTree>
    <p:extLst>
      <p:ext uri="{BB962C8B-B14F-4D97-AF65-F5344CB8AC3E}">
        <p14:creationId xmlns:p14="http://schemas.microsoft.com/office/powerpoint/2010/main" val="3914760403"/>
      </p:ext>
    </p:extLst>
  </p:cSld>
  <p:clrMapOvr>
    <a:masterClrMapping/>
  </p:clrMapOvr>
  <mc:AlternateContent xmlns:mc="http://schemas.openxmlformats.org/markup-compatibility/2006" xmlns:p14="http://schemas.microsoft.com/office/powerpoint/2010/main">
    <mc:Choice Requires="p14">
      <p:transition spd="slow" p14:dur="2000" advTm="17249">
        <p:fade/>
      </p:transition>
    </mc:Choice>
    <mc:Fallback xmlns="">
      <p:transition spd="slow" advTm="17249">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76AD69-08B9-456C-8258-7B498BCFC573}" type="datetimeFigureOut">
              <a:rPr lang="en-US" smtClean="0"/>
              <a:t>4/29/2021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6061A3-2F30-4A38-8E5D-96CEB499ABB3}" type="slidenum">
              <a:rPr lang="en-US" smtClean="0"/>
              <a:t>‹#›</a:t>
            </a:fld>
            <a:endParaRPr lang="en-US"/>
          </a:p>
        </p:txBody>
      </p:sp>
    </p:spTree>
    <p:extLst>
      <p:ext uri="{BB962C8B-B14F-4D97-AF65-F5344CB8AC3E}">
        <p14:creationId xmlns:p14="http://schemas.microsoft.com/office/powerpoint/2010/main" val="3367283696"/>
      </p:ext>
    </p:extLst>
  </p:cSld>
  <p:clrMapOvr>
    <a:masterClrMapping/>
  </p:clrMapOvr>
  <mc:AlternateContent xmlns:mc="http://schemas.openxmlformats.org/markup-compatibility/2006" xmlns:p14="http://schemas.microsoft.com/office/powerpoint/2010/main">
    <mc:Choice Requires="p14">
      <p:transition spd="slow" p14:dur="2000" advTm="17249">
        <p:fade/>
      </p:transition>
    </mc:Choice>
    <mc:Fallback xmlns="">
      <p:transition spd="slow" advTm="17249">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5" name="Text Placeholder 2"/>
          <p:cNvSpPr>
            <a:spLocks noGrp="1"/>
          </p:cNvSpPr>
          <p:nvPr>
            <p:ph idx="1" hasCustomPrompt="1"/>
          </p:nvPr>
        </p:nvSpPr>
        <p:spPr>
          <a:xfrm>
            <a:off x="914400" y="1219200"/>
            <a:ext cx="7315200" cy="4419600"/>
          </a:xfrm>
          <a:prstGeom prst="rect">
            <a:avLst/>
          </a:prstGeom>
        </p:spPr>
        <p:txBody>
          <a:bodyPr vert="horz" lIns="0" tIns="0" rIns="0" bIns="0" rtlCol="0">
            <a:normAutofit/>
          </a:bodyPr>
          <a:lstStyle>
            <a:lvl1pPr marL="0" indent="0" algn="l">
              <a:buNone/>
              <a:defRPr sz="3200" b="0"/>
            </a:lvl1pPr>
          </a:lstStyle>
          <a:p>
            <a:pPr lvl="0"/>
            <a:r>
              <a:rPr lang="en-US" dirty="0"/>
              <a:t>Text here</a:t>
            </a:r>
          </a:p>
        </p:txBody>
      </p:sp>
      <p:pic>
        <p:nvPicPr>
          <p:cNvPr id="4" name="Picture 3">
            <a:extLst>
              <a:ext uri="{FF2B5EF4-FFF2-40B4-BE49-F238E27FC236}">
                <a16:creationId xmlns:a16="http://schemas.microsoft.com/office/drawing/2014/main" id="{9981AA81-AB63-4E45-873C-9FE3C65062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24600" y="6090042"/>
            <a:ext cx="2552700" cy="420198"/>
          </a:xfrm>
          <a:prstGeom prst="rect">
            <a:avLst/>
          </a:prstGeom>
        </p:spPr>
      </p:pic>
      <p:sp>
        <p:nvSpPr>
          <p:cNvPr id="6" name="Rectangle 5">
            <a:extLst>
              <a:ext uri="{FF2B5EF4-FFF2-40B4-BE49-F238E27FC236}">
                <a16:creationId xmlns:a16="http://schemas.microsoft.com/office/drawing/2014/main" id="{23C95214-7201-3242-93A8-0FF706AEA192}"/>
              </a:ext>
            </a:extLst>
          </p:cNvPr>
          <p:cNvSpPr/>
          <p:nvPr userDrawn="1"/>
        </p:nvSpPr>
        <p:spPr>
          <a:xfrm>
            <a:off x="0" y="0"/>
            <a:ext cx="9144000" cy="914400"/>
          </a:xfrm>
          <a:prstGeom prst="rect">
            <a:avLst/>
          </a:prstGeom>
          <a:gradFill>
            <a:gsLst>
              <a:gs pos="0">
                <a:srgbClr val="00A9DC"/>
              </a:gs>
              <a:gs pos="99000">
                <a:srgbClr val="005192"/>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2628638-F32D-C64A-8F16-23BA5F2224DB}"/>
              </a:ext>
            </a:extLst>
          </p:cNvPr>
          <p:cNvSpPr txBox="1"/>
          <p:nvPr userDrawn="1"/>
        </p:nvSpPr>
        <p:spPr>
          <a:xfrm>
            <a:off x="0" y="41701"/>
            <a:ext cx="9144000" cy="830997"/>
          </a:xfrm>
          <a:prstGeom prst="rect">
            <a:avLst/>
          </a:prstGeom>
          <a:noFill/>
        </p:spPr>
        <p:txBody>
          <a:bodyPr wrap="square" rtlCol="0">
            <a:spAutoFit/>
          </a:bodyPr>
          <a:lstStyle/>
          <a:p>
            <a:pPr algn="ctr"/>
            <a:r>
              <a:rPr lang="en-US" sz="4800" b="1" dirty="0">
                <a:solidFill>
                  <a:schemeClr val="bg1"/>
                </a:solidFill>
                <a:latin typeface="+mn-lt"/>
              </a:rPr>
              <a:t>Next Session</a:t>
            </a:r>
          </a:p>
        </p:txBody>
      </p:sp>
    </p:spTree>
    <p:extLst>
      <p:ext uri="{BB962C8B-B14F-4D97-AF65-F5344CB8AC3E}">
        <p14:creationId xmlns:p14="http://schemas.microsoft.com/office/powerpoint/2010/main" val="16744850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76AD69-08B9-456C-8258-7B498BCFC573}" type="datetimeFigureOut">
              <a:rPr lang="en-US" smtClean="0"/>
              <a:t>4/29/2021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6061A3-2F30-4A38-8E5D-96CEB499ABB3}" type="slidenum">
              <a:rPr lang="en-US" smtClean="0"/>
              <a:t>‹#›</a:t>
            </a:fld>
            <a:endParaRPr lang="en-US"/>
          </a:p>
        </p:txBody>
      </p:sp>
    </p:spTree>
    <p:extLst>
      <p:ext uri="{BB962C8B-B14F-4D97-AF65-F5344CB8AC3E}">
        <p14:creationId xmlns:p14="http://schemas.microsoft.com/office/powerpoint/2010/main" val="3731668553"/>
      </p:ext>
    </p:extLst>
  </p:cSld>
  <p:clrMapOvr>
    <a:masterClrMapping/>
  </p:clrMapOvr>
  <mc:AlternateContent xmlns:mc="http://schemas.openxmlformats.org/markup-compatibility/2006" xmlns:p14="http://schemas.microsoft.com/office/powerpoint/2010/main">
    <mc:Choice Requires="p14">
      <p:transition spd="slow" p14:dur="2000" advTm="17249">
        <p:fade/>
      </p:transition>
    </mc:Choice>
    <mc:Fallback xmlns="">
      <p:transition spd="slow" advTm="17249">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7"/>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E76AD69-08B9-456C-8258-7B498BCFC573}" type="datetimeFigureOut">
              <a:rPr lang="en-US" smtClean="0"/>
              <a:t>4/29/2021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6061A3-2F30-4A38-8E5D-96CEB499ABB3}" type="slidenum">
              <a:rPr lang="en-US" smtClean="0"/>
              <a:t>‹#›</a:t>
            </a:fld>
            <a:endParaRPr lang="en-US"/>
          </a:p>
        </p:txBody>
      </p:sp>
    </p:spTree>
    <p:extLst>
      <p:ext uri="{BB962C8B-B14F-4D97-AF65-F5344CB8AC3E}">
        <p14:creationId xmlns:p14="http://schemas.microsoft.com/office/powerpoint/2010/main" val="2366613910"/>
      </p:ext>
    </p:extLst>
  </p:cSld>
  <p:clrMapOvr>
    <a:masterClrMapping/>
  </p:clrMapOvr>
  <mc:AlternateContent xmlns:mc="http://schemas.openxmlformats.org/markup-compatibility/2006" xmlns:p14="http://schemas.microsoft.com/office/powerpoint/2010/main">
    <mc:Choice Requires="p14">
      <p:transition spd="slow" p14:dur="2000" advTm="17249">
        <p:fade/>
      </p:transition>
    </mc:Choice>
    <mc:Fallback xmlns="">
      <p:transition spd="slow" advTm="17249">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E76AD69-08B9-456C-8258-7B498BCFC573}" type="datetimeFigureOut">
              <a:rPr lang="en-US" smtClean="0"/>
              <a:t>4/29/2021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6061A3-2F30-4A38-8E5D-96CEB499ABB3}" type="slidenum">
              <a:rPr lang="en-US" smtClean="0"/>
              <a:t>‹#›</a:t>
            </a:fld>
            <a:endParaRPr lang="en-US"/>
          </a:p>
        </p:txBody>
      </p:sp>
    </p:spTree>
    <p:extLst>
      <p:ext uri="{BB962C8B-B14F-4D97-AF65-F5344CB8AC3E}">
        <p14:creationId xmlns:p14="http://schemas.microsoft.com/office/powerpoint/2010/main" val="1000668371"/>
      </p:ext>
    </p:extLst>
  </p:cSld>
  <p:clrMapOvr>
    <a:masterClrMapping/>
  </p:clrMapOvr>
  <mc:AlternateContent xmlns:mc="http://schemas.openxmlformats.org/markup-compatibility/2006" xmlns:p14="http://schemas.microsoft.com/office/powerpoint/2010/main">
    <mc:Choice Requires="p14">
      <p:transition spd="slow" p14:dur="2000" advTm="17249">
        <p:fade/>
      </p:transition>
    </mc:Choice>
    <mc:Fallback xmlns="">
      <p:transition spd="slow" advTm="17249">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E76AD69-08B9-456C-8258-7B498BCFC573}" type="datetimeFigureOut">
              <a:rPr lang="en-US" smtClean="0"/>
              <a:t>4/29/2021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16061A3-2F30-4A38-8E5D-96CEB499ABB3}" type="slidenum">
              <a:rPr lang="en-US" smtClean="0"/>
              <a:t>‹#›</a:t>
            </a:fld>
            <a:endParaRPr lang="en-US"/>
          </a:p>
        </p:txBody>
      </p:sp>
    </p:spTree>
    <p:extLst>
      <p:ext uri="{BB962C8B-B14F-4D97-AF65-F5344CB8AC3E}">
        <p14:creationId xmlns:p14="http://schemas.microsoft.com/office/powerpoint/2010/main" val="955263914"/>
      </p:ext>
    </p:extLst>
  </p:cSld>
  <p:clrMapOvr>
    <a:masterClrMapping/>
  </p:clrMapOvr>
  <mc:AlternateContent xmlns:mc="http://schemas.openxmlformats.org/markup-compatibility/2006" xmlns:p14="http://schemas.microsoft.com/office/powerpoint/2010/main">
    <mc:Choice Requires="p14">
      <p:transition spd="slow" p14:dur="2000" advTm="17249">
        <p:fade/>
      </p:transition>
    </mc:Choice>
    <mc:Fallback xmlns="">
      <p:transition spd="slow" advTm="17249">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E76AD69-08B9-456C-8258-7B498BCFC573}" type="datetimeFigureOut">
              <a:rPr lang="en-US" smtClean="0"/>
              <a:t>4/29/2021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16061A3-2F30-4A38-8E5D-96CEB499ABB3}" type="slidenum">
              <a:rPr lang="en-US" smtClean="0"/>
              <a:t>‹#›</a:t>
            </a:fld>
            <a:endParaRPr lang="en-US"/>
          </a:p>
        </p:txBody>
      </p:sp>
    </p:spTree>
    <p:extLst>
      <p:ext uri="{BB962C8B-B14F-4D97-AF65-F5344CB8AC3E}">
        <p14:creationId xmlns:p14="http://schemas.microsoft.com/office/powerpoint/2010/main" val="2628533229"/>
      </p:ext>
    </p:extLst>
  </p:cSld>
  <p:clrMapOvr>
    <a:masterClrMapping/>
  </p:clrMapOvr>
  <mc:AlternateContent xmlns:mc="http://schemas.openxmlformats.org/markup-compatibility/2006" xmlns:p14="http://schemas.microsoft.com/office/powerpoint/2010/main">
    <mc:Choice Requires="p14">
      <p:transition spd="slow" p14:dur="2000" advTm="17249">
        <p:fade/>
      </p:transition>
    </mc:Choice>
    <mc:Fallback xmlns="">
      <p:transition spd="slow" advTm="17249">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76AD69-08B9-456C-8258-7B498BCFC573}" type="datetimeFigureOut">
              <a:rPr lang="en-US" smtClean="0"/>
              <a:t>4/29/2021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16061A3-2F30-4A38-8E5D-96CEB499ABB3}" type="slidenum">
              <a:rPr lang="en-US" smtClean="0"/>
              <a:t>‹#›</a:t>
            </a:fld>
            <a:endParaRPr lang="en-US"/>
          </a:p>
        </p:txBody>
      </p:sp>
    </p:spTree>
    <p:extLst>
      <p:ext uri="{BB962C8B-B14F-4D97-AF65-F5344CB8AC3E}">
        <p14:creationId xmlns:p14="http://schemas.microsoft.com/office/powerpoint/2010/main" val="3469455122"/>
      </p:ext>
    </p:extLst>
  </p:cSld>
  <p:clrMapOvr>
    <a:masterClrMapping/>
  </p:clrMapOvr>
  <mc:AlternateContent xmlns:mc="http://schemas.openxmlformats.org/markup-compatibility/2006" xmlns:p14="http://schemas.microsoft.com/office/powerpoint/2010/main">
    <mc:Choice Requires="p14">
      <p:transition spd="slow" p14:dur="2000" advTm="17249">
        <p:fade/>
      </p:transition>
    </mc:Choice>
    <mc:Fallback xmlns="">
      <p:transition spd="slow" advTm="17249">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54"/>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E76AD69-08B9-456C-8258-7B498BCFC573}" type="datetimeFigureOut">
              <a:rPr lang="en-US" smtClean="0"/>
              <a:t>4/29/2021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6061A3-2F30-4A38-8E5D-96CEB499ABB3}" type="slidenum">
              <a:rPr lang="en-US" smtClean="0"/>
              <a:t>‹#›</a:t>
            </a:fld>
            <a:endParaRPr lang="en-US"/>
          </a:p>
        </p:txBody>
      </p:sp>
    </p:spTree>
    <p:extLst>
      <p:ext uri="{BB962C8B-B14F-4D97-AF65-F5344CB8AC3E}">
        <p14:creationId xmlns:p14="http://schemas.microsoft.com/office/powerpoint/2010/main" val="242816995"/>
      </p:ext>
    </p:extLst>
  </p:cSld>
  <p:clrMapOvr>
    <a:masterClrMapping/>
  </p:clrMapOvr>
  <mc:AlternateContent xmlns:mc="http://schemas.openxmlformats.org/markup-compatibility/2006" xmlns:p14="http://schemas.microsoft.com/office/powerpoint/2010/main">
    <mc:Choice Requires="p14">
      <p:transition spd="slow" p14:dur="2000" advTm="17249">
        <p:fade/>
      </p:transition>
    </mc:Choice>
    <mc:Fallback xmlns="">
      <p:transition spd="slow" advTm="17249">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E76AD69-08B9-456C-8258-7B498BCFC573}" type="datetimeFigureOut">
              <a:rPr lang="en-US" smtClean="0"/>
              <a:t>4/29/2021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6061A3-2F30-4A38-8E5D-96CEB499ABB3}" type="slidenum">
              <a:rPr lang="en-US" smtClean="0"/>
              <a:t>‹#›</a:t>
            </a:fld>
            <a:endParaRPr lang="en-US"/>
          </a:p>
        </p:txBody>
      </p:sp>
    </p:spTree>
    <p:extLst>
      <p:ext uri="{BB962C8B-B14F-4D97-AF65-F5344CB8AC3E}">
        <p14:creationId xmlns:p14="http://schemas.microsoft.com/office/powerpoint/2010/main" val="194510203"/>
      </p:ext>
    </p:extLst>
  </p:cSld>
  <p:clrMapOvr>
    <a:masterClrMapping/>
  </p:clrMapOvr>
  <mc:AlternateContent xmlns:mc="http://schemas.openxmlformats.org/markup-compatibility/2006" xmlns:p14="http://schemas.microsoft.com/office/powerpoint/2010/main">
    <mc:Choice Requires="p14">
      <p:transition spd="slow" p14:dur="2000" advTm="17249">
        <p:fade/>
      </p:transition>
    </mc:Choice>
    <mc:Fallback xmlns="">
      <p:transition spd="slow" advTm="17249">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76AD69-08B9-456C-8258-7B498BCFC573}" type="datetimeFigureOut">
              <a:rPr lang="en-US" smtClean="0"/>
              <a:t>4/29/2021</a:t>
            </a:fld>
            <a:endParaRPr lang="en-US"/>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6061A3-2F30-4A38-8E5D-96CEB499ABB3}" type="slidenum">
              <a:rPr lang="en-US" smtClean="0"/>
              <a:t>‹#›</a:t>
            </a:fld>
            <a:endParaRPr lang="en-US"/>
          </a:p>
        </p:txBody>
      </p:sp>
    </p:spTree>
    <p:extLst>
      <p:ext uri="{BB962C8B-B14F-4D97-AF65-F5344CB8AC3E}">
        <p14:creationId xmlns:p14="http://schemas.microsoft.com/office/powerpoint/2010/main" val="31774808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2000" advTm="17249">
        <p:fade/>
      </p:transition>
    </mc:Choice>
    <mc:Fallback xmlns="">
      <p:transition spd="slow" advTm="17249">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7.xml"/><Relationship Id="rId1" Type="http://schemas.openxmlformats.org/officeDocument/2006/relationships/tags" Target="../tags/tag8.xml"/></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 Id="rId9"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jpe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emf"/><Relationship Id="rId9"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7.xml"/><Relationship Id="rId1" Type="http://schemas.openxmlformats.org/officeDocument/2006/relationships/tags" Target="../tags/tag12.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7.xml"/><Relationship Id="rId1" Type="http://schemas.openxmlformats.org/officeDocument/2006/relationships/tags" Target="../tags/tag13.xml"/><Relationship Id="rId4" Type="http://schemas.openxmlformats.org/officeDocument/2006/relationships/hyperlink" Target="http://www.schoolofappareldesignanddevelopment.com/"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www.schoolofappareldesignanddevelopment.com/" TargetMode="External"/><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14.xml"/><Relationship Id="rId4" Type="http://schemas.openxmlformats.org/officeDocument/2006/relationships/image" Target="../media/image33.jp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5.xml"/></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slideLayout" Target="../slideLayouts/slideLayout7.xml"/><Relationship Id="rId1" Type="http://schemas.openxmlformats.org/officeDocument/2006/relationships/tags" Target="../tags/tag16.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jpeg"/><Relationship Id="rId9"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41.jpg"/><Relationship Id="rId7" Type="http://schemas.openxmlformats.org/officeDocument/2006/relationships/image" Target="../media/image45.jpeg"/><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image" Target="../media/image44.jpeg"/><Relationship Id="rId5" Type="http://schemas.openxmlformats.org/officeDocument/2006/relationships/image" Target="../media/image43.jpg"/><Relationship Id="rId4" Type="http://schemas.openxmlformats.org/officeDocument/2006/relationships/image" Target="../media/image42.jpe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8.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9.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20.xml"/><Relationship Id="rId6" Type="http://schemas.openxmlformats.org/officeDocument/2006/relationships/image" Target="../media/image46.jpg"/><Relationship Id="rId5" Type="http://schemas.openxmlformats.org/officeDocument/2006/relationships/hyperlink" Target="mailto:Tess.Griswold@seattlecolleges.edu" TargetMode="External"/><Relationship Id="rId4" Type="http://schemas.openxmlformats.org/officeDocument/2006/relationships/hyperlink" Target="mailto:Rebecca.Johnston@seattlecolleges.edu" TargetMode="Externa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1.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2.xml"/><Relationship Id="rId4" Type="http://schemas.openxmlformats.org/officeDocument/2006/relationships/image" Target="../media/image49.sv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2.xml"/></Relationships>
</file>

<file path=ppt/slides/_rels/slide27.xml.rels><?xml version="1.0" encoding="UTF-8" standalone="yes"?>
<Relationships xmlns="http://schemas.openxmlformats.org/package/2006/relationships"><Relationship Id="rId3" Type="http://schemas.openxmlformats.org/officeDocument/2006/relationships/hyperlink" Target="http://seattlecentral.org/admissions/" TargetMode="External"/><Relationship Id="rId2" Type="http://schemas.openxmlformats.org/officeDocument/2006/relationships/slideLayout" Target="../slideLayouts/slideLayout7.xml"/><Relationship Id="rId1" Type="http://schemas.openxmlformats.org/officeDocument/2006/relationships/tags" Target="../tags/tag23.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4.xml"/></Relationships>
</file>

<file path=ppt/slides/_rels/slide29.xml.rels><?xml version="1.0" encoding="UTF-8" standalone="yes"?>
<Relationships xmlns="http://schemas.openxmlformats.org/package/2006/relationships"><Relationship Id="rId3" Type="http://schemas.openxmlformats.org/officeDocument/2006/relationships/hyperlink" Target="mailto:Tess.Griswold@seattlecolleges.edu" TargetMode="External"/><Relationship Id="rId2" Type="http://schemas.openxmlformats.org/officeDocument/2006/relationships/slideLayout" Target="../slideLayouts/slideLayout7.xml"/><Relationship Id="rId1" Type="http://schemas.openxmlformats.org/officeDocument/2006/relationships/tags" Target="../tags/tag25.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6.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7.xml"/></Relationships>
</file>

<file path=ppt/slides/_rels/slide32.xml.rels><?xml version="1.0" encoding="UTF-8" standalone="yes"?>
<Relationships xmlns="http://schemas.openxmlformats.org/package/2006/relationships"><Relationship Id="rId3" Type="http://schemas.openxmlformats.org/officeDocument/2006/relationships/hyperlink" Target="mailto:semhar.Tekeste@seattlecolleges.edu" TargetMode="External"/><Relationship Id="rId2" Type="http://schemas.openxmlformats.org/officeDocument/2006/relationships/slideLayout" Target="../slideLayouts/slideLayout7.xml"/><Relationship Id="rId1" Type="http://schemas.openxmlformats.org/officeDocument/2006/relationships/tags" Target="../tags/tag28.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9.xml"/></Relationships>
</file>

<file path=ppt/slides/_rels/slide34.xml.rels><?xml version="1.0" encoding="UTF-8" standalone="yes"?>
<Relationships xmlns="http://schemas.openxmlformats.org/package/2006/relationships"><Relationship Id="rId3" Type="http://schemas.openxmlformats.org/officeDocument/2006/relationships/hyperlink" Target="https://www.khanacademy.org/" TargetMode="External"/><Relationship Id="rId2" Type="http://schemas.openxmlformats.org/officeDocument/2006/relationships/slideLayout" Target="../slideLayouts/slideLayout7.xml"/><Relationship Id="rId1" Type="http://schemas.openxmlformats.org/officeDocument/2006/relationships/tags" Target="../tags/tag30.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7.xml"/><Relationship Id="rId1" Type="http://schemas.openxmlformats.org/officeDocument/2006/relationships/tags" Target="../tags/tag31.xml"/><Relationship Id="rId5" Type="http://schemas.openxmlformats.org/officeDocument/2006/relationships/image" Target="../media/image52.png"/><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7.xml"/><Relationship Id="rId1" Type="http://schemas.openxmlformats.org/officeDocument/2006/relationships/tags" Target="../tags/tag32.xml"/><Relationship Id="rId5" Type="http://schemas.openxmlformats.org/officeDocument/2006/relationships/image" Target="../media/image55.png"/><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slideLayout" Target="../slideLayouts/slideLayout7.xml"/><Relationship Id="rId1" Type="http://schemas.openxmlformats.org/officeDocument/2006/relationships/tags" Target="../tags/tag33.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4.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tags" Target="../tags/tag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69EB30E-4B29-BA4A-83F8-065D56D845E8}"/>
              </a:ext>
            </a:extLst>
          </p:cNvPr>
          <p:cNvSpPr txBox="1"/>
          <p:nvPr/>
        </p:nvSpPr>
        <p:spPr>
          <a:xfrm>
            <a:off x="683941" y="1323277"/>
            <a:ext cx="7776118" cy="2446824"/>
          </a:xfrm>
          <a:prstGeom prst="rect">
            <a:avLst/>
          </a:prstGeom>
          <a:noFill/>
        </p:spPr>
        <p:txBody>
          <a:bodyPr wrap="square" rtlCol="0">
            <a:spAutoFit/>
          </a:bodyPr>
          <a:lstStyle/>
          <a:p>
            <a:pPr algn="ctr"/>
            <a:r>
              <a:rPr lang="en-US" sz="5400" b="1" dirty="0">
                <a:solidFill>
                  <a:schemeClr val="bg1"/>
                </a:solidFill>
              </a:rPr>
              <a:t>Program Name </a:t>
            </a:r>
          </a:p>
          <a:p>
            <a:pPr algn="ctr">
              <a:spcAft>
                <a:spcPts val="1800"/>
              </a:spcAft>
            </a:pPr>
            <a:r>
              <a:rPr lang="en-US" sz="5400" b="1" dirty="0">
                <a:solidFill>
                  <a:schemeClr val="bg1"/>
                </a:solidFill>
              </a:rPr>
              <a:t>Goes Here</a:t>
            </a:r>
          </a:p>
          <a:p>
            <a:pPr algn="ctr"/>
            <a:r>
              <a:rPr lang="en-US" sz="3000" dirty="0">
                <a:solidFill>
                  <a:schemeClr val="bg1"/>
                </a:solidFill>
              </a:rPr>
              <a:t>Presenter Name Goes Here</a:t>
            </a:r>
          </a:p>
        </p:txBody>
      </p:sp>
      <p:pic>
        <p:nvPicPr>
          <p:cNvPr id="3" name="Picture 2" descr="Shape&#10;&#10;Description automatically generated">
            <a:extLst>
              <a:ext uri="{FF2B5EF4-FFF2-40B4-BE49-F238E27FC236}">
                <a16:creationId xmlns:a16="http://schemas.microsoft.com/office/drawing/2014/main" id="{E92ABD81-07FF-964D-BD37-B265B5082B97}"/>
              </a:ext>
            </a:extLst>
          </p:cNvPr>
          <p:cNvPicPr>
            <a:picLocks noChangeAspect="1"/>
          </p:cNvPicPr>
          <p:nvPr/>
        </p:nvPicPr>
        <p:blipFill>
          <a:blip r:embed="rId3"/>
          <a:stretch>
            <a:fillRect/>
          </a:stretch>
        </p:blipFill>
        <p:spPr>
          <a:xfrm>
            <a:off x="-12192" y="-9144"/>
            <a:ext cx="9156192" cy="6867144"/>
          </a:xfrm>
          <a:prstGeom prst="rect">
            <a:avLst/>
          </a:prstGeom>
        </p:spPr>
      </p:pic>
      <p:sp>
        <p:nvSpPr>
          <p:cNvPr id="4" name="TextBox 3">
            <a:extLst>
              <a:ext uri="{FF2B5EF4-FFF2-40B4-BE49-F238E27FC236}">
                <a16:creationId xmlns:a16="http://schemas.microsoft.com/office/drawing/2014/main" id="{71B4D479-01B3-4BC0-9343-358808C4921D}"/>
              </a:ext>
            </a:extLst>
          </p:cNvPr>
          <p:cNvSpPr txBox="1"/>
          <p:nvPr/>
        </p:nvSpPr>
        <p:spPr>
          <a:xfrm>
            <a:off x="677845" y="977604"/>
            <a:ext cx="7776118" cy="2215991"/>
          </a:xfrm>
          <a:prstGeom prst="rect">
            <a:avLst/>
          </a:prstGeom>
          <a:noFill/>
        </p:spPr>
        <p:txBody>
          <a:bodyPr wrap="square" lIns="91440" tIns="45720" rIns="91440" bIns="45720" rtlCol="0" anchor="t">
            <a:spAutoFit/>
          </a:bodyPr>
          <a:lstStyle/>
          <a:p>
            <a:pPr algn="ctr"/>
            <a:r>
              <a:rPr lang="en-US" sz="5400" b="1" dirty="0">
                <a:solidFill>
                  <a:schemeClr val="bg1"/>
                </a:solidFill>
              </a:rPr>
              <a:t>School of Apparel Design &amp; Development</a:t>
            </a:r>
          </a:p>
          <a:p>
            <a:pPr algn="ctr"/>
            <a:r>
              <a:rPr lang="en-US" sz="3000" dirty="0">
                <a:solidFill>
                  <a:schemeClr val="bg1"/>
                </a:solidFill>
              </a:rPr>
              <a:t>Tanya </a:t>
            </a:r>
            <a:r>
              <a:rPr lang="en-US" sz="3000" dirty="0" err="1">
                <a:solidFill>
                  <a:schemeClr val="bg1"/>
                </a:solidFill>
              </a:rPr>
              <a:t>Knannlein</a:t>
            </a:r>
            <a:r>
              <a:rPr lang="en-US" sz="3000" dirty="0">
                <a:solidFill>
                  <a:schemeClr val="bg1"/>
                </a:solidFill>
              </a:rPr>
              <a:t> – Instructor / Coordinator</a:t>
            </a:r>
          </a:p>
        </p:txBody>
      </p:sp>
    </p:spTree>
    <p:extLst>
      <p:ext uri="{BB962C8B-B14F-4D97-AF65-F5344CB8AC3E}">
        <p14:creationId xmlns:p14="http://schemas.microsoft.com/office/powerpoint/2010/main" val="1689255033"/>
      </p:ext>
    </p:extLst>
  </p:cSld>
  <p:clrMapOvr>
    <a:masterClrMapping/>
  </p:clrMapOvr>
  <mc:AlternateContent xmlns:mc="http://schemas.openxmlformats.org/markup-compatibility/2006" xmlns:p14="http://schemas.microsoft.com/office/powerpoint/2010/main">
    <mc:Choice Requires="p14">
      <p:transition spd="slow" p14:dur="2000" advTm="17249">
        <p:fade/>
      </p:transition>
    </mc:Choice>
    <mc:Fallback xmlns="">
      <p:transition spd="slow" advTm="17249">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76000">
              <a:schemeClr val="bg1">
                <a:lumMod val="24000"/>
                <a:lumOff val="76000"/>
                <a:alpha val="0"/>
              </a:schemeClr>
            </a:gs>
            <a:gs pos="100000">
              <a:srgbClr val="757171"/>
            </a:gs>
          </a:gsLst>
          <a:lin ang="0" scaled="1"/>
          <a:tileRect/>
        </a:gradFill>
        <a:effectLst/>
      </p:bgPr>
    </p:bg>
    <p:spTree>
      <p:nvGrpSpPr>
        <p:cNvPr id="1" name=""/>
        <p:cNvGrpSpPr/>
        <p:nvPr/>
      </p:nvGrpSpPr>
      <p:grpSpPr>
        <a:xfrm>
          <a:off x="0" y="0"/>
          <a:ext cx="0" cy="0"/>
          <a:chOff x="0" y="0"/>
          <a:chExt cx="0" cy="0"/>
        </a:xfrm>
      </p:grpSpPr>
      <p:pic>
        <p:nvPicPr>
          <p:cNvPr id="13" name="Picture 12" descr="A person wearing a black dress&#10;&#10;Description automatically generated">
            <a:extLst>
              <a:ext uri="{FF2B5EF4-FFF2-40B4-BE49-F238E27FC236}">
                <a16:creationId xmlns:a16="http://schemas.microsoft.com/office/drawing/2014/main" id="{EBFAB6EC-6A5B-477A-A2DF-DF5F6F6BC6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4572000" cy="6858000"/>
          </a:xfrm>
          <a:prstGeom prst="rect">
            <a:avLst/>
          </a:prstGeom>
        </p:spPr>
      </p:pic>
      <p:sp>
        <p:nvSpPr>
          <p:cNvPr id="14" name="TextBox 13">
            <a:extLst>
              <a:ext uri="{FF2B5EF4-FFF2-40B4-BE49-F238E27FC236}">
                <a16:creationId xmlns:a16="http://schemas.microsoft.com/office/drawing/2014/main" id="{8CFB3489-E291-4EC9-A809-4F54D96465F4}"/>
              </a:ext>
            </a:extLst>
          </p:cNvPr>
          <p:cNvSpPr txBox="1"/>
          <p:nvPr/>
        </p:nvSpPr>
        <p:spPr>
          <a:xfrm>
            <a:off x="4566821" y="1360392"/>
            <a:ext cx="3815672" cy="461665"/>
          </a:xfrm>
          <a:prstGeom prst="rect">
            <a:avLst/>
          </a:prstGeom>
          <a:noFill/>
        </p:spPr>
        <p:txBody>
          <a:bodyPr wrap="square" rtlCol="0" anchor="ctr">
            <a:spAutoFit/>
          </a:bodyPr>
          <a:lstStyle/>
          <a:p>
            <a:pPr algn="ctr"/>
            <a:r>
              <a:rPr lang="en-US" sz="2400" dirty="0">
                <a:solidFill>
                  <a:schemeClr val="tx1">
                    <a:lumMod val="50000"/>
                    <a:lumOff val="50000"/>
                  </a:schemeClr>
                </a:solidFill>
              </a:rPr>
              <a:t>DRAFTING</a:t>
            </a:r>
          </a:p>
        </p:txBody>
      </p:sp>
      <p:sp>
        <p:nvSpPr>
          <p:cNvPr id="17" name="TextBox 16">
            <a:extLst>
              <a:ext uri="{FF2B5EF4-FFF2-40B4-BE49-F238E27FC236}">
                <a16:creationId xmlns:a16="http://schemas.microsoft.com/office/drawing/2014/main" id="{D4D7DF99-0A68-4F42-80A4-7D92FAE5F03D}"/>
              </a:ext>
            </a:extLst>
          </p:cNvPr>
          <p:cNvSpPr txBox="1"/>
          <p:nvPr/>
        </p:nvSpPr>
        <p:spPr>
          <a:xfrm>
            <a:off x="4566821" y="1934694"/>
            <a:ext cx="3815672" cy="461665"/>
          </a:xfrm>
          <a:prstGeom prst="rect">
            <a:avLst/>
          </a:prstGeom>
          <a:noFill/>
        </p:spPr>
        <p:txBody>
          <a:bodyPr wrap="square" rtlCol="0" anchor="ctr">
            <a:spAutoFit/>
          </a:bodyPr>
          <a:lstStyle/>
          <a:p>
            <a:pPr algn="ctr"/>
            <a:r>
              <a:rPr lang="en-US" sz="2400" dirty="0">
                <a:solidFill>
                  <a:schemeClr val="tx1">
                    <a:lumMod val="50000"/>
                    <a:lumOff val="50000"/>
                  </a:schemeClr>
                </a:solidFill>
              </a:rPr>
              <a:t>FLAT PATTERN</a:t>
            </a:r>
          </a:p>
        </p:txBody>
      </p:sp>
      <p:sp>
        <p:nvSpPr>
          <p:cNvPr id="18" name="TextBox 17">
            <a:extLst>
              <a:ext uri="{FF2B5EF4-FFF2-40B4-BE49-F238E27FC236}">
                <a16:creationId xmlns:a16="http://schemas.microsoft.com/office/drawing/2014/main" id="{08C1CCA9-C3CD-42EE-A01F-D2BA4538111F}"/>
              </a:ext>
            </a:extLst>
          </p:cNvPr>
          <p:cNvSpPr txBox="1"/>
          <p:nvPr/>
        </p:nvSpPr>
        <p:spPr>
          <a:xfrm>
            <a:off x="4566821" y="2508996"/>
            <a:ext cx="3815672" cy="461665"/>
          </a:xfrm>
          <a:prstGeom prst="rect">
            <a:avLst/>
          </a:prstGeom>
          <a:noFill/>
        </p:spPr>
        <p:txBody>
          <a:bodyPr wrap="square" rtlCol="0" anchor="ctr">
            <a:spAutoFit/>
          </a:bodyPr>
          <a:lstStyle/>
          <a:p>
            <a:pPr algn="ctr"/>
            <a:r>
              <a:rPr lang="en-US" sz="2400" dirty="0">
                <a:solidFill>
                  <a:schemeClr val="tx1">
                    <a:lumMod val="50000"/>
                    <a:lumOff val="50000"/>
                  </a:schemeClr>
                </a:solidFill>
              </a:rPr>
              <a:t>DRAPING</a:t>
            </a:r>
          </a:p>
        </p:txBody>
      </p:sp>
      <p:sp>
        <p:nvSpPr>
          <p:cNvPr id="19" name="TextBox 18">
            <a:extLst>
              <a:ext uri="{FF2B5EF4-FFF2-40B4-BE49-F238E27FC236}">
                <a16:creationId xmlns:a16="http://schemas.microsoft.com/office/drawing/2014/main" id="{7F084D35-FC0F-469A-80AE-82F863A94AE3}"/>
              </a:ext>
            </a:extLst>
          </p:cNvPr>
          <p:cNvSpPr txBox="1"/>
          <p:nvPr/>
        </p:nvSpPr>
        <p:spPr>
          <a:xfrm>
            <a:off x="4566821" y="3083298"/>
            <a:ext cx="3815672" cy="461665"/>
          </a:xfrm>
          <a:prstGeom prst="rect">
            <a:avLst/>
          </a:prstGeom>
          <a:noFill/>
        </p:spPr>
        <p:txBody>
          <a:bodyPr wrap="square" rtlCol="0" anchor="ctr">
            <a:spAutoFit/>
          </a:bodyPr>
          <a:lstStyle/>
          <a:p>
            <a:pPr algn="ctr"/>
            <a:r>
              <a:rPr lang="en-US" sz="2400" dirty="0">
                <a:solidFill>
                  <a:schemeClr val="tx1">
                    <a:lumMod val="50000"/>
                    <a:lumOff val="50000"/>
                  </a:schemeClr>
                </a:solidFill>
              </a:rPr>
              <a:t>GRADING</a:t>
            </a:r>
          </a:p>
        </p:txBody>
      </p:sp>
      <p:sp>
        <p:nvSpPr>
          <p:cNvPr id="20" name="TextBox 19">
            <a:extLst>
              <a:ext uri="{FF2B5EF4-FFF2-40B4-BE49-F238E27FC236}">
                <a16:creationId xmlns:a16="http://schemas.microsoft.com/office/drawing/2014/main" id="{82726D6D-35F8-4ECA-87F4-82522A622CD0}"/>
              </a:ext>
            </a:extLst>
          </p:cNvPr>
          <p:cNvSpPr txBox="1"/>
          <p:nvPr/>
        </p:nvSpPr>
        <p:spPr>
          <a:xfrm>
            <a:off x="4566821" y="3657599"/>
            <a:ext cx="3815672" cy="830997"/>
          </a:xfrm>
          <a:prstGeom prst="rect">
            <a:avLst/>
          </a:prstGeom>
          <a:noFill/>
        </p:spPr>
        <p:txBody>
          <a:bodyPr wrap="square" rtlCol="0" anchor="ctr">
            <a:spAutoFit/>
          </a:bodyPr>
          <a:lstStyle/>
          <a:p>
            <a:pPr algn="ctr"/>
            <a:r>
              <a:rPr lang="en-US" sz="2400" dirty="0">
                <a:solidFill>
                  <a:schemeClr val="tx1">
                    <a:lumMod val="50000"/>
                    <a:lumOff val="50000"/>
                  </a:schemeClr>
                </a:solidFill>
              </a:rPr>
              <a:t>COMPUTERIZED DRAFTING &amp; GRADING</a:t>
            </a:r>
          </a:p>
        </p:txBody>
      </p:sp>
      <p:sp>
        <p:nvSpPr>
          <p:cNvPr id="9" name="Rectangle 8">
            <a:extLst>
              <a:ext uri="{FF2B5EF4-FFF2-40B4-BE49-F238E27FC236}">
                <a16:creationId xmlns:a16="http://schemas.microsoft.com/office/drawing/2014/main" id="{9B171998-4729-4C0C-83E1-5AB61403CC7F}"/>
              </a:ext>
            </a:extLst>
          </p:cNvPr>
          <p:cNvSpPr/>
          <p:nvPr/>
        </p:nvSpPr>
        <p:spPr>
          <a:xfrm>
            <a:off x="4207580" y="597804"/>
            <a:ext cx="4174913" cy="758669"/>
          </a:xfrm>
          <a:prstGeom prst="rect">
            <a:avLst/>
          </a:prstGeom>
        </p:spPr>
        <p:txBody>
          <a:bodyPr wrap="square">
            <a:spAutoFit/>
          </a:bodyPr>
          <a:lstStyle/>
          <a:p>
            <a:pPr>
              <a:lnSpc>
                <a:spcPct val="115000"/>
              </a:lnSpc>
              <a:spcAft>
                <a:spcPts val="1000"/>
              </a:spcAft>
            </a:pPr>
            <a:r>
              <a:rPr lang="en-US" sz="3600" b="1" cap="all" dirty="0">
                <a:ln w="3175">
                  <a:solidFill>
                    <a:schemeClr val="bg1">
                      <a:alpha val="45000"/>
                    </a:schemeClr>
                  </a:solidFill>
                </a:ln>
                <a:solidFill>
                  <a:srgbClr val="C6B174"/>
                </a:solidFill>
                <a:ea typeface="Calibri"/>
                <a:cs typeface="Calibri"/>
              </a:rPr>
              <a:t> </a:t>
            </a:r>
            <a:r>
              <a:rPr lang="en-US" sz="4000" b="1" cap="all" dirty="0">
                <a:ln w="3175">
                  <a:solidFill>
                    <a:schemeClr val="bg1">
                      <a:alpha val="45000"/>
                    </a:schemeClr>
                  </a:solidFill>
                </a:ln>
                <a:solidFill>
                  <a:srgbClr val="C6B174"/>
                </a:solidFill>
                <a:effectLst>
                  <a:outerShdw blurRad="38100" dist="38100" dir="2700000" algn="tl">
                    <a:srgbClr val="000000">
                      <a:alpha val="43137"/>
                    </a:srgbClr>
                  </a:outerShdw>
                </a:effectLst>
                <a:ea typeface="Calibri"/>
                <a:cs typeface="Calibri"/>
              </a:rPr>
              <a:t> </a:t>
            </a:r>
            <a:r>
              <a:rPr lang="en-US" sz="4000" cap="all" dirty="0">
                <a:ln w="3175">
                  <a:solidFill>
                    <a:schemeClr val="bg1">
                      <a:alpha val="45000"/>
                    </a:schemeClr>
                  </a:solidFill>
                </a:ln>
                <a:solidFill>
                  <a:srgbClr val="C6B174"/>
                </a:solidFill>
                <a:effectLst>
                  <a:outerShdw blurRad="127000" dist="76200" sx="97000" sy="97000" algn="l" rotWithShape="0">
                    <a:prstClr val="black">
                      <a:alpha val="40000"/>
                    </a:prstClr>
                  </a:outerShdw>
                </a:effectLst>
                <a:ea typeface="Calibri"/>
                <a:cs typeface="Calibri"/>
              </a:rPr>
              <a:t>patternmaking</a:t>
            </a:r>
            <a:r>
              <a:rPr lang="en-US" sz="3600" b="1" cap="all" dirty="0">
                <a:ln w="3175">
                  <a:solidFill>
                    <a:schemeClr val="bg1">
                      <a:alpha val="45000"/>
                    </a:schemeClr>
                  </a:solidFill>
                </a:ln>
                <a:solidFill>
                  <a:srgbClr val="C6B174"/>
                </a:solidFill>
                <a:ea typeface="Calibri"/>
                <a:cs typeface="Calibri"/>
              </a:rPr>
              <a:t> </a:t>
            </a:r>
            <a:endParaRPr lang="en-US" sz="3600" dirty="0">
              <a:ln w="3175">
                <a:solidFill>
                  <a:schemeClr val="bg1">
                    <a:alpha val="45000"/>
                  </a:schemeClr>
                </a:solidFill>
              </a:ln>
              <a:solidFill>
                <a:srgbClr val="C6B174"/>
              </a:solidFill>
              <a:ea typeface="Calibri"/>
              <a:cs typeface="Times New Roman"/>
            </a:endParaRPr>
          </a:p>
        </p:txBody>
      </p:sp>
      <p:sp>
        <p:nvSpPr>
          <p:cNvPr id="10" name="TextBox 9">
            <a:extLst>
              <a:ext uri="{FF2B5EF4-FFF2-40B4-BE49-F238E27FC236}">
                <a16:creationId xmlns:a16="http://schemas.microsoft.com/office/drawing/2014/main" id="{4F2D68FC-9631-4E5A-8214-921DB87230F4}"/>
              </a:ext>
            </a:extLst>
          </p:cNvPr>
          <p:cNvSpPr txBox="1"/>
          <p:nvPr/>
        </p:nvSpPr>
        <p:spPr>
          <a:xfrm>
            <a:off x="3606824" y="6260196"/>
            <a:ext cx="1919994" cy="461665"/>
          </a:xfrm>
          <a:prstGeom prst="rect">
            <a:avLst/>
          </a:prstGeom>
          <a:noFill/>
        </p:spPr>
        <p:txBody>
          <a:bodyPr wrap="square" rtlCol="0">
            <a:spAutoFit/>
          </a:bodyPr>
          <a:lstStyle/>
          <a:p>
            <a:pPr algn="r"/>
            <a:r>
              <a:rPr lang="en-US" sz="1200" dirty="0">
                <a:solidFill>
                  <a:schemeClr val="bg1">
                    <a:lumMod val="65000"/>
                  </a:schemeClr>
                </a:solidFill>
              </a:rPr>
              <a:t>Basak </a:t>
            </a:r>
            <a:r>
              <a:rPr lang="en-US" sz="1200" dirty="0" err="1">
                <a:solidFill>
                  <a:schemeClr val="bg1">
                    <a:lumMod val="65000"/>
                  </a:schemeClr>
                </a:solidFill>
              </a:rPr>
              <a:t>Yurtoglu</a:t>
            </a:r>
            <a:r>
              <a:rPr lang="en-US" sz="1200" dirty="0">
                <a:solidFill>
                  <a:schemeClr val="bg1">
                    <a:lumMod val="65000"/>
                  </a:schemeClr>
                </a:solidFill>
              </a:rPr>
              <a:t> 2015</a:t>
            </a:r>
          </a:p>
          <a:p>
            <a:pPr algn="r"/>
            <a:r>
              <a:rPr lang="en-US" sz="1200" dirty="0">
                <a:solidFill>
                  <a:schemeClr val="bg1">
                    <a:lumMod val="65000"/>
                  </a:schemeClr>
                </a:solidFill>
              </a:rPr>
              <a:t>A to Z – DESIGN ASSISTANT</a:t>
            </a:r>
          </a:p>
        </p:txBody>
      </p:sp>
    </p:spTree>
    <p:custDataLst>
      <p:tags r:id="rId1"/>
    </p:custDataLst>
    <p:extLst>
      <p:ext uri="{BB962C8B-B14F-4D97-AF65-F5344CB8AC3E}">
        <p14:creationId xmlns:p14="http://schemas.microsoft.com/office/powerpoint/2010/main" val="2524263355"/>
      </p:ext>
    </p:extLst>
  </p:cSld>
  <p:clrMapOvr>
    <a:masterClrMapping/>
  </p:clrMapOvr>
  <mc:AlternateContent xmlns:mc="http://schemas.openxmlformats.org/markup-compatibility/2006" xmlns:p14="http://schemas.microsoft.com/office/powerpoint/2010/main">
    <mc:Choice Requires="p14">
      <p:transition spd="slow" p14:dur="2000" advTm="13172">
        <p:fade/>
      </p:transition>
    </mc:Choice>
    <mc:Fallback xmlns="">
      <p:transition spd="slow" advTm="1317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25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25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25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25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25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2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18" grpId="0"/>
      <p:bldP spid="19" grpId="0"/>
      <p:bldP spid="20"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55000">
              <a:schemeClr val="bg1">
                <a:lumMod val="51000"/>
                <a:lumOff val="49000"/>
                <a:alpha val="21000"/>
              </a:schemeClr>
            </a:gs>
            <a:gs pos="100000">
              <a:srgbClr val="6392A6"/>
            </a:gs>
          </a:gsLst>
          <a:lin ang="10800000" scaled="1"/>
          <a:tileRect/>
        </a:gradFill>
        <a:effectLst/>
      </p:bgPr>
    </p:bg>
    <p:spTree>
      <p:nvGrpSpPr>
        <p:cNvPr id="1" name=""/>
        <p:cNvGrpSpPr/>
        <p:nvPr/>
      </p:nvGrpSpPr>
      <p:grpSpPr>
        <a:xfrm>
          <a:off x="0" y="0"/>
          <a:ext cx="0" cy="0"/>
          <a:chOff x="0" y="0"/>
          <a:chExt cx="0" cy="0"/>
        </a:xfrm>
      </p:grpSpPr>
      <p:sp>
        <p:nvSpPr>
          <p:cNvPr id="2" name="Rectangle 1"/>
          <p:cNvSpPr/>
          <p:nvPr/>
        </p:nvSpPr>
        <p:spPr>
          <a:xfrm>
            <a:off x="795550" y="559814"/>
            <a:ext cx="1981200" cy="692049"/>
          </a:xfrm>
          <a:prstGeom prst="rect">
            <a:avLst/>
          </a:prstGeom>
        </p:spPr>
        <p:txBody>
          <a:bodyPr vert="horz" wrap="square">
            <a:spAutoFit/>
          </a:bodyPr>
          <a:lstStyle/>
          <a:p>
            <a:pPr>
              <a:lnSpc>
                <a:spcPct val="115000"/>
              </a:lnSpc>
              <a:spcAft>
                <a:spcPts val="1000"/>
              </a:spcAft>
            </a:pPr>
            <a:r>
              <a:rPr lang="en-US" sz="3600" cap="all" dirty="0">
                <a:solidFill>
                  <a:srgbClr val="0C004C"/>
                </a:solidFill>
                <a:effectLst>
                  <a:outerShdw blurRad="38100" dist="38100" dir="2700000" algn="tl">
                    <a:srgbClr val="000000">
                      <a:alpha val="43137"/>
                    </a:srgbClr>
                  </a:outerShdw>
                </a:effectLst>
                <a:ea typeface="Calibri"/>
                <a:cs typeface="Calibri"/>
              </a:rPr>
              <a:t>Design</a:t>
            </a:r>
          </a:p>
        </p:txBody>
      </p:sp>
      <p:sp>
        <p:nvSpPr>
          <p:cNvPr id="18" name="TextBox 17">
            <a:extLst>
              <a:ext uri="{FF2B5EF4-FFF2-40B4-BE49-F238E27FC236}">
                <a16:creationId xmlns:a16="http://schemas.microsoft.com/office/drawing/2014/main" id="{32B4EB05-51CB-4EFA-8507-70F05E62E597}"/>
              </a:ext>
            </a:extLst>
          </p:cNvPr>
          <p:cNvSpPr txBox="1"/>
          <p:nvPr/>
        </p:nvSpPr>
        <p:spPr>
          <a:xfrm rot="16200000">
            <a:off x="5102708" y="479519"/>
            <a:ext cx="2060706" cy="276999"/>
          </a:xfrm>
          <a:prstGeom prst="rect">
            <a:avLst/>
          </a:prstGeom>
          <a:noFill/>
        </p:spPr>
        <p:txBody>
          <a:bodyPr wrap="square" rtlCol="0">
            <a:spAutoFit/>
          </a:bodyPr>
          <a:lstStyle/>
          <a:p>
            <a:r>
              <a:rPr lang="en-US" sz="1200" dirty="0">
                <a:solidFill>
                  <a:schemeClr val="tx1">
                    <a:lumMod val="50000"/>
                    <a:lumOff val="50000"/>
                  </a:schemeClr>
                </a:solidFill>
              </a:rPr>
              <a:t>Sequiria Johnson 2018</a:t>
            </a:r>
          </a:p>
        </p:txBody>
      </p:sp>
      <p:pic>
        <p:nvPicPr>
          <p:cNvPr id="28" name="Picture 27">
            <a:extLst>
              <a:ext uri="{FF2B5EF4-FFF2-40B4-BE49-F238E27FC236}">
                <a16:creationId xmlns:a16="http://schemas.microsoft.com/office/drawing/2014/main" id="{2856D959-F5BB-4639-9F76-B3302A08BD6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9413"/>
          <a:stretch/>
        </p:blipFill>
        <p:spPr>
          <a:xfrm rot="16200000">
            <a:off x="6516678" y="3561026"/>
            <a:ext cx="3599866" cy="1450528"/>
          </a:xfrm>
          <a:prstGeom prst="rect">
            <a:avLst/>
          </a:prstGeom>
        </p:spPr>
      </p:pic>
      <p:pic>
        <p:nvPicPr>
          <p:cNvPr id="30" name="Picture 29">
            <a:extLst>
              <a:ext uri="{FF2B5EF4-FFF2-40B4-BE49-F238E27FC236}">
                <a16:creationId xmlns:a16="http://schemas.microsoft.com/office/drawing/2014/main" id="{D96FD41F-BC6D-4571-87AD-17B7EC5DB1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376775">
            <a:off x="6917245" y="2144144"/>
            <a:ext cx="1934073" cy="1925737"/>
          </a:xfrm>
          <a:prstGeom prst="rect">
            <a:avLst/>
          </a:prstGeom>
        </p:spPr>
      </p:pic>
      <p:grpSp>
        <p:nvGrpSpPr>
          <p:cNvPr id="31" name="Group 30">
            <a:extLst>
              <a:ext uri="{FF2B5EF4-FFF2-40B4-BE49-F238E27FC236}">
                <a16:creationId xmlns:a16="http://schemas.microsoft.com/office/drawing/2014/main" id="{C38407C5-BDDC-4D9C-AE99-69BA95C6F14A}"/>
              </a:ext>
            </a:extLst>
          </p:cNvPr>
          <p:cNvGrpSpPr/>
          <p:nvPr/>
        </p:nvGrpSpPr>
        <p:grpSpPr>
          <a:xfrm>
            <a:off x="5052539" y="3859668"/>
            <a:ext cx="3058567" cy="2601959"/>
            <a:chOff x="4508811" y="3386240"/>
            <a:chExt cx="3058567" cy="2601959"/>
          </a:xfrm>
        </p:grpSpPr>
        <p:pic>
          <p:nvPicPr>
            <p:cNvPr id="32" name="Picture 31">
              <a:extLst>
                <a:ext uri="{FF2B5EF4-FFF2-40B4-BE49-F238E27FC236}">
                  <a16:creationId xmlns:a16="http://schemas.microsoft.com/office/drawing/2014/main" id="{5E03B041-EAB3-4769-AB28-0AF7A9BF94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08811" y="3386240"/>
              <a:ext cx="2612367" cy="2601959"/>
            </a:xfrm>
            <a:prstGeom prst="rect">
              <a:avLst/>
            </a:prstGeom>
          </p:spPr>
        </p:pic>
        <p:pic>
          <p:nvPicPr>
            <p:cNvPr id="33" name="Picture 32">
              <a:extLst>
                <a:ext uri="{FF2B5EF4-FFF2-40B4-BE49-F238E27FC236}">
                  <a16:creationId xmlns:a16="http://schemas.microsoft.com/office/drawing/2014/main" id="{6AC3BDF7-210D-4988-AAB7-E126120BED2E}"/>
                </a:ext>
              </a:extLst>
            </p:cNvPr>
            <p:cNvPicPr>
              <a:picLocks noChangeAspect="1"/>
            </p:cNvPicPr>
            <p:nvPr/>
          </p:nvPicPr>
          <p:blipFill>
            <a:blip r:embed="rId6"/>
            <a:stretch>
              <a:fillRect/>
            </a:stretch>
          </p:blipFill>
          <p:spPr>
            <a:xfrm>
              <a:off x="5829758" y="3386240"/>
              <a:ext cx="1737620" cy="2601959"/>
            </a:xfrm>
            <a:prstGeom prst="rect">
              <a:avLst/>
            </a:prstGeom>
          </p:spPr>
        </p:pic>
      </p:grpSp>
      <p:pic>
        <p:nvPicPr>
          <p:cNvPr id="29" name="Picture 28">
            <a:extLst>
              <a:ext uri="{FF2B5EF4-FFF2-40B4-BE49-F238E27FC236}">
                <a16:creationId xmlns:a16="http://schemas.microsoft.com/office/drawing/2014/main" id="{74F4DA67-10C5-4DF8-A928-A8845D1A0BD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6292"/>
          <a:stretch/>
        </p:blipFill>
        <p:spPr>
          <a:xfrm rot="19385476">
            <a:off x="5159100" y="1721208"/>
            <a:ext cx="2485330" cy="2476862"/>
          </a:xfrm>
          <a:prstGeom prst="rect">
            <a:avLst/>
          </a:prstGeom>
        </p:spPr>
      </p:pic>
      <p:grpSp>
        <p:nvGrpSpPr>
          <p:cNvPr id="34" name="Group 33">
            <a:extLst>
              <a:ext uri="{FF2B5EF4-FFF2-40B4-BE49-F238E27FC236}">
                <a16:creationId xmlns:a16="http://schemas.microsoft.com/office/drawing/2014/main" id="{58932586-058E-4100-A8BE-FDDAEE584603}"/>
              </a:ext>
            </a:extLst>
          </p:cNvPr>
          <p:cNvGrpSpPr/>
          <p:nvPr/>
        </p:nvGrpSpPr>
        <p:grpSpPr>
          <a:xfrm>
            <a:off x="6222704" y="123999"/>
            <a:ext cx="2789313" cy="2185637"/>
            <a:chOff x="5681957" y="218385"/>
            <a:chExt cx="3219665" cy="2605925"/>
          </a:xfrm>
        </p:grpSpPr>
        <p:pic>
          <p:nvPicPr>
            <p:cNvPr id="35" name="Picture 34">
              <a:extLst>
                <a:ext uri="{FF2B5EF4-FFF2-40B4-BE49-F238E27FC236}">
                  <a16:creationId xmlns:a16="http://schemas.microsoft.com/office/drawing/2014/main" id="{04293522-AE7F-482B-BBC0-D77A7545D64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99663" y="222351"/>
              <a:ext cx="2601959" cy="2601959"/>
            </a:xfrm>
            <a:prstGeom prst="rect">
              <a:avLst/>
            </a:prstGeom>
          </p:spPr>
        </p:pic>
        <p:pic>
          <p:nvPicPr>
            <p:cNvPr id="36" name="Picture 35" descr="A person in a yellow dress&#10;&#10;Description automatically generated">
              <a:extLst>
                <a:ext uri="{FF2B5EF4-FFF2-40B4-BE49-F238E27FC236}">
                  <a16:creationId xmlns:a16="http://schemas.microsoft.com/office/drawing/2014/main" id="{2DD7799F-0246-467A-8A53-F7025F90B3A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81957" y="218385"/>
              <a:ext cx="1734640" cy="2601959"/>
            </a:xfrm>
            <a:prstGeom prst="rect">
              <a:avLst/>
            </a:prstGeom>
          </p:spPr>
        </p:pic>
      </p:grpSp>
      <p:sp>
        <p:nvSpPr>
          <p:cNvPr id="37" name="TextBox 36">
            <a:extLst>
              <a:ext uri="{FF2B5EF4-FFF2-40B4-BE49-F238E27FC236}">
                <a16:creationId xmlns:a16="http://schemas.microsoft.com/office/drawing/2014/main" id="{A802AC1B-FC76-44E6-97D1-E46B0D385DA1}"/>
              </a:ext>
            </a:extLst>
          </p:cNvPr>
          <p:cNvSpPr txBox="1"/>
          <p:nvPr/>
        </p:nvSpPr>
        <p:spPr>
          <a:xfrm rot="19365303">
            <a:off x="4350904" y="2055658"/>
            <a:ext cx="1681371" cy="276999"/>
          </a:xfrm>
          <a:prstGeom prst="rect">
            <a:avLst/>
          </a:prstGeom>
          <a:noFill/>
        </p:spPr>
        <p:txBody>
          <a:bodyPr wrap="square" rtlCol="0">
            <a:spAutoFit/>
          </a:bodyPr>
          <a:lstStyle/>
          <a:p>
            <a:r>
              <a:rPr lang="en-US" sz="1200" dirty="0">
                <a:solidFill>
                  <a:schemeClr val="tx1">
                    <a:lumMod val="50000"/>
                    <a:lumOff val="50000"/>
                  </a:schemeClr>
                </a:solidFill>
              </a:rPr>
              <a:t>Celine Waldman 2018</a:t>
            </a:r>
          </a:p>
        </p:txBody>
      </p:sp>
      <p:sp>
        <p:nvSpPr>
          <p:cNvPr id="38" name="TextBox 37">
            <a:extLst>
              <a:ext uri="{FF2B5EF4-FFF2-40B4-BE49-F238E27FC236}">
                <a16:creationId xmlns:a16="http://schemas.microsoft.com/office/drawing/2014/main" id="{A667A3C9-815C-4171-86AB-8492EA3B9581}"/>
              </a:ext>
            </a:extLst>
          </p:cNvPr>
          <p:cNvSpPr txBox="1"/>
          <p:nvPr/>
        </p:nvSpPr>
        <p:spPr>
          <a:xfrm rot="16200000">
            <a:off x="3834232" y="5269280"/>
            <a:ext cx="2191540" cy="276999"/>
          </a:xfrm>
          <a:prstGeom prst="rect">
            <a:avLst/>
          </a:prstGeom>
          <a:noFill/>
        </p:spPr>
        <p:txBody>
          <a:bodyPr wrap="square" rtlCol="0">
            <a:spAutoFit/>
          </a:bodyPr>
          <a:lstStyle/>
          <a:p>
            <a:r>
              <a:rPr lang="en-US" sz="1200" dirty="0">
                <a:solidFill>
                  <a:schemeClr val="tx1">
                    <a:lumMod val="50000"/>
                    <a:lumOff val="50000"/>
                  </a:schemeClr>
                </a:solidFill>
              </a:rPr>
              <a:t>Orlando Mandujano 2018</a:t>
            </a:r>
          </a:p>
        </p:txBody>
      </p:sp>
      <p:sp>
        <p:nvSpPr>
          <p:cNvPr id="39" name="TextBox 38">
            <a:extLst>
              <a:ext uri="{FF2B5EF4-FFF2-40B4-BE49-F238E27FC236}">
                <a16:creationId xmlns:a16="http://schemas.microsoft.com/office/drawing/2014/main" id="{1CEC9423-6CB7-4240-B395-F1BA4222BEE6}"/>
              </a:ext>
            </a:extLst>
          </p:cNvPr>
          <p:cNvSpPr txBox="1"/>
          <p:nvPr/>
        </p:nvSpPr>
        <p:spPr>
          <a:xfrm>
            <a:off x="5247369" y="6461627"/>
            <a:ext cx="2901560" cy="338554"/>
          </a:xfrm>
          <a:prstGeom prst="rect">
            <a:avLst/>
          </a:prstGeom>
          <a:noFill/>
        </p:spPr>
        <p:txBody>
          <a:bodyPr wrap="square" rtlCol="0">
            <a:spAutoFit/>
          </a:bodyPr>
          <a:lstStyle/>
          <a:p>
            <a:r>
              <a:rPr lang="en-US" sz="1600" dirty="0">
                <a:solidFill>
                  <a:schemeClr val="tx1">
                    <a:lumMod val="50000"/>
                    <a:lumOff val="50000"/>
                  </a:schemeClr>
                </a:solidFill>
              </a:rPr>
              <a:t>AD&amp;D TEXTILE DESIGNS </a:t>
            </a:r>
          </a:p>
        </p:txBody>
      </p:sp>
      <p:sp>
        <p:nvSpPr>
          <p:cNvPr id="40" name="TextBox 39">
            <a:extLst>
              <a:ext uri="{FF2B5EF4-FFF2-40B4-BE49-F238E27FC236}">
                <a16:creationId xmlns:a16="http://schemas.microsoft.com/office/drawing/2014/main" id="{4192CFC4-73CB-46F2-BBBE-19890B4A753F}"/>
              </a:ext>
            </a:extLst>
          </p:cNvPr>
          <p:cNvSpPr txBox="1"/>
          <p:nvPr/>
        </p:nvSpPr>
        <p:spPr>
          <a:xfrm>
            <a:off x="831817" y="1329755"/>
            <a:ext cx="3456432" cy="461665"/>
          </a:xfrm>
          <a:prstGeom prst="rect">
            <a:avLst/>
          </a:prstGeom>
          <a:noFill/>
        </p:spPr>
        <p:txBody>
          <a:bodyPr wrap="square" rtlCol="0">
            <a:spAutoFit/>
          </a:bodyPr>
          <a:lstStyle/>
          <a:p>
            <a:r>
              <a:rPr lang="en-US" sz="2400" dirty="0">
                <a:solidFill>
                  <a:srgbClr val="621C1F"/>
                </a:solidFill>
              </a:rPr>
              <a:t>PRINCIPLES</a:t>
            </a:r>
          </a:p>
        </p:txBody>
      </p:sp>
      <p:sp>
        <p:nvSpPr>
          <p:cNvPr id="41" name="TextBox 40">
            <a:extLst>
              <a:ext uri="{FF2B5EF4-FFF2-40B4-BE49-F238E27FC236}">
                <a16:creationId xmlns:a16="http://schemas.microsoft.com/office/drawing/2014/main" id="{28A4CB54-4B22-479D-A34D-DC5E7DCF13D9}"/>
              </a:ext>
            </a:extLst>
          </p:cNvPr>
          <p:cNvSpPr txBox="1"/>
          <p:nvPr/>
        </p:nvSpPr>
        <p:spPr>
          <a:xfrm>
            <a:off x="831816" y="1869312"/>
            <a:ext cx="4452697" cy="461665"/>
          </a:xfrm>
          <a:prstGeom prst="rect">
            <a:avLst/>
          </a:prstGeom>
          <a:noFill/>
        </p:spPr>
        <p:txBody>
          <a:bodyPr wrap="square" rtlCol="0">
            <a:spAutoFit/>
          </a:bodyPr>
          <a:lstStyle/>
          <a:p>
            <a:r>
              <a:rPr lang="en-US" sz="2400" dirty="0">
                <a:solidFill>
                  <a:srgbClr val="621C1F"/>
                </a:solidFill>
              </a:rPr>
              <a:t>FABRIC SCIENCE &amp; TEXTILES</a:t>
            </a:r>
          </a:p>
        </p:txBody>
      </p:sp>
      <p:sp>
        <p:nvSpPr>
          <p:cNvPr id="42" name="TextBox 41">
            <a:extLst>
              <a:ext uri="{FF2B5EF4-FFF2-40B4-BE49-F238E27FC236}">
                <a16:creationId xmlns:a16="http://schemas.microsoft.com/office/drawing/2014/main" id="{C39C5F83-3C7B-4702-BE01-2C4F008E4B3A}"/>
              </a:ext>
            </a:extLst>
          </p:cNvPr>
          <p:cNvSpPr txBox="1"/>
          <p:nvPr/>
        </p:nvSpPr>
        <p:spPr>
          <a:xfrm>
            <a:off x="816606" y="2408869"/>
            <a:ext cx="3456432" cy="461665"/>
          </a:xfrm>
          <a:prstGeom prst="rect">
            <a:avLst/>
          </a:prstGeom>
          <a:noFill/>
        </p:spPr>
        <p:txBody>
          <a:bodyPr wrap="square" rtlCol="0">
            <a:spAutoFit/>
          </a:bodyPr>
          <a:lstStyle/>
          <a:p>
            <a:r>
              <a:rPr lang="en-US" sz="2400" dirty="0">
                <a:solidFill>
                  <a:srgbClr val="621C1F"/>
                </a:solidFill>
              </a:rPr>
              <a:t>COLOR &amp; PALETTES</a:t>
            </a:r>
          </a:p>
        </p:txBody>
      </p:sp>
      <p:sp>
        <p:nvSpPr>
          <p:cNvPr id="43" name="TextBox 42">
            <a:extLst>
              <a:ext uri="{FF2B5EF4-FFF2-40B4-BE49-F238E27FC236}">
                <a16:creationId xmlns:a16="http://schemas.microsoft.com/office/drawing/2014/main" id="{1C2D079E-62C5-42BB-BF3E-97E658AE7AAB}"/>
              </a:ext>
            </a:extLst>
          </p:cNvPr>
          <p:cNvSpPr txBox="1"/>
          <p:nvPr/>
        </p:nvSpPr>
        <p:spPr>
          <a:xfrm>
            <a:off x="816606" y="2948426"/>
            <a:ext cx="3456432" cy="461665"/>
          </a:xfrm>
          <a:prstGeom prst="rect">
            <a:avLst/>
          </a:prstGeom>
          <a:noFill/>
        </p:spPr>
        <p:txBody>
          <a:bodyPr wrap="square" rtlCol="0">
            <a:spAutoFit/>
          </a:bodyPr>
          <a:lstStyle/>
          <a:p>
            <a:r>
              <a:rPr lang="en-US" sz="2400" dirty="0">
                <a:solidFill>
                  <a:srgbClr val="621C1F"/>
                </a:solidFill>
              </a:rPr>
              <a:t>PRINT &amp; PATTERN</a:t>
            </a:r>
          </a:p>
        </p:txBody>
      </p:sp>
      <p:sp>
        <p:nvSpPr>
          <p:cNvPr id="44" name="TextBox 43">
            <a:extLst>
              <a:ext uri="{FF2B5EF4-FFF2-40B4-BE49-F238E27FC236}">
                <a16:creationId xmlns:a16="http://schemas.microsoft.com/office/drawing/2014/main" id="{9190942A-AD52-4C54-B6D0-15125354B1B9}"/>
              </a:ext>
            </a:extLst>
          </p:cNvPr>
          <p:cNvSpPr txBox="1"/>
          <p:nvPr/>
        </p:nvSpPr>
        <p:spPr>
          <a:xfrm>
            <a:off x="795550" y="3487983"/>
            <a:ext cx="3456432" cy="461665"/>
          </a:xfrm>
          <a:prstGeom prst="rect">
            <a:avLst/>
          </a:prstGeom>
          <a:noFill/>
        </p:spPr>
        <p:txBody>
          <a:bodyPr wrap="square" rtlCol="0">
            <a:spAutoFit/>
          </a:bodyPr>
          <a:lstStyle/>
          <a:p>
            <a:r>
              <a:rPr lang="en-US" sz="2400" dirty="0">
                <a:solidFill>
                  <a:srgbClr val="621C1F"/>
                </a:solidFill>
              </a:rPr>
              <a:t>LINE DESIGN</a:t>
            </a:r>
          </a:p>
        </p:txBody>
      </p:sp>
    </p:spTree>
    <p:custDataLst>
      <p:tags r:id="rId1"/>
    </p:custDataLst>
    <p:extLst>
      <p:ext uri="{BB962C8B-B14F-4D97-AF65-F5344CB8AC3E}">
        <p14:creationId xmlns:p14="http://schemas.microsoft.com/office/powerpoint/2010/main" val="4017270"/>
      </p:ext>
    </p:extLst>
  </p:cSld>
  <p:clrMapOvr>
    <a:masterClrMapping/>
  </p:clrMapOvr>
  <mc:AlternateContent xmlns:mc="http://schemas.openxmlformats.org/markup-compatibility/2006" xmlns:p14="http://schemas.microsoft.com/office/powerpoint/2010/main">
    <mc:Choice Requires="p14">
      <p:transition spd="slow" p14:dur="2000" advTm="14813">
        <p:fade/>
      </p:transition>
    </mc:Choice>
    <mc:Fallback xmlns="">
      <p:transition spd="slow" advTm="148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2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125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125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1250"/>
                                        <p:tgtEl>
                                          <p:spTgt spid="4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1250"/>
                                        <p:tgtEl>
                                          <p:spTgt spid="4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fade">
                                      <p:cBhvr>
                                        <p:cTn id="32" dur="125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0" grpId="0"/>
      <p:bldP spid="41" grpId="0"/>
      <p:bldP spid="42" grpId="0"/>
      <p:bldP spid="43" grpId="0"/>
      <p:bldP spid="4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100000">
              <a:schemeClr val="bg1">
                <a:lumMod val="24000"/>
                <a:lumOff val="76000"/>
                <a:alpha val="0"/>
              </a:schemeClr>
            </a:gs>
            <a:gs pos="7000">
              <a:srgbClr val="757171"/>
            </a:gs>
          </a:gsLst>
          <a:lin ang="0" scaled="1"/>
        </a:gradFill>
        <a:effectLst/>
      </p:bgPr>
    </p:bg>
    <p:spTree>
      <p:nvGrpSpPr>
        <p:cNvPr id="1" name=""/>
        <p:cNvGrpSpPr/>
        <p:nvPr/>
      </p:nvGrpSpPr>
      <p:grpSpPr>
        <a:xfrm>
          <a:off x="0" y="0"/>
          <a:ext cx="0" cy="0"/>
          <a:chOff x="0" y="0"/>
          <a:chExt cx="0" cy="0"/>
        </a:xfrm>
      </p:grpSpPr>
      <p:pic>
        <p:nvPicPr>
          <p:cNvPr id="16" name="Picture 6">
            <a:extLst>
              <a:ext uri="{FF2B5EF4-FFF2-40B4-BE49-F238E27FC236}">
                <a16:creationId xmlns:a16="http://schemas.microsoft.com/office/drawing/2014/main" id="{CE9C7276-48DE-4948-8523-71D6B4BAEA9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4533"/>
          <a:stretch/>
        </p:blipFill>
        <p:spPr bwMode="auto">
          <a:xfrm rot="11810815">
            <a:off x="5465318" y="1755079"/>
            <a:ext cx="3384503" cy="2239947"/>
          </a:xfrm>
          <a:prstGeom prst="rect">
            <a:avLst/>
          </a:prstGeom>
          <a:noFill/>
          <a:ln>
            <a:noFill/>
          </a:ln>
          <a:effectLst>
            <a:outerShdw blurRad="50800" dist="38100" dir="13500000" algn="b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a:extLst>
              <a:ext uri="{FF2B5EF4-FFF2-40B4-BE49-F238E27FC236}">
                <a16:creationId xmlns:a16="http://schemas.microsoft.com/office/drawing/2014/main" id="{4DCED47B-D507-4D11-81EC-C47C898C1942}"/>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271205">
            <a:off x="5118962" y="2805368"/>
            <a:ext cx="1767205" cy="2286000"/>
          </a:xfrm>
          <a:prstGeom prst="rect">
            <a:avLst/>
          </a:prstGeom>
          <a:gradFill rotWithShape="1">
            <a:gsLst>
              <a:gs pos="0">
                <a:srgbClr val="736E54"/>
              </a:gs>
              <a:gs pos="50000">
                <a:srgbClr val="A7A07B"/>
              </a:gs>
              <a:gs pos="100000">
                <a:srgbClr val="C8C094"/>
              </a:gs>
            </a:gsLst>
            <a:lin ang="5400000" scaled="1"/>
          </a:gradFill>
          <a:ln w="9525">
            <a:solidFill>
              <a:schemeClr val="bg1">
                <a:lumMod val="75000"/>
              </a:schemeClr>
            </a:solidFill>
            <a:miter lim="800000"/>
            <a:headEnd/>
            <a:tailEnd/>
          </a:ln>
          <a:effectLst>
            <a:outerShdw blurRad="50800" dist="38100" dir="13500000" sx="98000" sy="98000" algn="br" rotWithShape="0">
              <a:prstClr val="black">
                <a:alpha val="38000"/>
              </a:prstClr>
            </a:outerShdw>
          </a:effectLst>
        </p:spPr>
      </p:pic>
      <p:pic>
        <p:nvPicPr>
          <p:cNvPr id="12" name="Picture 5" descr="http://www.tommilewski.com/picture/heirloomed%20yarn%20dye.jpg?pictureId=10013672">
            <a:extLst>
              <a:ext uri="{FF2B5EF4-FFF2-40B4-BE49-F238E27FC236}">
                <a16:creationId xmlns:a16="http://schemas.microsoft.com/office/drawing/2014/main" id="{97378A1B-F73B-4B43-9426-E7B379FA8844}"/>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095" t="6084" r="3503" b="9418"/>
          <a:stretch/>
        </p:blipFill>
        <p:spPr bwMode="auto">
          <a:xfrm>
            <a:off x="6214583" y="222352"/>
            <a:ext cx="2735730" cy="1649992"/>
          </a:xfrm>
          <a:prstGeom prst="rect">
            <a:avLst/>
          </a:prstGeom>
          <a:noFill/>
          <a:effectLst>
            <a:outerShdw blurRad="1016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91E1EEC8-AFDB-46AB-8B0E-9FD9997443CA}"/>
              </a:ext>
            </a:extLst>
          </p:cNvPr>
          <p:cNvGrpSpPr/>
          <p:nvPr/>
        </p:nvGrpSpPr>
        <p:grpSpPr>
          <a:xfrm rot="585429">
            <a:off x="5129995" y="4036028"/>
            <a:ext cx="3925962" cy="2905212"/>
            <a:chOff x="4952487" y="3752956"/>
            <a:chExt cx="3925962" cy="2905212"/>
          </a:xfrm>
          <a:effectLst>
            <a:outerShdw blurRad="177800" sx="104000" sy="104000" algn="ctr" rotWithShape="0">
              <a:prstClr val="black">
                <a:alpha val="40000"/>
              </a:prstClr>
            </a:outerShdw>
          </a:effectLst>
        </p:grpSpPr>
        <p:pic>
          <p:nvPicPr>
            <p:cNvPr id="13" name="Picture 3">
              <a:extLst>
                <a:ext uri="{FF2B5EF4-FFF2-40B4-BE49-F238E27FC236}">
                  <a16:creationId xmlns:a16="http://schemas.microsoft.com/office/drawing/2014/main" id="{11F56E1B-CF11-4BFD-9B76-31AF96F3196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backgroundMark x1="11333" y1="71847" x2="11333" y2="71847"/>
                          <a14:backgroundMark x1="11333" y1="82432" x2="11333" y2="82432"/>
                          <a14:backgroundMark x1="20667" y1="82207" x2="21667" y2="81757"/>
                          <a14:backgroundMark x1="47500" y1="71847" x2="47500" y2="71847"/>
                        </a14:backgroundRemoval>
                      </a14:imgEffect>
                    </a14:imgLayer>
                  </a14:imgProps>
                </a:ext>
                <a:ext uri="{28A0092B-C50C-407E-A947-70E740481C1C}">
                  <a14:useLocalDpi xmlns:a14="http://schemas.microsoft.com/office/drawing/2010/main" val="0"/>
                </a:ext>
              </a:extLst>
            </a:blip>
            <a:srcRect/>
            <a:stretch>
              <a:fillRect/>
            </a:stretch>
          </p:blipFill>
          <p:spPr bwMode="auto">
            <a:xfrm rot="20866211">
              <a:off x="4952487" y="3752956"/>
              <a:ext cx="3925962" cy="2905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a:extLst>
                <a:ext uri="{FF2B5EF4-FFF2-40B4-BE49-F238E27FC236}">
                  <a16:creationId xmlns:a16="http://schemas.microsoft.com/office/drawing/2014/main" id="{EC89727E-E301-45F6-861D-BA82D930D64F}"/>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8006" t="52893" r="69861" b="8265"/>
            <a:stretch/>
          </p:blipFill>
          <p:spPr bwMode="auto">
            <a:xfrm rot="20583471">
              <a:off x="5389894" y="4664855"/>
              <a:ext cx="1410709" cy="1649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5">
              <a:extLst>
                <a:ext uri="{FF2B5EF4-FFF2-40B4-BE49-F238E27FC236}">
                  <a16:creationId xmlns:a16="http://schemas.microsoft.com/office/drawing/2014/main" id="{7EBEA3AC-DB96-489C-A5B4-C5C18E295569}"/>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601" t="2640" r="5877" b="-10526"/>
            <a:stretch/>
          </p:blipFill>
          <p:spPr bwMode="auto">
            <a:xfrm rot="20554137">
              <a:off x="6917714" y="4171917"/>
              <a:ext cx="1430937" cy="1816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7" name="TextBox 16">
            <a:extLst>
              <a:ext uri="{FF2B5EF4-FFF2-40B4-BE49-F238E27FC236}">
                <a16:creationId xmlns:a16="http://schemas.microsoft.com/office/drawing/2014/main" id="{316B8C64-9AFB-4EDB-99ED-C938BF0D0B0C}"/>
              </a:ext>
            </a:extLst>
          </p:cNvPr>
          <p:cNvSpPr txBox="1"/>
          <p:nvPr/>
        </p:nvSpPr>
        <p:spPr>
          <a:xfrm rot="16200000">
            <a:off x="3388817" y="4916468"/>
            <a:ext cx="830997" cy="2894085"/>
          </a:xfrm>
          <a:prstGeom prst="rect">
            <a:avLst/>
          </a:prstGeom>
          <a:noFill/>
        </p:spPr>
        <p:txBody>
          <a:bodyPr vert="vert" wrap="square" rtlCol="0">
            <a:spAutoFit/>
          </a:bodyPr>
          <a:lstStyle/>
          <a:p>
            <a:pPr algn="r"/>
            <a:r>
              <a:rPr lang="en-US" sz="1400" dirty="0">
                <a:solidFill>
                  <a:schemeClr val="bg1">
                    <a:lumMod val="50000"/>
                  </a:schemeClr>
                </a:solidFill>
              </a:rPr>
              <a:t>Tom </a:t>
            </a:r>
            <a:r>
              <a:rPr lang="en-US" sz="1400" dirty="0" err="1">
                <a:solidFill>
                  <a:schemeClr val="bg1">
                    <a:lumMod val="50000"/>
                  </a:schemeClr>
                </a:solidFill>
              </a:rPr>
              <a:t>Milewski</a:t>
            </a:r>
            <a:r>
              <a:rPr lang="en-US" sz="1400" dirty="0">
                <a:solidFill>
                  <a:schemeClr val="bg1">
                    <a:lumMod val="50000"/>
                  </a:schemeClr>
                </a:solidFill>
              </a:rPr>
              <a:t> 2011</a:t>
            </a:r>
          </a:p>
          <a:p>
            <a:pPr algn="r"/>
            <a:r>
              <a:rPr lang="en-US" sz="1400" dirty="0">
                <a:solidFill>
                  <a:schemeClr val="bg1">
                    <a:lumMod val="50000"/>
                  </a:schemeClr>
                </a:solidFill>
              </a:rPr>
              <a:t>TOMMY BAHAMA – </a:t>
            </a:r>
          </a:p>
          <a:p>
            <a:pPr algn="r"/>
            <a:r>
              <a:rPr lang="en-US" sz="1400" dirty="0">
                <a:solidFill>
                  <a:schemeClr val="bg1">
                    <a:lumMod val="50000"/>
                  </a:schemeClr>
                </a:solidFill>
              </a:rPr>
              <a:t>ASSISTANT DESIGNER</a:t>
            </a:r>
          </a:p>
        </p:txBody>
      </p:sp>
      <p:sp>
        <p:nvSpPr>
          <p:cNvPr id="18" name="Rectangle 17">
            <a:extLst>
              <a:ext uri="{FF2B5EF4-FFF2-40B4-BE49-F238E27FC236}">
                <a16:creationId xmlns:a16="http://schemas.microsoft.com/office/drawing/2014/main" id="{0A454294-53D0-41F7-AB89-DAB9DD53ED9C}"/>
              </a:ext>
            </a:extLst>
          </p:cNvPr>
          <p:cNvSpPr/>
          <p:nvPr/>
        </p:nvSpPr>
        <p:spPr>
          <a:xfrm>
            <a:off x="193687" y="407413"/>
            <a:ext cx="6091281" cy="692049"/>
          </a:xfrm>
          <a:prstGeom prst="rect">
            <a:avLst/>
          </a:prstGeom>
        </p:spPr>
        <p:txBody>
          <a:bodyPr vert="horz" wrap="square">
            <a:spAutoFit/>
          </a:bodyPr>
          <a:lstStyle/>
          <a:p>
            <a:pPr>
              <a:lnSpc>
                <a:spcPct val="115000"/>
              </a:lnSpc>
              <a:spcAft>
                <a:spcPts val="1000"/>
              </a:spcAft>
            </a:pPr>
            <a:r>
              <a:rPr lang="en-US" sz="3600" cap="all" dirty="0">
                <a:solidFill>
                  <a:srgbClr val="6B2E2A"/>
                </a:solidFill>
                <a:effectLst>
                  <a:outerShdw blurRad="38100" dist="38100" dir="2700000" algn="tl">
                    <a:srgbClr val="000000">
                      <a:alpha val="43137"/>
                    </a:srgbClr>
                  </a:outerShdw>
                </a:effectLst>
                <a:ea typeface="Calibri"/>
                <a:cs typeface="Calibri"/>
              </a:rPr>
              <a:t>Professional development</a:t>
            </a:r>
          </a:p>
        </p:txBody>
      </p:sp>
      <p:sp>
        <p:nvSpPr>
          <p:cNvPr id="19" name="TextBox 18">
            <a:extLst>
              <a:ext uri="{FF2B5EF4-FFF2-40B4-BE49-F238E27FC236}">
                <a16:creationId xmlns:a16="http://schemas.microsoft.com/office/drawing/2014/main" id="{65D0D6FF-C510-4354-AED6-5CF66665F445}"/>
              </a:ext>
            </a:extLst>
          </p:cNvPr>
          <p:cNvSpPr txBox="1"/>
          <p:nvPr/>
        </p:nvSpPr>
        <p:spPr>
          <a:xfrm>
            <a:off x="563220" y="1296483"/>
            <a:ext cx="3456432" cy="461665"/>
          </a:xfrm>
          <a:prstGeom prst="rect">
            <a:avLst/>
          </a:prstGeom>
          <a:noFill/>
        </p:spPr>
        <p:txBody>
          <a:bodyPr wrap="square" rtlCol="0">
            <a:spAutoFit/>
          </a:bodyPr>
          <a:lstStyle/>
          <a:p>
            <a:r>
              <a:rPr lang="en-US" sz="2400" dirty="0">
                <a:solidFill>
                  <a:schemeClr val="bg1"/>
                </a:solidFill>
              </a:rPr>
              <a:t>BUSINESS IN FASHION</a:t>
            </a:r>
          </a:p>
        </p:txBody>
      </p:sp>
      <p:sp>
        <p:nvSpPr>
          <p:cNvPr id="20" name="TextBox 19">
            <a:extLst>
              <a:ext uri="{FF2B5EF4-FFF2-40B4-BE49-F238E27FC236}">
                <a16:creationId xmlns:a16="http://schemas.microsoft.com/office/drawing/2014/main" id="{B8E63523-2274-4420-82EA-757CC8BCA56B}"/>
              </a:ext>
            </a:extLst>
          </p:cNvPr>
          <p:cNvSpPr txBox="1"/>
          <p:nvPr/>
        </p:nvSpPr>
        <p:spPr>
          <a:xfrm>
            <a:off x="563220" y="1897148"/>
            <a:ext cx="4299857" cy="461665"/>
          </a:xfrm>
          <a:prstGeom prst="rect">
            <a:avLst/>
          </a:prstGeom>
          <a:noFill/>
        </p:spPr>
        <p:txBody>
          <a:bodyPr wrap="square" rtlCol="0">
            <a:spAutoFit/>
          </a:bodyPr>
          <a:lstStyle/>
          <a:p>
            <a:r>
              <a:rPr lang="en-US" sz="2400" dirty="0">
                <a:solidFill>
                  <a:schemeClr val="bg1"/>
                </a:solidFill>
              </a:rPr>
              <a:t>APPAREL MANUFACTURING</a:t>
            </a:r>
          </a:p>
        </p:txBody>
      </p:sp>
      <p:sp>
        <p:nvSpPr>
          <p:cNvPr id="22" name="TextBox 21">
            <a:extLst>
              <a:ext uri="{FF2B5EF4-FFF2-40B4-BE49-F238E27FC236}">
                <a16:creationId xmlns:a16="http://schemas.microsoft.com/office/drawing/2014/main" id="{0D6E77BC-6A91-4A3C-8DE6-1A05A14688BF}"/>
              </a:ext>
            </a:extLst>
          </p:cNvPr>
          <p:cNvSpPr txBox="1"/>
          <p:nvPr/>
        </p:nvSpPr>
        <p:spPr>
          <a:xfrm>
            <a:off x="563219" y="2465817"/>
            <a:ext cx="4299857" cy="461665"/>
          </a:xfrm>
          <a:prstGeom prst="rect">
            <a:avLst/>
          </a:prstGeom>
          <a:noFill/>
        </p:spPr>
        <p:txBody>
          <a:bodyPr wrap="square" rtlCol="0">
            <a:spAutoFit/>
          </a:bodyPr>
          <a:lstStyle/>
          <a:p>
            <a:r>
              <a:rPr lang="en-US" sz="2400" dirty="0">
                <a:solidFill>
                  <a:schemeClr val="bg1"/>
                </a:solidFill>
              </a:rPr>
              <a:t>WORK EXPERIENCE</a:t>
            </a:r>
          </a:p>
        </p:txBody>
      </p:sp>
      <p:sp>
        <p:nvSpPr>
          <p:cNvPr id="23" name="TextBox 22">
            <a:extLst>
              <a:ext uri="{FF2B5EF4-FFF2-40B4-BE49-F238E27FC236}">
                <a16:creationId xmlns:a16="http://schemas.microsoft.com/office/drawing/2014/main" id="{2741DE7B-720E-4DB3-A05E-2B4A425916F0}"/>
              </a:ext>
            </a:extLst>
          </p:cNvPr>
          <p:cNvSpPr txBox="1"/>
          <p:nvPr/>
        </p:nvSpPr>
        <p:spPr>
          <a:xfrm>
            <a:off x="557735" y="3033433"/>
            <a:ext cx="4299857" cy="461665"/>
          </a:xfrm>
          <a:prstGeom prst="rect">
            <a:avLst/>
          </a:prstGeom>
          <a:noFill/>
        </p:spPr>
        <p:txBody>
          <a:bodyPr wrap="square" rtlCol="0">
            <a:spAutoFit/>
          </a:bodyPr>
          <a:lstStyle/>
          <a:p>
            <a:r>
              <a:rPr lang="en-US" sz="2400" dirty="0">
                <a:solidFill>
                  <a:schemeClr val="bg1"/>
                </a:solidFill>
              </a:rPr>
              <a:t>COMMUNICATIONS</a:t>
            </a:r>
          </a:p>
        </p:txBody>
      </p:sp>
      <p:sp>
        <p:nvSpPr>
          <p:cNvPr id="24" name="TextBox 23">
            <a:extLst>
              <a:ext uri="{FF2B5EF4-FFF2-40B4-BE49-F238E27FC236}">
                <a16:creationId xmlns:a16="http://schemas.microsoft.com/office/drawing/2014/main" id="{DCBB6ED5-8F97-4285-9F65-F38B90447E67}"/>
              </a:ext>
            </a:extLst>
          </p:cNvPr>
          <p:cNvSpPr txBox="1"/>
          <p:nvPr/>
        </p:nvSpPr>
        <p:spPr>
          <a:xfrm>
            <a:off x="552837" y="3597641"/>
            <a:ext cx="4299857" cy="461665"/>
          </a:xfrm>
          <a:prstGeom prst="rect">
            <a:avLst/>
          </a:prstGeom>
          <a:noFill/>
        </p:spPr>
        <p:txBody>
          <a:bodyPr wrap="square" rtlCol="0">
            <a:spAutoFit/>
          </a:bodyPr>
          <a:lstStyle/>
          <a:p>
            <a:r>
              <a:rPr lang="en-US" sz="2400" dirty="0">
                <a:solidFill>
                  <a:schemeClr val="bg1"/>
                </a:solidFill>
              </a:rPr>
              <a:t>PRESENTATION</a:t>
            </a:r>
          </a:p>
        </p:txBody>
      </p:sp>
      <p:sp>
        <p:nvSpPr>
          <p:cNvPr id="25" name="TextBox 24">
            <a:extLst>
              <a:ext uri="{FF2B5EF4-FFF2-40B4-BE49-F238E27FC236}">
                <a16:creationId xmlns:a16="http://schemas.microsoft.com/office/drawing/2014/main" id="{143D7273-72ED-48AB-9B04-1863CA9EF4C5}"/>
              </a:ext>
            </a:extLst>
          </p:cNvPr>
          <p:cNvSpPr txBox="1"/>
          <p:nvPr/>
        </p:nvSpPr>
        <p:spPr>
          <a:xfrm>
            <a:off x="552750" y="4161849"/>
            <a:ext cx="4299857" cy="461665"/>
          </a:xfrm>
          <a:prstGeom prst="rect">
            <a:avLst/>
          </a:prstGeom>
          <a:noFill/>
        </p:spPr>
        <p:txBody>
          <a:bodyPr wrap="square" rtlCol="0">
            <a:spAutoFit/>
          </a:bodyPr>
          <a:lstStyle/>
          <a:p>
            <a:r>
              <a:rPr lang="en-US" sz="2400" dirty="0">
                <a:solidFill>
                  <a:schemeClr val="bg1"/>
                </a:solidFill>
              </a:rPr>
              <a:t>RESUME DEVELOPMENT</a:t>
            </a:r>
          </a:p>
        </p:txBody>
      </p:sp>
      <p:sp>
        <p:nvSpPr>
          <p:cNvPr id="26" name="TextBox 25">
            <a:extLst>
              <a:ext uri="{FF2B5EF4-FFF2-40B4-BE49-F238E27FC236}">
                <a16:creationId xmlns:a16="http://schemas.microsoft.com/office/drawing/2014/main" id="{B9A3AE39-074F-46A0-A245-33C4C8BBBA4A}"/>
              </a:ext>
            </a:extLst>
          </p:cNvPr>
          <p:cNvSpPr txBox="1"/>
          <p:nvPr/>
        </p:nvSpPr>
        <p:spPr>
          <a:xfrm>
            <a:off x="557735" y="4733926"/>
            <a:ext cx="4299857" cy="461665"/>
          </a:xfrm>
          <a:prstGeom prst="rect">
            <a:avLst/>
          </a:prstGeom>
          <a:noFill/>
        </p:spPr>
        <p:txBody>
          <a:bodyPr wrap="square" rtlCol="0">
            <a:spAutoFit/>
          </a:bodyPr>
          <a:lstStyle/>
          <a:p>
            <a:r>
              <a:rPr lang="en-US" sz="2400" dirty="0">
                <a:solidFill>
                  <a:schemeClr val="bg1"/>
                </a:solidFill>
              </a:rPr>
              <a:t>JOB SEARCH STRATEGIES</a:t>
            </a:r>
          </a:p>
        </p:txBody>
      </p:sp>
      <p:sp>
        <p:nvSpPr>
          <p:cNvPr id="27" name="TextBox 26">
            <a:extLst>
              <a:ext uri="{FF2B5EF4-FFF2-40B4-BE49-F238E27FC236}">
                <a16:creationId xmlns:a16="http://schemas.microsoft.com/office/drawing/2014/main" id="{4622C49D-CA57-4E7E-9E55-415CBF3C3010}"/>
              </a:ext>
            </a:extLst>
          </p:cNvPr>
          <p:cNvSpPr txBox="1"/>
          <p:nvPr/>
        </p:nvSpPr>
        <p:spPr>
          <a:xfrm>
            <a:off x="557735" y="5325972"/>
            <a:ext cx="4299857" cy="461665"/>
          </a:xfrm>
          <a:prstGeom prst="rect">
            <a:avLst/>
          </a:prstGeom>
          <a:noFill/>
        </p:spPr>
        <p:txBody>
          <a:bodyPr wrap="square" rtlCol="0">
            <a:spAutoFit/>
          </a:bodyPr>
          <a:lstStyle/>
          <a:p>
            <a:r>
              <a:rPr lang="en-US" sz="2400" dirty="0">
                <a:solidFill>
                  <a:schemeClr val="bg1"/>
                </a:solidFill>
              </a:rPr>
              <a:t>CAREER &amp; JOB EXPLORATION</a:t>
            </a:r>
          </a:p>
        </p:txBody>
      </p:sp>
    </p:spTree>
    <p:custDataLst>
      <p:tags r:id="rId1"/>
    </p:custDataLst>
    <p:extLst>
      <p:ext uri="{BB962C8B-B14F-4D97-AF65-F5344CB8AC3E}">
        <p14:creationId xmlns:p14="http://schemas.microsoft.com/office/powerpoint/2010/main" val="3070755548"/>
      </p:ext>
    </p:extLst>
  </p:cSld>
  <p:clrMapOvr>
    <a:masterClrMapping/>
  </p:clrMapOvr>
  <mc:AlternateContent xmlns:mc="http://schemas.openxmlformats.org/markup-compatibility/2006" xmlns:p14="http://schemas.microsoft.com/office/powerpoint/2010/main">
    <mc:Choice Requires="p14">
      <p:transition spd="slow" p14:dur="2000" advTm="28635">
        <p:fade/>
      </p:transition>
    </mc:Choice>
    <mc:Fallback xmlns="">
      <p:transition spd="slow" advTm="28635">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25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25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25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25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125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125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125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125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12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2" grpId="0"/>
      <p:bldP spid="23" grpId="0"/>
      <p:bldP spid="24" grpId="0"/>
      <p:bldP spid="25" grpId="0"/>
      <p:bldP spid="26" grpId="0"/>
      <p:bldP spid="2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100000">
              <a:srgbClr val="ADF2FB"/>
            </a:gs>
            <a:gs pos="27000">
              <a:schemeClr val="bg1"/>
            </a:gs>
          </a:gsLst>
          <a:lin ang="0" scaled="1"/>
        </a:gradFill>
        <a:effectLst/>
      </p:bgPr>
    </p:bg>
    <p:spTree>
      <p:nvGrpSpPr>
        <p:cNvPr id="1" name=""/>
        <p:cNvGrpSpPr/>
        <p:nvPr/>
      </p:nvGrpSpPr>
      <p:grpSpPr>
        <a:xfrm>
          <a:off x="0" y="0"/>
          <a:ext cx="0" cy="0"/>
          <a:chOff x="0" y="0"/>
          <a:chExt cx="0" cy="0"/>
        </a:xfrm>
      </p:grpSpPr>
      <p:pic>
        <p:nvPicPr>
          <p:cNvPr id="17" name="Picture 2">
            <a:extLst>
              <a:ext uri="{FF2B5EF4-FFF2-40B4-BE49-F238E27FC236}">
                <a16:creationId xmlns:a16="http://schemas.microsoft.com/office/drawing/2014/main" id="{9E151B31-64C4-45BA-9FDE-0009BE2A3DF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169752">
            <a:off x="313627" y="2783599"/>
            <a:ext cx="4277993" cy="3094860"/>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4" descr="A close up of a device&#10;&#10;Description automatically generated">
            <a:extLst>
              <a:ext uri="{FF2B5EF4-FFF2-40B4-BE49-F238E27FC236}">
                <a16:creationId xmlns:a16="http://schemas.microsoft.com/office/drawing/2014/main" id="{AAB780BB-FED1-4DAB-BF68-3CFE7085E9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92478" y="4045442"/>
            <a:ext cx="3037447" cy="2579914"/>
          </a:xfrm>
          <a:prstGeom prst="rect">
            <a:avLst/>
          </a:prstGeom>
          <a:effectLst>
            <a:outerShdw blurRad="63500" sx="102000" sy="102000" algn="ctr" rotWithShape="0">
              <a:prstClr val="black">
                <a:alpha val="40000"/>
              </a:prstClr>
            </a:outerShdw>
          </a:effectLst>
        </p:spPr>
      </p:pic>
      <p:pic>
        <p:nvPicPr>
          <p:cNvPr id="8" name="Picture 7" descr="A screenshot of a cell phone&#10;&#10;Description automatically generated">
            <a:extLst>
              <a:ext uri="{FF2B5EF4-FFF2-40B4-BE49-F238E27FC236}">
                <a16:creationId xmlns:a16="http://schemas.microsoft.com/office/drawing/2014/main" id="{8A22D8F6-E43B-4991-8E83-228F0DFCD68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386853">
            <a:off x="1350434" y="661670"/>
            <a:ext cx="3018872" cy="2451817"/>
          </a:xfrm>
          <a:prstGeom prst="rect">
            <a:avLst/>
          </a:prstGeom>
          <a:effectLst>
            <a:outerShdw blurRad="63500" sx="102000" sy="102000" algn="ctr" rotWithShape="0">
              <a:prstClr val="black">
                <a:alpha val="40000"/>
              </a:prstClr>
            </a:outerShdw>
          </a:effectLst>
        </p:spPr>
      </p:pic>
      <p:sp>
        <p:nvSpPr>
          <p:cNvPr id="2" name="Rectangle 1"/>
          <p:cNvSpPr/>
          <p:nvPr/>
        </p:nvSpPr>
        <p:spPr>
          <a:xfrm>
            <a:off x="3799114" y="378613"/>
            <a:ext cx="5791200" cy="692049"/>
          </a:xfrm>
          <a:prstGeom prst="rect">
            <a:avLst/>
          </a:prstGeom>
        </p:spPr>
        <p:txBody>
          <a:bodyPr wrap="square">
            <a:spAutoFit/>
          </a:bodyPr>
          <a:lstStyle/>
          <a:p>
            <a:pPr>
              <a:lnSpc>
                <a:spcPct val="115000"/>
              </a:lnSpc>
              <a:spcAft>
                <a:spcPts val="1000"/>
              </a:spcAft>
            </a:pPr>
            <a:r>
              <a:rPr lang="en-US" b="1" cap="all" dirty="0">
                <a:solidFill>
                  <a:srgbClr val="215868"/>
                </a:solidFill>
                <a:ea typeface="Calibri"/>
                <a:cs typeface="Calibri"/>
              </a:rPr>
              <a:t> </a:t>
            </a:r>
            <a:r>
              <a:rPr lang="en-US" cap="all" dirty="0">
                <a:solidFill>
                  <a:srgbClr val="03180D"/>
                </a:solidFill>
                <a:effectLst>
                  <a:outerShdw blurRad="38100" dist="38100" dir="2700000" algn="tl">
                    <a:srgbClr val="000000">
                      <a:alpha val="43137"/>
                    </a:srgbClr>
                  </a:outerShdw>
                </a:effectLst>
                <a:ea typeface="Calibri"/>
                <a:cs typeface="Calibri"/>
              </a:rPr>
              <a:t> </a:t>
            </a:r>
            <a:r>
              <a:rPr lang="en-US" sz="3600" cap="all" dirty="0">
                <a:solidFill>
                  <a:srgbClr val="03180D"/>
                </a:solidFill>
                <a:effectLst>
                  <a:outerShdw blurRad="38100" dist="38100" dir="2700000" algn="tl">
                    <a:srgbClr val="000000">
                      <a:alpha val="43137"/>
                    </a:srgbClr>
                  </a:outerShdw>
                </a:effectLst>
                <a:ea typeface="Calibri"/>
                <a:cs typeface="Calibri"/>
              </a:rPr>
              <a:t>Computer technology</a:t>
            </a:r>
            <a:r>
              <a:rPr lang="en-US" b="1" cap="all" dirty="0">
                <a:solidFill>
                  <a:srgbClr val="215868"/>
                </a:solidFill>
                <a:effectLst>
                  <a:outerShdw blurRad="38100" dist="38100" dir="2700000" algn="tl">
                    <a:srgbClr val="000000">
                      <a:alpha val="43137"/>
                    </a:srgbClr>
                  </a:outerShdw>
                </a:effectLst>
                <a:ea typeface="Calibri"/>
                <a:cs typeface="Calibri"/>
              </a:rPr>
              <a:t> </a:t>
            </a:r>
            <a:endParaRPr lang="en-US" sz="1200" dirty="0">
              <a:effectLst>
                <a:outerShdw blurRad="38100" dist="38100" dir="2700000" algn="tl">
                  <a:srgbClr val="000000">
                    <a:alpha val="43137"/>
                  </a:srgbClr>
                </a:outerShdw>
              </a:effectLst>
              <a:ea typeface="Calibri"/>
              <a:cs typeface="Times New Roman"/>
            </a:endParaRPr>
          </a:p>
        </p:txBody>
      </p:sp>
      <p:pic>
        <p:nvPicPr>
          <p:cNvPr id="5" name="Picture 4" descr="A close up of a map&#10;&#10;Description automatically generated">
            <a:extLst>
              <a:ext uri="{FF2B5EF4-FFF2-40B4-BE49-F238E27FC236}">
                <a16:creationId xmlns:a16="http://schemas.microsoft.com/office/drawing/2014/main" id="{003D8FAF-2D3C-47AC-9F78-EDE08A34A81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093234">
            <a:off x="297351" y="346645"/>
            <a:ext cx="2953695" cy="2398883"/>
          </a:xfrm>
          <a:prstGeom prst="rect">
            <a:avLst/>
          </a:prstGeom>
          <a:effectLst>
            <a:outerShdw blurRad="63500" sx="102000" sy="102000" algn="ctr" rotWithShape="0">
              <a:prstClr val="black">
                <a:alpha val="40000"/>
              </a:prstClr>
            </a:outerShdw>
          </a:effectLst>
        </p:spPr>
      </p:pic>
      <p:sp>
        <p:nvSpPr>
          <p:cNvPr id="18" name="TextBox 17">
            <a:extLst>
              <a:ext uri="{FF2B5EF4-FFF2-40B4-BE49-F238E27FC236}">
                <a16:creationId xmlns:a16="http://schemas.microsoft.com/office/drawing/2014/main" id="{26B02099-13BC-484C-B0F5-36304ABD359A}"/>
              </a:ext>
            </a:extLst>
          </p:cNvPr>
          <p:cNvSpPr txBox="1"/>
          <p:nvPr/>
        </p:nvSpPr>
        <p:spPr>
          <a:xfrm>
            <a:off x="4768052" y="1198512"/>
            <a:ext cx="3943347" cy="461665"/>
          </a:xfrm>
          <a:prstGeom prst="rect">
            <a:avLst/>
          </a:prstGeom>
          <a:noFill/>
        </p:spPr>
        <p:txBody>
          <a:bodyPr wrap="square" rtlCol="0" anchor="ctr">
            <a:spAutoFit/>
          </a:bodyPr>
          <a:lstStyle/>
          <a:p>
            <a:pPr algn="r"/>
            <a:r>
              <a:rPr lang="en-US" sz="2400" dirty="0">
                <a:solidFill>
                  <a:schemeClr val="tx1">
                    <a:lumMod val="65000"/>
                    <a:lumOff val="35000"/>
                  </a:schemeClr>
                </a:solidFill>
              </a:rPr>
              <a:t>TECHNICAL SPECIFICATIONS</a:t>
            </a:r>
          </a:p>
        </p:txBody>
      </p:sp>
      <p:sp>
        <p:nvSpPr>
          <p:cNvPr id="19" name="TextBox 18">
            <a:extLst>
              <a:ext uri="{FF2B5EF4-FFF2-40B4-BE49-F238E27FC236}">
                <a16:creationId xmlns:a16="http://schemas.microsoft.com/office/drawing/2014/main" id="{2C4C655D-3838-46D6-A609-C0765DFDB45C}"/>
              </a:ext>
            </a:extLst>
          </p:cNvPr>
          <p:cNvSpPr txBox="1"/>
          <p:nvPr/>
        </p:nvSpPr>
        <p:spPr>
          <a:xfrm>
            <a:off x="4572000" y="1787218"/>
            <a:ext cx="4139399" cy="461665"/>
          </a:xfrm>
          <a:prstGeom prst="rect">
            <a:avLst/>
          </a:prstGeom>
          <a:noFill/>
        </p:spPr>
        <p:txBody>
          <a:bodyPr wrap="square" rtlCol="0" anchor="ctr">
            <a:spAutoFit/>
          </a:bodyPr>
          <a:lstStyle/>
          <a:p>
            <a:pPr algn="r"/>
            <a:r>
              <a:rPr lang="en-US" sz="2400" dirty="0">
                <a:solidFill>
                  <a:schemeClr val="tx1">
                    <a:lumMod val="65000"/>
                    <a:lumOff val="35000"/>
                  </a:schemeClr>
                </a:solidFill>
              </a:rPr>
              <a:t>PATTERN DEVELOPMENT</a:t>
            </a:r>
          </a:p>
        </p:txBody>
      </p:sp>
      <p:sp>
        <p:nvSpPr>
          <p:cNvPr id="20" name="TextBox 19">
            <a:extLst>
              <a:ext uri="{FF2B5EF4-FFF2-40B4-BE49-F238E27FC236}">
                <a16:creationId xmlns:a16="http://schemas.microsoft.com/office/drawing/2014/main" id="{548FBB86-F5DC-4EB4-B6AC-C27144C2E2A6}"/>
              </a:ext>
            </a:extLst>
          </p:cNvPr>
          <p:cNvSpPr txBox="1"/>
          <p:nvPr/>
        </p:nvSpPr>
        <p:spPr>
          <a:xfrm>
            <a:off x="4264363" y="2375924"/>
            <a:ext cx="4467051" cy="461665"/>
          </a:xfrm>
          <a:prstGeom prst="rect">
            <a:avLst/>
          </a:prstGeom>
          <a:noFill/>
        </p:spPr>
        <p:txBody>
          <a:bodyPr wrap="square" rtlCol="0" anchor="ctr">
            <a:spAutoFit/>
          </a:bodyPr>
          <a:lstStyle/>
          <a:p>
            <a:pPr algn="r"/>
            <a:r>
              <a:rPr lang="en-US" sz="2400" dirty="0">
                <a:solidFill>
                  <a:schemeClr val="tx1">
                    <a:lumMod val="65000"/>
                    <a:lumOff val="35000"/>
                  </a:schemeClr>
                </a:solidFill>
              </a:rPr>
              <a:t>PATTERN SIZING</a:t>
            </a:r>
          </a:p>
        </p:txBody>
      </p:sp>
      <p:sp>
        <p:nvSpPr>
          <p:cNvPr id="21" name="TextBox 20">
            <a:extLst>
              <a:ext uri="{FF2B5EF4-FFF2-40B4-BE49-F238E27FC236}">
                <a16:creationId xmlns:a16="http://schemas.microsoft.com/office/drawing/2014/main" id="{C1C80857-BAB8-4B60-A2F3-0360F560BD7C}"/>
              </a:ext>
            </a:extLst>
          </p:cNvPr>
          <p:cNvSpPr txBox="1"/>
          <p:nvPr/>
        </p:nvSpPr>
        <p:spPr>
          <a:xfrm>
            <a:off x="4264363" y="2964630"/>
            <a:ext cx="4467051" cy="461665"/>
          </a:xfrm>
          <a:prstGeom prst="rect">
            <a:avLst/>
          </a:prstGeom>
          <a:noFill/>
        </p:spPr>
        <p:txBody>
          <a:bodyPr wrap="square" rtlCol="0" anchor="ctr">
            <a:spAutoFit/>
          </a:bodyPr>
          <a:lstStyle/>
          <a:p>
            <a:pPr algn="r"/>
            <a:r>
              <a:rPr lang="en-US" sz="2400" dirty="0">
                <a:solidFill>
                  <a:schemeClr val="tx1">
                    <a:lumMod val="65000"/>
                    <a:lumOff val="35000"/>
                  </a:schemeClr>
                </a:solidFill>
              </a:rPr>
              <a:t>GRAPHICS APPLICATIONS</a:t>
            </a:r>
          </a:p>
        </p:txBody>
      </p:sp>
      <p:sp>
        <p:nvSpPr>
          <p:cNvPr id="23" name="TextBox 22">
            <a:extLst>
              <a:ext uri="{FF2B5EF4-FFF2-40B4-BE49-F238E27FC236}">
                <a16:creationId xmlns:a16="http://schemas.microsoft.com/office/drawing/2014/main" id="{A7342EF5-9E0E-443A-8520-909A93DAFACF}"/>
              </a:ext>
            </a:extLst>
          </p:cNvPr>
          <p:cNvSpPr txBox="1"/>
          <p:nvPr/>
        </p:nvSpPr>
        <p:spPr>
          <a:xfrm>
            <a:off x="4264363" y="3553336"/>
            <a:ext cx="4467051" cy="461665"/>
          </a:xfrm>
          <a:prstGeom prst="rect">
            <a:avLst/>
          </a:prstGeom>
          <a:noFill/>
        </p:spPr>
        <p:txBody>
          <a:bodyPr wrap="square" rtlCol="0" anchor="ctr">
            <a:spAutoFit/>
          </a:bodyPr>
          <a:lstStyle/>
          <a:p>
            <a:pPr algn="r"/>
            <a:r>
              <a:rPr lang="en-US" sz="2400" dirty="0">
                <a:solidFill>
                  <a:schemeClr val="tx1">
                    <a:lumMod val="65000"/>
                    <a:lumOff val="35000"/>
                  </a:schemeClr>
                </a:solidFill>
              </a:rPr>
              <a:t>PRESENTATION</a:t>
            </a:r>
          </a:p>
        </p:txBody>
      </p:sp>
      <p:sp>
        <p:nvSpPr>
          <p:cNvPr id="13" name="TextBox 12">
            <a:extLst>
              <a:ext uri="{FF2B5EF4-FFF2-40B4-BE49-F238E27FC236}">
                <a16:creationId xmlns:a16="http://schemas.microsoft.com/office/drawing/2014/main" id="{D3874112-D391-5B48-897C-7E937A7C92BB}"/>
              </a:ext>
            </a:extLst>
          </p:cNvPr>
          <p:cNvSpPr txBox="1"/>
          <p:nvPr/>
        </p:nvSpPr>
        <p:spPr>
          <a:xfrm>
            <a:off x="4244348" y="4167773"/>
            <a:ext cx="4467051" cy="461665"/>
          </a:xfrm>
          <a:prstGeom prst="rect">
            <a:avLst/>
          </a:prstGeom>
          <a:noFill/>
        </p:spPr>
        <p:txBody>
          <a:bodyPr wrap="square" rtlCol="0" anchor="ctr">
            <a:spAutoFit/>
          </a:bodyPr>
          <a:lstStyle/>
          <a:p>
            <a:pPr algn="r"/>
            <a:r>
              <a:rPr lang="en-US" sz="2400" dirty="0">
                <a:solidFill>
                  <a:schemeClr val="tx1">
                    <a:lumMod val="65000"/>
                    <a:lumOff val="35000"/>
                  </a:schemeClr>
                </a:solidFill>
              </a:rPr>
              <a:t>PORTFOLIO</a:t>
            </a:r>
          </a:p>
        </p:txBody>
      </p:sp>
    </p:spTree>
    <p:custDataLst>
      <p:tags r:id="rId1"/>
    </p:custDataLst>
    <p:extLst>
      <p:ext uri="{BB962C8B-B14F-4D97-AF65-F5344CB8AC3E}">
        <p14:creationId xmlns:p14="http://schemas.microsoft.com/office/powerpoint/2010/main" val="1927512440"/>
      </p:ext>
    </p:extLst>
  </p:cSld>
  <p:clrMapOvr>
    <a:masterClrMapping/>
  </p:clrMapOvr>
  <mc:AlternateContent xmlns:mc="http://schemas.openxmlformats.org/markup-compatibility/2006" xmlns:p14="http://schemas.microsoft.com/office/powerpoint/2010/main">
    <mc:Choice Requires="p14">
      <p:transition spd="slow" p14:dur="2000" advTm="18054">
        <p:fade/>
      </p:transition>
    </mc:Choice>
    <mc:Fallback xmlns="">
      <p:transition spd="slow" advTm="1805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2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25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25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25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25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25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p:bldP spid="19" grpId="0"/>
      <p:bldP spid="20" grpId="0"/>
      <p:bldP spid="21" grpId="0"/>
      <p:bldP spid="23"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36000">
              <a:srgbClr val="171C20"/>
            </a:gs>
            <a:gs pos="0">
              <a:schemeClr val="bg1">
                <a:lumMod val="65000"/>
              </a:schemeClr>
            </a:gs>
          </a:gsLst>
          <a:lin ang="0" scaled="1"/>
        </a:gra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E9F1C2D-FED4-4C8A-8109-2298AB84DB0C}"/>
              </a:ext>
            </a:extLst>
          </p:cNvPr>
          <p:cNvSpPr txBox="1"/>
          <p:nvPr/>
        </p:nvSpPr>
        <p:spPr>
          <a:xfrm>
            <a:off x="757430" y="1291592"/>
            <a:ext cx="3456432" cy="461665"/>
          </a:xfrm>
          <a:prstGeom prst="rect">
            <a:avLst/>
          </a:prstGeom>
          <a:noFill/>
        </p:spPr>
        <p:txBody>
          <a:bodyPr wrap="square" rtlCol="0">
            <a:spAutoFit/>
          </a:bodyPr>
          <a:lstStyle/>
          <a:p>
            <a:r>
              <a:rPr lang="en-US" sz="2400" dirty="0">
                <a:solidFill>
                  <a:srgbClr val="E8D7C9"/>
                </a:solidFill>
                <a:effectLst>
                  <a:outerShdw blurRad="50800" dist="38100" dir="12300000" algn="br" rotWithShape="0">
                    <a:prstClr val="black">
                      <a:alpha val="79000"/>
                    </a:prstClr>
                  </a:outerShdw>
                </a:effectLst>
              </a:rPr>
              <a:t>FASHION HISTORY</a:t>
            </a:r>
          </a:p>
        </p:txBody>
      </p:sp>
      <p:sp>
        <p:nvSpPr>
          <p:cNvPr id="10" name="TextBox 9">
            <a:extLst>
              <a:ext uri="{FF2B5EF4-FFF2-40B4-BE49-F238E27FC236}">
                <a16:creationId xmlns:a16="http://schemas.microsoft.com/office/drawing/2014/main" id="{66C76084-7AC6-464F-8952-F453B39FB415}"/>
              </a:ext>
            </a:extLst>
          </p:cNvPr>
          <p:cNvSpPr txBox="1"/>
          <p:nvPr/>
        </p:nvSpPr>
        <p:spPr>
          <a:xfrm>
            <a:off x="757430" y="1816177"/>
            <a:ext cx="3456432" cy="461665"/>
          </a:xfrm>
          <a:prstGeom prst="rect">
            <a:avLst/>
          </a:prstGeom>
          <a:noFill/>
        </p:spPr>
        <p:txBody>
          <a:bodyPr wrap="square" rtlCol="0">
            <a:spAutoFit/>
          </a:bodyPr>
          <a:lstStyle/>
          <a:p>
            <a:r>
              <a:rPr lang="en-US" sz="2400" dirty="0">
                <a:solidFill>
                  <a:srgbClr val="E8D7C9"/>
                </a:solidFill>
                <a:effectLst>
                  <a:outerShdw blurRad="50800" dist="38100" dir="12300000" algn="br" rotWithShape="0">
                    <a:prstClr val="black">
                      <a:alpha val="79000"/>
                    </a:prstClr>
                  </a:outerShdw>
                </a:effectLst>
              </a:rPr>
              <a:t>EVOLUTION OF CLOTHING</a:t>
            </a:r>
          </a:p>
        </p:txBody>
      </p:sp>
      <p:sp>
        <p:nvSpPr>
          <p:cNvPr id="11" name="TextBox 10">
            <a:extLst>
              <a:ext uri="{FF2B5EF4-FFF2-40B4-BE49-F238E27FC236}">
                <a16:creationId xmlns:a16="http://schemas.microsoft.com/office/drawing/2014/main" id="{1F6ABACC-1DD2-49BC-A0E7-9FD4393A07DE}"/>
              </a:ext>
            </a:extLst>
          </p:cNvPr>
          <p:cNvSpPr txBox="1"/>
          <p:nvPr/>
        </p:nvSpPr>
        <p:spPr>
          <a:xfrm>
            <a:off x="757430" y="2403681"/>
            <a:ext cx="3456432" cy="461665"/>
          </a:xfrm>
          <a:prstGeom prst="rect">
            <a:avLst/>
          </a:prstGeom>
          <a:noFill/>
        </p:spPr>
        <p:txBody>
          <a:bodyPr wrap="square" rtlCol="0">
            <a:spAutoFit/>
          </a:bodyPr>
          <a:lstStyle/>
          <a:p>
            <a:r>
              <a:rPr lang="en-US" sz="2400" dirty="0">
                <a:solidFill>
                  <a:srgbClr val="E8D7C9"/>
                </a:solidFill>
                <a:effectLst>
                  <a:outerShdw blurRad="50800" dist="38100" dir="12300000" algn="br" rotWithShape="0">
                    <a:prstClr val="black">
                      <a:alpha val="79000"/>
                    </a:prstClr>
                  </a:outerShdw>
                </a:effectLst>
              </a:rPr>
              <a:t>FASHION &amp; TREND CYCLES</a:t>
            </a:r>
          </a:p>
        </p:txBody>
      </p:sp>
      <p:sp>
        <p:nvSpPr>
          <p:cNvPr id="12" name="TextBox 11">
            <a:extLst>
              <a:ext uri="{FF2B5EF4-FFF2-40B4-BE49-F238E27FC236}">
                <a16:creationId xmlns:a16="http://schemas.microsoft.com/office/drawing/2014/main" id="{69D9811E-326B-4F80-8B44-BF0D30D019D8}"/>
              </a:ext>
            </a:extLst>
          </p:cNvPr>
          <p:cNvSpPr txBox="1"/>
          <p:nvPr/>
        </p:nvSpPr>
        <p:spPr>
          <a:xfrm>
            <a:off x="757430" y="2991185"/>
            <a:ext cx="4422437" cy="461665"/>
          </a:xfrm>
          <a:prstGeom prst="rect">
            <a:avLst/>
          </a:prstGeom>
          <a:noFill/>
        </p:spPr>
        <p:txBody>
          <a:bodyPr wrap="square" rtlCol="0">
            <a:spAutoFit/>
          </a:bodyPr>
          <a:lstStyle/>
          <a:p>
            <a:r>
              <a:rPr lang="en-US" sz="2400" dirty="0">
                <a:solidFill>
                  <a:srgbClr val="E8D7C9"/>
                </a:solidFill>
                <a:effectLst>
                  <a:outerShdw blurRad="50800" dist="38100" dir="12300000" algn="br" rotWithShape="0">
                    <a:prstClr val="black">
                      <a:alpha val="79000"/>
                    </a:prstClr>
                  </a:outerShdw>
                </a:effectLst>
              </a:rPr>
              <a:t>CULTURAL-SOCIAL INFLUENCES</a:t>
            </a:r>
          </a:p>
        </p:txBody>
      </p:sp>
      <p:pic>
        <p:nvPicPr>
          <p:cNvPr id="14" name="Picture 13" descr="A person posing for a photo&#10;&#10;Description automatically generated">
            <a:extLst>
              <a:ext uri="{FF2B5EF4-FFF2-40B4-BE49-F238E27FC236}">
                <a16:creationId xmlns:a16="http://schemas.microsoft.com/office/drawing/2014/main" id="{486C1EEA-B685-440E-A6BD-08F92BE15BA0}"/>
              </a:ext>
            </a:extLst>
          </p:cNvPr>
          <p:cNvPicPr>
            <a:picLocks noChangeAspect="1"/>
          </p:cNvPicPr>
          <p:nvPr/>
        </p:nvPicPr>
        <p:blipFill rotWithShape="1">
          <a:blip r:embed="rId3">
            <a:extLst>
              <a:ext uri="{28A0092B-C50C-407E-A947-70E740481C1C}">
                <a14:useLocalDpi xmlns:a14="http://schemas.microsoft.com/office/drawing/2010/main" val="0"/>
              </a:ext>
            </a:extLst>
          </a:blip>
          <a:srcRect l="12541" t="1886" r="55265" b="1328"/>
          <a:stretch/>
        </p:blipFill>
        <p:spPr>
          <a:xfrm flipH="1">
            <a:off x="5584372" y="0"/>
            <a:ext cx="3559628" cy="6858000"/>
          </a:xfrm>
          <a:prstGeom prst="rect">
            <a:avLst/>
          </a:prstGeom>
        </p:spPr>
      </p:pic>
      <p:sp>
        <p:nvSpPr>
          <p:cNvPr id="3" name="TextBox 2"/>
          <p:cNvSpPr txBox="1"/>
          <p:nvPr/>
        </p:nvSpPr>
        <p:spPr>
          <a:xfrm>
            <a:off x="148737" y="582342"/>
            <a:ext cx="6346371" cy="646331"/>
          </a:xfrm>
          <a:prstGeom prst="rect">
            <a:avLst/>
          </a:prstGeom>
          <a:noFill/>
        </p:spPr>
        <p:txBody>
          <a:bodyPr wrap="square" rtlCol="0">
            <a:spAutoFit/>
          </a:bodyPr>
          <a:lstStyle/>
          <a:p>
            <a:pPr algn="ctr"/>
            <a:r>
              <a:rPr lang="en-US" sz="3600" dirty="0">
                <a:solidFill>
                  <a:srgbClr val="E4A4AC"/>
                </a:solidFill>
                <a:effectLst>
                  <a:outerShdw blurRad="50800" dist="38100" dir="10800000" algn="r" rotWithShape="0">
                    <a:prstClr val="black">
                      <a:alpha val="40000"/>
                    </a:prstClr>
                  </a:outerShdw>
                </a:effectLst>
              </a:rPr>
              <a:t>HISTORY &amp; SOCIAL CONTEXT</a:t>
            </a:r>
          </a:p>
        </p:txBody>
      </p:sp>
      <p:sp>
        <p:nvSpPr>
          <p:cNvPr id="9" name="TextBox 8">
            <a:extLst>
              <a:ext uri="{FF2B5EF4-FFF2-40B4-BE49-F238E27FC236}">
                <a16:creationId xmlns:a16="http://schemas.microsoft.com/office/drawing/2014/main" id="{D7A73B4C-E8BB-4DB9-822E-A80D8D0A808B}"/>
              </a:ext>
            </a:extLst>
          </p:cNvPr>
          <p:cNvSpPr txBox="1"/>
          <p:nvPr/>
        </p:nvSpPr>
        <p:spPr>
          <a:xfrm>
            <a:off x="6895120" y="5975241"/>
            <a:ext cx="2191540" cy="461665"/>
          </a:xfrm>
          <a:prstGeom prst="rect">
            <a:avLst/>
          </a:prstGeom>
          <a:noFill/>
        </p:spPr>
        <p:txBody>
          <a:bodyPr wrap="square" rtlCol="0">
            <a:spAutoFit/>
          </a:bodyPr>
          <a:lstStyle/>
          <a:p>
            <a:pPr algn="r"/>
            <a:r>
              <a:rPr lang="en-US" sz="1200" dirty="0">
                <a:solidFill>
                  <a:schemeClr val="tx1">
                    <a:lumMod val="50000"/>
                    <a:lumOff val="50000"/>
                  </a:schemeClr>
                </a:solidFill>
              </a:rPr>
              <a:t>Jeanne </a:t>
            </a:r>
            <a:r>
              <a:rPr lang="en-US" sz="1200" dirty="0" err="1">
                <a:solidFill>
                  <a:schemeClr val="tx1">
                    <a:lumMod val="50000"/>
                    <a:lumOff val="50000"/>
                  </a:schemeClr>
                </a:solidFill>
              </a:rPr>
              <a:t>Roiter</a:t>
            </a:r>
            <a:r>
              <a:rPr lang="en-US" sz="1200" dirty="0">
                <a:solidFill>
                  <a:schemeClr val="tx1">
                    <a:lumMod val="50000"/>
                    <a:lumOff val="50000"/>
                  </a:schemeClr>
                </a:solidFill>
              </a:rPr>
              <a:t> 2018</a:t>
            </a:r>
          </a:p>
          <a:p>
            <a:pPr algn="r"/>
            <a:r>
              <a:rPr lang="en-US" sz="1200" dirty="0">
                <a:solidFill>
                  <a:schemeClr val="tx1">
                    <a:lumMod val="50000"/>
                    <a:lumOff val="50000"/>
                  </a:schemeClr>
                </a:solidFill>
              </a:rPr>
              <a:t>AMAZON – TECHNICAL DESIGN</a:t>
            </a:r>
          </a:p>
        </p:txBody>
      </p:sp>
    </p:spTree>
    <p:custDataLst>
      <p:tags r:id="rId1"/>
    </p:custDataLst>
    <p:extLst>
      <p:ext uri="{BB962C8B-B14F-4D97-AF65-F5344CB8AC3E}">
        <p14:creationId xmlns:p14="http://schemas.microsoft.com/office/powerpoint/2010/main" val="100269964"/>
      </p:ext>
    </p:extLst>
  </p:cSld>
  <p:clrMapOvr>
    <a:masterClrMapping/>
  </p:clrMapOvr>
  <mc:AlternateContent xmlns:mc="http://schemas.openxmlformats.org/markup-compatibility/2006" xmlns:p14="http://schemas.microsoft.com/office/powerpoint/2010/main">
    <mc:Choice Requires="p14">
      <p:transition spd="slow" p14:dur="2000" advTm="15032">
        <p:fade/>
      </p:transition>
    </mc:Choice>
    <mc:Fallback xmlns="">
      <p:transition spd="slow" advTm="1503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2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25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25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25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60239">
              <a:srgbClr val="E9D4B7"/>
            </a:gs>
            <a:gs pos="70290">
              <a:srgbClr val="E5CDAB"/>
            </a:gs>
            <a:gs pos="90000">
              <a:srgbClr val="DEBF93"/>
            </a:gs>
            <a:gs pos="0">
              <a:schemeClr val="bg1">
                <a:alpha val="68000"/>
              </a:schemeClr>
            </a:gs>
          </a:gsLst>
          <a:lin ang="0" scaled="1"/>
        </a:gra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848BD71-9B4D-47FF-BA67-AEF8A4853DF0}"/>
              </a:ext>
            </a:extLst>
          </p:cNvPr>
          <p:cNvSpPr txBox="1"/>
          <p:nvPr/>
        </p:nvSpPr>
        <p:spPr>
          <a:xfrm>
            <a:off x="5317656" y="3502958"/>
            <a:ext cx="3429000" cy="2031325"/>
          </a:xfrm>
          <a:prstGeom prst="rect">
            <a:avLst/>
          </a:prstGeom>
          <a:noFill/>
        </p:spPr>
        <p:txBody>
          <a:bodyPr wrap="square" rtlCol="0">
            <a:spAutoFit/>
          </a:bodyPr>
          <a:lstStyle/>
          <a:p>
            <a:pPr algn="ctr"/>
            <a:r>
              <a:rPr lang="en-US" dirty="0"/>
              <a:t>To protect our community, we will be hosting our event remotely this year. </a:t>
            </a:r>
          </a:p>
          <a:p>
            <a:pPr algn="ctr"/>
            <a:endParaRPr lang="en-US" dirty="0"/>
          </a:p>
          <a:p>
            <a:pPr algn="ctr"/>
            <a:r>
              <a:rPr lang="en-US" dirty="0"/>
              <a:t>More details to come! Check our website for more information soon.</a:t>
            </a:r>
          </a:p>
        </p:txBody>
      </p:sp>
      <p:sp>
        <p:nvSpPr>
          <p:cNvPr id="11" name="TextBox 10">
            <a:extLst>
              <a:ext uri="{FF2B5EF4-FFF2-40B4-BE49-F238E27FC236}">
                <a16:creationId xmlns:a16="http://schemas.microsoft.com/office/drawing/2014/main" id="{47DBA24F-64F3-4681-869C-1C56EF2A0BFA}"/>
              </a:ext>
            </a:extLst>
          </p:cNvPr>
          <p:cNvSpPr txBox="1"/>
          <p:nvPr/>
        </p:nvSpPr>
        <p:spPr>
          <a:xfrm>
            <a:off x="5317656" y="1318884"/>
            <a:ext cx="3352800" cy="2062103"/>
          </a:xfrm>
          <a:prstGeom prst="rect">
            <a:avLst/>
          </a:prstGeom>
          <a:noFill/>
        </p:spPr>
        <p:txBody>
          <a:bodyPr wrap="square" rtlCol="0">
            <a:spAutoFit/>
          </a:bodyPr>
          <a:lstStyle/>
          <a:p>
            <a:pPr algn="ctr"/>
            <a:r>
              <a:rPr lang="en-US" sz="3200" dirty="0">
                <a:effectLst>
                  <a:outerShdw blurRad="38100" dist="38100" dir="2700000" algn="tl">
                    <a:srgbClr val="000000">
                      <a:alpha val="43137"/>
                    </a:srgbClr>
                  </a:outerShdw>
                </a:effectLst>
              </a:rPr>
              <a:t>JOIN US FOR OUR</a:t>
            </a:r>
          </a:p>
          <a:p>
            <a:pPr algn="ctr"/>
            <a:r>
              <a:rPr lang="en-US" sz="3200" dirty="0">
                <a:effectLst>
                  <a:outerShdw blurRad="38100" dist="38100" dir="2700000" algn="tl">
                    <a:srgbClr val="000000">
                      <a:alpha val="43137"/>
                    </a:srgbClr>
                  </a:outerShdw>
                </a:effectLst>
              </a:rPr>
              <a:t>FASHION PORTFOLIO SHOWCASE</a:t>
            </a:r>
          </a:p>
        </p:txBody>
      </p:sp>
      <p:sp>
        <p:nvSpPr>
          <p:cNvPr id="13" name="Text Box 2">
            <a:extLst>
              <a:ext uri="{FF2B5EF4-FFF2-40B4-BE49-F238E27FC236}">
                <a16:creationId xmlns:a16="http://schemas.microsoft.com/office/drawing/2014/main" id="{45ED9B35-9AD8-4978-9ABD-26EB7FE0E959}"/>
              </a:ext>
            </a:extLst>
          </p:cNvPr>
          <p:cNvSpPr txBox="1">
            <a:spLocks noChangeArrowheads="1"/>
          </p:cNvSpPr>
          <p:nvPr/>
        </p:nvSpPr>
        <p:spPr bwMode="auto">
          <a:xfrm>
            <a:off x="0" y="0"/>
            <a:ext cx="685800" cy="6858000"/>
          </a:xfrm>
          <a:prstGeom prst="rect">
            <a:avLst/>
          </a:prstGeom>
          <a:solidFill>
            <a:srgbClr val="ECA379"/>
          </a:solidFill>
          <a:ln w="9525">
            <a:noFill/>
            <a:miter lim="800000"/>
            <a:headEnd/>
            <a:tailEnd/>
          </a:ln>
        </p:spPr>
        <p:txBody>
          <a:bodyPr rot="0" vert="vert270" wrap="square" lIns="91440" tIns="45720" rIns="91440" bIns="45720" anchor="t" anchorCtr="0">
            <a:noAutofit/>
          </a:bodyPr>
          <a:lstStyle/>
          <a:p>
            <a:pPr marL="0" marR="0" algn="ctr">
              <a:lnSpc>
                <a:spcPct val="115000"/>
              </a:lnSpc>
              <a:spcBef>
                <a:spcPts val="0"/>
              </a:spcBef>
              <a:spcAft>
                <a:spcPts val="1000"/>
              </a:spcAft>
            </a:pPr>
            <a:r>
              <a:rPr lang="en-US" sz="2800" dirty="0">
                <a:solidFill>
                  <a:srgbClr val="FFFFFF"/>
                </a:solidFill>
                <a:effectLst>
                  <a:outerShdw blurRad="50800" dist="38100" algn="l" rotWithShape="0">
                    <a:prstClr val="black">
                      <a:alpha val="40000"/>
                    </a:prstClr>
                  </a:outerShdw>
                </a:effectLst>
                <a:latin typeface="Calibri"/>
                <a:ea typeface="Calibri"/>
                <a:cs typeface="Times New Roman"/>
              </a:rPr>
              <a:t>AD&amp;D  CURRICLUM CAPSTONE</a:t>
            </a:r>
            <a:endParaRPr lang="en-US" sz="1100" dirty="0">
              <a:effectLst>
                <a:outerShdw blurRad="50800" dist="38100" algn="l" rotWithShape="0">
                  <a:prstClr val="black">
                    <a:alpha val="40000"/>
                  </a:prstClr>
                </a:outerShdw>
              </a:effectLst>
              <a:latin typeface="Calibri"/>
              <a:ea typeface="Calibri"/>
              <a:cs typeface="Times New Roman"/>
            </a:endParaRPr>
          </a:p>
        </p:txBody>
      </p:sp>
      <p:pic>
        <p:nvPicPr>
          <p:cNvPr id="4" name="Picture 3" descr="A picture containing drawing&#10;&#10;Description automatically generated">
            <a:extLst>
              <a:ext uri="{FF2B5EF4-FFF2-40B4-BE49-F238E27FC236}">
                <a16:creationId xmlns:a16="http://schemas.microsoft.com/office/drawing/2014/main" id="{B07E3CAA-78BF-4316-83E2-EFD42113246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815" t="-1310" r="18012" b="1310"/>
          <a:stretch/>
        </p:blipFill>
        <p:spPr>
          <a:xfrm>
            <a:off x="1121228" y="1188268"/>
            <a:ext cx="3998102" cy="4438834"/>
          </a:xfrm>
          <a:prstGeom prst="rect">
            <a:avLst/>
          </a:prstGeom>
        </p:spPr>
      </p:pic>
      <p:sp>
        <p:nvSpPr>
          <p:cNvPr id="7" name="TextBox 6">
            <a:extLst>
              <a:ext uri="{FF2B5EF4-FFF2-40B4-BE49-F238E27FC236}">
                <a16:creationId xmlns:a16="http://schemas.microsoft.com/office/drawing/2014/main" id="{3A314FA6-B6EF-4B81-B1D7-733F1EE738BD}"/>
              </a:ext>
            </a:extLst>
          </p:cNvPr>
          <p:cNvSpPr txBox="1"/>
          <p:nvPr/>
        </p:nvSpPr>
        <p:spPr>
          <a:xfrm>
            <a:off x="1051398" y="5566957"/>
            <a:ext cx="2550158" cy="523220"/>
          </a:xfrm>
          <a:prstGeom prst="rect">
            <a:avLst/>
          </a:prstGeom>
          <a:noFill/>
        </p:spPr>
        <p:txBody>
          <a:bodyPr wrap="square" rtlCol="0">
            <a:spAutoFit/>
          </a:bodyPr>
          <a:lstStyle/>
          <a:p>
            <a:r>
              <a:rPr lang="en-US" sz="2800" dirty="0">
                <a:latin typeface="Upgrade Medium" panose="00000000000000020000" pitchFamily="50" charset="0"/>
              </a:rPr>
              <a:t>JUNE 17, 2021 </a:t>
            </a:r>
          </a:p>
        </p:txBody>
      </p:sp>
      <p:sp>
        <p:nvSpPr>
          <p:cNvPr id="5" name="TextBox 4">
            <a:extLst>
              <a:ext uri="{FF2B5EF4-FFF2-40B4-BE49-F238E27FC236}">
                <a16:creationId xmlns:a16="http://schemas.microsoft.com/office/drawing/2014/main" id="{C72A5A98-E580-4A96-A710-D6C8A2A8B58D}"/>
              </a:ext>
            </a:extLst>
          </p:cNvPr>
          <p:cNvSpPr txBox="1"/>
          <p:nvPr/>
        </p:nvSpPr>
        <p:spPr>
          <a:xfrm>
            <a:off x="4034394" y="6309111"/>
            <a:ext cx="4982730" cy="369332"/>
          </a:xfrm>
          <a:prstGeom prst="rect">
            <a:avLst/>
          </a:prstGeom>
          <a:noFill/>
        </p:spPr>
        <p:txBody>
          <a:bodyPr wrap="square" rtlCol="0">
            <a:spAutoFit/>
          </a:bodyPr>
          <a:lstStyle/>
          <a:p>
            <a:r>
              <a:rPr lang="en-US" dirty="0">
                <a:hlinkClick r:id="rId4">
                  <a:extLst>
                    <a:ext uri="{A12FA001-AC4F-418D-AE19-62706E023703}">
                      <ahyp:hlinkClr xmlns:ahyp="http://schemas.microsoft.com/office/drawing/2018/hyperlinkcolor" val="tx"/>
                    </a:ext>
                  </a:extLst>
                </a:hlinkClick>
              </a:rPr>
              <a:t>http://</a:t>
            </a:r>
            <a:r>
              <a:rPr lang="en-US" dirty="0" err="1">
                <a:hlinkClick r:id="rId4">
                  <a:extLst>
                    <a:ext uri="{A12FA001-AC4F-418D-AE19-62706E023703}">
                      <ahyp:hlinkClr xmlns:ahyp="http://schemas.microsoft.com/office/drawing/2018/hyperlinkcolor" val="tx"/>
                    </a:ext>
                  </a:extLst>
                </a:hlinkClick>
              </a:rPr>
              <a:t>schoolofappareldesignanddevelopment.com</a:t>
            </a:r>
            <a:endParaRPr lang="en-US" dirty="0"/>
          </a:p>
        </p:txBody>
      </p:sp>
    </p:spTree>
    <p:custDataLst>
      <p:tags r:id="rId1"/>
    </p:custDataLst>
    <p:extLst>
      <p:ext uri="{BB962C8B-B14F-4D97-AF65-F5344CB8AC3E}">
        <p14:creationId xmlns:p14="http://schemas.microsoft.com/office/powerpoint/2010/main" val="1390817437"/>
      </p:ext>
    </p:extLst>
  </p:cSld>
  <p:clrMapOvr>
    <a:masterClrMapping/>
  </p:clrMapOvr>
  <mc:AlternateContent xmlns:mc="http://schemas.openxmlformats.org/markup-compatibility/2006" xmlns:p14="http://schemas.microsoft.com/office/powerpoint/2010/main">
    <mc:Choice Requires="p14">
      <p:transition spd="slow" p14:dur="2000" advTm="18055">
        <p:fade/>
      </p:transition>
    </mc:Choice>
    <mc:Fallback xmlns="">
      <p:transition spd="slow" advTm="18055">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childTnLst>
                                </p:cTn>
                              </p:par>
                            </p:childTnLst>
                          </p:cTn>
                        </p:par>
                        <p:par>
                          <p:cTn id="8" fill="hold">
                            <p:stCondLst>
                              <p:cond delay="125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25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chat or text message&#10;&#10;Description automatically generated">
            <a:extLst>
              <a:ext uri="{FF2B5EF4-FFF2-40B4-BE49-F238E27FC236}">
                <a16:creationId xmlns:a16="http://schemas.microsoft.com/office/drawing/2014/main" id="{DBE5A704-E98E-6445-9E7C-BBC256DA8F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7656"/>
            <a:ext cx="9144000" cy="5344371"/>
          </a:xfrm>
          <a:prstGeom prst="rect">
            <a:avLst/>
          </a:prstGeom>
        </p:spPr>
      </p:pic>
      <p:sp>
        <p:nvSpPr>
          <p:cNvPr id="4" name="TextBox 3">
            <a:extLst>
              <a:ext uri="{FF2B5EF4-FFF2-40B4-BE49-F238E27FC236}">
                <a16:creationId xmlns:a16="http://schemas.microsoft.com/office/drawing/2014/main" id="{2ADD74B9-8306-2944-8805-5E1A0706AC58}"/>
              </a:ext>
            </a:extLst>
          </p:cNvPr>
          <p:cNvSpPr txBox="1"/>
          <p:nvPr/>
        </p:nvSpPr>
        <p:spPr>
          <a:xfrm>
            <a:off x="3881994" y="122990"/>
            <a:ext cx="4982730" cy="369332"/>
          </a:xfrm>
          <a:prstGeom prst="rect">
            <a:avLst/>
          </a:prstGeom>
          <a:noFill/>
        </p:spPr>
        <p:txBody>
          <a:bodyPr wrap="square" rtlCol="0">
            <a:spAutoFit/>
          </a:bodyPr>
          <a:lstStyle/>
          <a:p>
            <a:r>
              <a:rPr lang="en-US" dirty="0">
                <a:hlinkClick r:id="rId3">
                  <a:extLst>
                    <a:ext uri="{A12FA001-AC4F-418D-AE19-62706E023703}">
                      <ahyp:hlinkClr xmlns:ahyp="http://schemas.microsoft.com/office/drawing/2018/hyperlinkcolor" val="tx"/>
                    </a:ext>
                  </a:extLst>
                </a:hlinkClick>
              </a:rPr>
              <a:t>http://</a:t>
            </a:r>
            <a:r>
              <a:rPr lang="en-US" dirty="0" err="1">
                <a:hlinkClick r:id="rId3">
                  <a:extLst>
                    <a:ext uri="{A12FA001-AC4F-418D-AE19-62706E023703}">
                      <ahyp:hlinkClr xmlns:ahyp="http://schemas.microsoft.com/office/drawing/2018/hyperlinkcolor" val="tx"/>
                    </a:ext>
                  </a:extLst>
                </a:hlinkClick>
              </a:rPr>
              <a:t>schoolofappareldesignanddevelopment.com</a:t>
            </a:r>
            <a:endParaRPr lang="en-US" dirty="0"/>
          </a:p>
        </p:txBody>
      </p:sp>
      <p:pic>
        <p:nvPicPr>
          <p:cNvPr id="5" name="Picture 4" descr="Graphical user interface, application&#10;&#10;Description automatically generated">
            <a:extLst>
              <a:ext uri="{FF2B5EF4-FFF2-40B4-BE49-F238E27FC236}">
                <a16:creationId xmlns:a16="http://schemas.microsoft.com/office/drawing/2014/main" id="{156AC4B9-A904-234A-AE84-014A62D42F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025702"/>
            <a:ext cx="9144000" cy="2148971"/>
          </a:xfrm>
          <a:prstGeom prst="rect">
            <a:avLst/>
          </a:prstGeom>
        </p:spPr>
      </p:pic>
    </p:spTree>
    <p:extLst>
      <p:ext uri="{BB962C8B-B14F-4D97-AF65-F5344CB8AC3E}">
        <p14:creationId xmlns:p14="http://schemas.microsoft.com/office/powerpoint/2010/main" val="47072816"/>
      </p:ext>
    </p:extLst>
  </p:cSld>
  <p:clrMapOvr>
    <a:masterClrMapping/>
  </p:clrMapOvr>
  <mc:AlternateContent xmlns:mc="http://schemas.openxmlformats.org/markup-compatibility/2006" xmlns:p14="http://schemas.microsoft.com/office/powerpoint/2010/main">
    <mc:Choice Requires="p14">
      <p:transition spd="slow" p14:dur="2000" advTm="17249">
        <p:fade/>
      </p:transition>
    </mc:Choice>
    <mc:Fallback xmlns="">
      <p:transition spd="slow" advTm="17249">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22000">
              <a:srgbClr val="9FB1BD"/>
            </a:gs>
            <a:gs pos="100000">
              <a:schemeClr val="bg1"/>
            </a:gs>
          </a:gsLst>
          <a:lin ang="0" scaled="1"/>
        </a:gradFill>
        <a:effectLst/>
      </p:bgPr>
    </p:bg>
    <p:spTree>
      <p:nvGrpSpPr>
        <p:cNvPr id="1" name=""/>
        <p:cNvGrpSpPr/>
        <p:nvPr/>
      </p:nvGrpSpPr>
      <p:grpSpPr>
        <a:xfrm>
          <a:off x="0" y="0"/>
          <a:ext cx="0" cy="0"/>
          <a:chOff x="0" y="0"/>
          <a:chExt cx="0" cy="0"/>
        </a:xfrm>
      </p:grpSpPr>
      <p:sp>
        <p:nvSpPr>
          <p:cNvPr id="5" name="TextBox 4"/>
          <p:cNvSpPr txBox="1"/>
          <p:nvPr/>
        </p:nvSpPr>
        <p:spPr>
          <a:xfrm>
            <a:off x="1676400" y="5029200"/>
            <a:ext cx="6477000" cy="369332"/>
          </a:xfrm>
          <a:prstGeom prst="rect">
            <a:avLst/>
          </a:prstGeom>
          <a:noFill/>
        </p:spPr>
        <p:txBody>
          <a:bodyPr wrap="square" rtlCol="0">
            <a:spAutoFit/>
          </a:bodyPr>
          <a:lstStyle/>
          <a:p>
            <a:r>
              <a:rPr lang="en-US" b="1"/>
              <a:t> </a:t>
            </a:r>
            <a:endParaRPr lang="en-US"/>
          </a:p>
        </p:txBody>
      </p:sp>
      <p:pic>
        <p:nvPicPr>
          <p:cNvPr id="9" name="Picture 8" descr="A person in a blue dress&#10;&#10;Description automatically generated">
            <a:extLst>
              <a:ext uri="{FF2B5EF4-FFF2-40B4-BE49-F238E27FC236}">
                <a16:creationId xmlns:a16="http://schemas.microsoft.com/office/drawing/2014/main" id="{D62D1068-C08F-4B9E-9ED4-72E5CB1AD147}"/>
              </a:ext>
            </a:extLst>
          </p:cNvPr>
          <p:cNvPicPr>
            <a:picLocks noChangeAspect="1"/>
          </p:cNvPicPr>
          <p:nvPr/>
        </p:nvPicPr>
        <p:blipFill rotWithShape="1">
          <a:blip r:embed="rId4">
            <a:extLst>
              <a:ext uri="{28A0092B-C50C-407E-A947-70E740481C1C}">
                <a14:useLocalDpi xmlns:a14="http://schemas.microsoft.com/office/drawing/2010/main" val="0"/>
              </a:ext>
            </a:extLst>
          </a:blip>
          <a:srcRect l="53333" r="2738"/>
          <a:stretch/>
        </p:blipFill>
        <p:spPr>
          <a:xfrm flipH="1">
            <a:off x="0" y="0"/>
            <a:ext cx="4572000" cy="6858000"/>
          </a:xfrm>
          <a:prstGeom prst="rect">
            <a:avLst/>
          </a:prstGeom>
        </p:spPr>
      </p:pic>
      <p:sp>
        <p:nvSpPr>
          <p:cNvPr id="10" name="TextBox 9">
            <a:extLst>
              <a:ext uri="{FF2B5EF4-FFF2-40B4-BE49-F238E27FC236}">
                <a16:creationId xmlns:a16="http://schemas.microsoft.com/office/drawing/2014/main" id="{DEA90949-F473-4B84-9655-983A9B3DF052}"/>
              </a:ext>
            </a:extLst>
          </p:cNvPr>
          <p:cNvSpPr txBox="1"/>
          <p:nvPr/>
        </p:nvSpPr>
        <p:spPr>
          <a:xfrm>
            <a:off x="3339193" y="181765"/>
            <a:ext cx="5671457" cy="646331"/>
          </a:xfrm>
          <a:prstGeom prst="rect">
            <a:avLst/>
          </a:prstGeom>
          <a:noFill/>
        </p:spPr>
        <p:txBody>
          <a:bodyPr wrap="square" rtlCol="0">
            <a:spAutoFit/>
          </a:bodyPr>
          <a:lstStyle/>
          <a:p>
            <a:r>
              <a:rPr lang="en-US" sz="3600" b="1" cap="all" dirty="0">
                <a:solidFill>
                  <a:srgbClr val="03180D"/>
                </a:solidFill>
                <a:effectLst>
                  <a:outerShdw blurRad="50800" dist="38100" algn="l" rotWithShape="0">
                    <a:prstClr val="black">
                      <a:alpha val="40000"/>
                    </a:prstClr>
                  </a:outerShdw>
                </a:effectLst>
                <a:ea typeface="Times New Roman"/>
              </a:rPr>
              <a:t>Our graduates get hired</a:t>
            </a:r>
            <a:endParaRPr lang="en-US" sz="3600" b="1" cap="all" dirty="0">
              <a:solidFill>
                <a:srgbClr val="03180D"/>
              </a:solidFill>
              <a:effectLst>
                <a:outerShdw blurRad="50800" dist="38100" algn="l" rotWithShape="0">
                  <a:prstClr val="black">
                    <a:alpha val="40000"/>
                  </a:prstClr>
                </a:outerShdw>
              </a:effectLst>
            </a:endParaRPr>
          </a:p>
        </p:txBody>
      </p:sp>
      <p:sp>
        <p:nvSpPr>
          <p:cNvPr id="12" name="TextBox 11">
            <a:extLst>
              <a:ext uri="{FF2B5EF4-FFF2-40B4-BE49-F238E27FC236}">
                <a16:creationId xmlns:a16="http://schemas.microsoft.com/office/drawing/2014/main" id="{11EE0967-80D9-4825-8CD4-597979E2926A}"/>
              </a:ext>
            </a:extLst>
          </p:cNvPr>
          <p:cNvSpPr txBox="1"/>
          <p:nvPr/>
        </p:nvSpPr>
        <p:spPr>
          <a:xfrm>
            <a:off x="4743450" y="796221"/>
            <a:ext cx="4267200" cy="2092881"/>
          </a:xfrm>
          <a:prstGeom prst="rect">
            <a:avLst/>
          </a:prstGeom>
          <a:noFill/>
        </p:spPr>
        <p:txBody>
          <a:bodyPr wrap="square" rtlCol="0">
            <a:spAutoFit/>
          </a:bodyPr>
          <a:lstStyle/>
          <a:p>
            <a:r>
              <a:rPr lang="en-US" sz="1600" dirty="0">
                <a:solidFill>
                  <a:srgbClr val="03180D"/>
                </a:solidFill>
              </a:rPr>
              <a:t>The school enjoys strong partnerships with apparel companies —in the northwest, nationally and internationally. Many of our alumni have risen as top leaders in our industry. Employers rely on the </a:t>
            </a:r>
            <a:r>
              <a:rPr lang="en-US" sz="1600" b="1" dirty="0">
                <a:solidFill>
                  <a:srgbClr val="03180D"/>
                </a:solidFill>
              </a:rPr>
              <a:t>School of Apparel Design &amp; Development </a:t>
            </a:r>
            <a:r>
              <a:rPr lang="en-US" sz="1600" dirty="0">
                <a:solidFill>
                  <a:srgbClr val="03180D"/>
                </a:solidFill>
              </a:rPr>
              <a:t>for employees who bring relevant skills to their companies.</a:t>
            </a:r>
          </a:p>
          <a:p>
            <a:endParaRPr lang="en-US" dirty="0"/>
          </a:p>
        </p:txBody>
      </p:sp>
      <p:sp>
        <p:nvSpPr>
          <p:cNvPr id="13" name="TextBox 12">
            <a:extLst>
              <a:ext uri="{FF2B5EF4-FFF2-40B4-BE49-F238E27FC236}">
                <a16:creationId xmlns:a16="http://schemas.microsoft.com/office/drawing/2014/main" id="{3E7A7BE0-134E-49C7-90E7-7B9F23CA2F46}"/>
              </a:ext>
            </a:extLst>
          </p:cNvPr>
          <p:cNvSpPr txBox="1"/>
          <p:nvPr/>
        </p:nvSpPr>
        <p:spPr>
          <a:xfrm>
            <a:off x="4743450" y="2790188"/>
            <a:ext cx="4050427" cy="3262432"/>
          </a:xfrm>
          <a:prstGeom prst="rect">
            <a:avLst/>
          </a:prstGeom>
          <a:noFill/>
        </p:spPr>
        <p:txBody>
          <a:bodyPr wrap="square" lIns="91440" tIns="45720" rIns="91440" bIns="45720" rtlCol="0" anchor="t">
            <a:spAutoFit/>
          </a:bodyPr>
          <a:lstStyle/>
          <a:p>
            <a:r>
              <a:rPr lang="en-US" sz="2800" b="1" dirty="0">
                <a:solidFill>
                  <a:srgbClr val="03180D"/>
                </a:solidFill>
              </a:rPr>
              <a:t>HIRING RATES</a:t>
            </a:r>
          </a:p>
          <a:p>
            <a:r>
              <a:rPr lang="en-US" dirty="0">
                <a:solidFill>
                  <a:srgbClr val="03180D"/>
                </a:solidFill>
              </a:rPr>
              <a:t>2015 / 96%</a:t>
            </a:r>
          </a:p>
          <a:p>
            <a:r>
              <a:rPr lang="en-US" dirty="0">
                <a:solidFill>
                  <a:srgbClr val="03180D"/>
                </a:solidFill>
              </a:rPr>
              <a:t>2016 / 100%</a:t>
            </a:r>
          </a:p>
          <a:p>
            <a:r>
              <a:rPr lang="en-US" dirty="0">
                <a:solidFill>
                  <a:srgbClr val="03180D"/>
                </a:solidFill>
              </a:rPr>
              <a:t>2017 / 98%</a:t>
            </a:r>
          </a:p>
          <a:p>
            <a:r>
              <a:rPr lang="en-US" dirty="0">
                <a:solidFill>
                  <a:srgbClr val="03180D"/>
                </a:solidFill>
              </a:rPr>
              <a:t>2018 / 100%</a:t>
            </a:r>
          </a:p>
          <a:p>
            <a:r>
              <a:rPr lang="en-US" dirty="0">
                <a:solidFill>
                  <a:srgbClr val="03180D"/>
                </a:solidFill>
              </a:rPr>
              <a:t>2019 / 75% </a:t>
            </a:r>
            <a:endParaRPr lang="en-US" sz="1600">
              <a:solidFill>
                <a:srgbClr val="03180D"/>
              </a:solidFill>
            </a:endParaRPr>
          </a:p>
          <a:p>
            <a:r>
              <a:rPr lang="en-US" dirty="0">
                <a:solidFill>
                  <a:srgbClr val="03180D"/>
                </a:solidFill>
              </a:rPr>
              <a:t>(2019 - </a:t>
            </a:r>
            <a:r>
              <a:rPr lang="en-US" sz="1600" dirty="0">
                <a:solidFill>
                  <a:srgbClr val="03180D"/>
                </a:solidFill>
              </a:rPr>
              <a:t>high proportion of independent designers)</a:t>
            </a:r>
            <a:endParaRPr lang="en-US" sz="1600" dirty="0">
              <a:solidFill>
                <a:srgbClr val="03180D"/>
              </a:solidFill>
              <a:cs typeface="Calibri"/>
            </a:endParaRPr>
          </a:p>
          <a:p>
            <a:endParaRPr lang="en-US" dirty="0">
              <a:solidFill>
                <a:srgbClr val="03180D"/>
              </a:solidFill>
            </a:endParaRPr>
          </a:p>
          <a:p>
            <a:endParaRPr lang="en-US" dirty="0">
              <a:solidFill>
                <a:srgbClr val="03180D"/>
              </a:solidFill>
            </a:endParaRPr>
          </a:p>
          <a:p>
            <a:endParaRPr lang="en-US" dirty="0"/>
          </a:p>
        </p:txBody>
      </p:sp>
      <p:sp>
        <p:nvSpPr>
          <p:cNvPr id="14" name="TextBox 13">
            <a:extLst>
              <a:ext uri="{FF2B5EF4-FFF2-40B4-BE49-F238E27FC236}">
                <a16:creationId xmlns:a16="http://schemas.microsoft.com/office/drawing/2014/main" id="{860AE8E3-65D9-4FE2-864C-2B9879D702E2}"/>
              </a:ext>
            </a:extLst>
          </p:cNvPr>
          <p:cNvSpPr txBox="1"/>
          <p:nvPr/>
        </p:nvSpPr>
        <p:spPr>
          <a:xfrm>
            <a:off x="4743450" y="5378014"/>
            <a:ext cx="4267200" cy="1354217"/>
          </a:xfrm>
          <a:prstGeom prst="rect">
            <a:avLst/>
          </a:prstGeom>
          <a:noFill/>
        </p:spPr>
        <p:txBody>
          <a:bodyPr wrap="square" rtlCol="0">
            <a:spAutoFit/>
          </a:bodyPr>
          <a:lstStyle/>
          <a:p>
            <a:r>
              <a:rPr lang="en-US" sz="2800" b="1" dirty="0">
                <a:solidFill>
                  <a:srgbClr val="03180D"/>
                </a:solidFill>
              </a:rPr>
              <a:t>PAY RATES</a:t>
            </a:r>
          </a:p>
          <a:p>
            <a:r>
              <a:rPr lang="en-US" dirty="0">
                <a:solidFill>
                  <a:srgbClr val="03180D"/>
                </a:solidFill>
              </a:rPr>
              <a:t>$40-50,000 annually with significant increase over 5 years. </a:t>
            </a:r>
          </a:p>
          <a:p>
            <a:endParaRPr lang="en-US" dirty="0"/>
          </a:p>
        </p:txBody>
      </p:sp>
      <p:sp>
        <p:nvSpPr>
          <p:cNvPr id="15" name="TextBox 14">
            <a:extLst>
              <a:ext uri="{FF2B5EF4-FFF2-40B4-BE49-F238E27FC236}">
                <a16:creationId xmlns:a16="http://schemas.microsoft.com/office/drawing/2014/main" id="{AFAFE7FF-747F-4802-B68E-D1E7A1F3BA8D}"/>
              </a:ext>
            </a:extLst>
          </p:cNvPr>
          <p:cNvSpPr txBox="1"/>
          <p:nvPr/>
        </p:nvSpPr>
        <p:spPr>
          <a:xfrm>
            <a:off x="3119722" y="6600738"/>
            <a:ext cx="2191540" cy="276999"/>
          </a:xfrm>
          <a:prstGeom prst="rect">
            <a:avLst/>
          </a:prstGeom>
          <a:noFill/>
        </p:spPr>
        <p:txBody>
          <a:bodyPr wrap="square" rtlCol="0">
            <a:spAutoFit/>
          </a:bodyPr>
          <a:lstStyle/>
          <a:p>
            <a:r>
              <a:rPr lang="en-US" sz="1200" dirty="0">
                <a:solidFill>
                  <a:schemeClr val="tx1">
                    <a:lumMod val="50000"/>
                    <a:lumOff val="50000"/>
                  </a:schemeClr>
                </a:solidFill>
              </a:rPr>
              <a:t>Megan Dellario 2018</a:t>
            </a:r>
          </a:p>
        </p:txBody>
      </p:sp>
    </p:spTree>
    <p:custDataLst>
      <p:tags r:id="rId1"/>
    </p:custDataLst>
    <p:extLst>
      <p:ext uri="{BB962C8B-B14F-4D97-AF65-F5344CB8AC3E}">
        <p14:creationId xmlns:p14="http://schemas.microsoft.com/office/powerpoint/2010/main" val="1670522026"/>
      </p:ext>
    </p:extLst>
  </p:cSld>
  <p:clrMapOvr>
    <a:masterClrMapping/>
  </p:clrMapOvr>
  <mc:AlternateContent xmlns:mc="http://schemas.openxmlformats.org/markup-compatibility/2006" xmlns:p14="http://schemas.microsoft.com/office/powerpoint/2010/main">
    <mc:Choice Requires="p14">
      <p:transition spd="slow" p14:dur="2000" advTm="40511">
        <p:fade/>
      </p:transition>
    </mc:Choice>
    <mc:Fallback xmlns="">
      <p:transition spd="slow" advTm="4051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25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25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25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100000">
              <a:srgbClr val="005151">
                <a:alpha val="36863"/>
              </a:srgbClr>
            </a:gs>
            <a:gs pos="2000">
              <a:schemeClr val="bg1">
                <a:alpha val="44000"/>
              </a:schemeClr>
            </a:gs>
          </a:gsLst>
          <a:lin ang="10800000" scaled="1"/>
        </a:gra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8042FF8-4FBE-4DF1-8DA9-81EE4DA60A43}"/>
              </a:ext>
            </a:extLst>
          </p:cNvPr>
          <p:cNvGrpSpPr/>
          <p:nvPr/>
        </p:nvGrpSpPr>
        <p:grpSpPr>
          <a:xfrm>
            <a:off x="247830" y="-862435"/>
            <a:ext cx="8648340" cy="11935670"/>
            <a:chOff x="838200" y="-159306"/>
            <a:chExt cx="8292740" cy="8650829"/>
          </a:xfrm>
          <a:solidFill>
            <a:schemeClr val="bg1"/>
          </a:solidFill>
        </p:grpSpPr>
        <p:sp>
          <p:nvSpPr>
            <p:cNvPr id="16" name="Rectangle 15">
              <a:extLst>
                <a:ext uri="{FF2B5EF4-FFF2-40B4-BE49-F238E27FC236}">
                  <a16:creationId xmlns:a16="http://schemas.microsoft.com/office/drawing/2014/main" id="{6FB1A357-ACAE-4E50-BEE7-2A235A562F5A}"/>
                </a:ext>
              </a:extLst>
            </p:cNvPr>
            <p:cNvSpPr/>
            <p:nvPr/>
          </p:nvSpPr>
          <p:spPr>
            <a:xfrm>
              <a:off x="6311540" y="-159306"/>
              <a:ext cx="2819400" cy="8032701"/>
            </a:xfrm>
            <a:prstGeom prst="rect">
              <a:avLst/>
            </a:prstGeom>
            <a:noFill/>
          </p:spPr>
          <p:txBody>
            <a:bodyPr wrap="square">
              <a:spAutoFit/>
            </a:bodyPr>
            <a:lstStyle/>
            <a:p>
              <a:pPr algn="ctr"/>
              <a:endParaRPr lang="en-US" dirty="0">
                <a:solidFill>
                  <a:schemeClr val="accent5">
                    <a:lumMod val="50000"/>
                  </a:schemeClr>
                </a:solidFill>
              </a:endParaRPr>
            </a:p>
            <a:p>
              <a:pPr algn="ctr"/>
              <a:r>
                <a:rPr lang="en-US" dirty="0">
                  <a:solidFill>
                    <a:srgbClr val="03180D"/>
                  </a:solidFill>
                </a:rPr>
                <a:t>Prairie Underground</a:t>
              </a:r>
            </a:p>
            <a:p>
              <a:pPr algn="ctr"/>
              <a:r>
                <a:rPr lang="en-US" dirty="0">
                  <a:solidFill>
                    <a:srgbClr val="03180D"/>
                  </a:solidFill>
                </a:rPr>
                <a:t>Puma</a:t>
              </a:r>
            </a:p>
            <a:p>
              <a:pPr algn="ctr"/>
              <a:r>
                <a:rPr lang="en-US" dirty="0">
                  <a:solidFill>
                    <a:srgbClr val="03180D"/>
                  </a:solidFill>
                </a:rPr>
                <a:t>Quick Silver</a:t>
              </a:r>
            </a:p>
            <a:p>
              <a:pPr algn="ctr"/>
              <a:r>
                <a:rPr lang="en-US" dirty="0">
                  <a:solidFill>
                    <a:srgbClr val="03180D"/>
                  </a:solidFill>
                </a:rPr>
                <a:t>Rainy Pass Repair</a:t>
              </a:r>
            </a:p>
            <a:p>
              <a:pPr algn="ctr"/>
              <a:r>
                <a:rPr lang="en-US" dirty="0">
                  <a:solidFill>
                    <a:srgbClr val="03180D"/>
                  </a:solidFill>
                </a:rPr>
                <a:t>Ralph Lauren</a:t>
              </a:r>
            </a:p>
            <a:p>
              <a:pPr algn="ctr"/>
              <a:r>
                <a:rPr lang="en-US" dirty="0">
                  <a:solidFill>
                    <a:srgbClr val="03180D"/>
                  </a:solidFill>
                </a:rPr>
                <a:t>Reebok</a:t>
              </a:r>
            </a:p>
            <a:p>
              <a:pPr algn="ctr"/>
              <a:r>
                <a:rPr lang="en-US" dirty="0">
                  <a:solidFill>
                    <a:srgbClr val="03180D"/>
                  </a:solidFill>
                </a:rPr>
                <a:t>REI</a:t>
              </a:r>
            </a:p>
            <a:p>
              <a:pPr algn="ctr"/>
              <a:r>
                <a:rPr lang="en-US" dirty="0">
                  <a:solidFill>
                    <a:srgbClr val="03180D"/>
                  </a:solidFill>
                </a:rPr>
                <a:t>Report Footwear</a:t>
              </a:r>
            </a:p>
            <a:p>
              <a:pPr algn="ctr"/>
              <a:r>
                <a:rPr lang="en-US" dirty="0">
                  <a:solidFill>
                    <a:srgbClr val="03180D"/>
                  </a:solidFill>
                </a:rPr>
                <a:t>Royal Robin</a:t>
              </a:r>
            </a:p>
            <a:p>
              <a:pPr algn="ctr"/>
              <a:r>
                <a:rPr lang="en-US" dirty="0">
                  <a:solidFill>
                    <a:srgbClr val="03180D"/>
                  </a:solidFill>
                </a:rPr>
                <a:t>Scott USA</a:t>
              </a:r>
            </a:p>
            <a:p>
              <a:pPr algn="ctr"/>
              <a:r>
                <a:rPr lang="en-US" dirty="0">
                  <a:solidFill>
                    <a:srgbClr val="03180D"/>
                  </a:solidFill>
                </a:rPr>
                <a:t>Seattle Children’s Theater</a:t>
              </a:r>
            </a:p>
            <a:p>
              <a:pPr algn="ctr"/>
              <a:r>
                <a:rPr lang="en-US" dirty="0">
                  <a:solidFill>
                    <a:srgbClr val="03180D"/>
                  </a:solidFill>
                </a:rPr>
                <a:t>Seattle Opera </a:t>
              </a:r>
            </a:p>
            <a:p>
              <a:pPr algn="ctr"/>
              <a:r>
                <a:rPr lang="en-US" dirty="0">
                  <a:solidFill>
                    <a:srgbClr val="03180D"/>
                  </a:solidFill>
                </a:rPr>
                <a:t>Seattle Repertory Theater</a:t>
              </a:r>
            </a:p>
            <a:p>
              <a:pPr algn="ctr"/>
              <a:r>
                <a:rPr lang="en-US" dirty="0">
                  <a:solidFill>
                    <a:srgbClr val="03180D"/>
                  </a:solidFill>
                </a:rPr>
                <a:t>Shah Safari</a:t>
              </a:r>
            </a:p>
            <a:p>
              <a:pPr algn="ctr"/>
              <a:r>
                <a:rPr lang="en-US" dirty="0">
                  <a:solidFill>
                    <a:srgbClr val="03180D"/>
                  </a:solidFill>
                </a:rPr>
                <a:t>Spacecraft</a:t>
              </a:r>
            </a:p>
            <a:p>
              <a:pPr algn="ctr"/>
              <a:r>
                <a:rPr lang="en-US" dirty="0" err="1">
                  <a:solidFill>
                    <a:srgbClr val="03180D"/>
                  </a:solidFill>
                </a:rPr>
                <a:t>Tabar</a:t>
              </a:r>
              <a:r>
                <a:rPr lang="en-US" dirty="0">
                  <a:solidFill>
                    <a:srgbClr val="03180D"/>
                  </a:solidFill>
                </a:rPr>
                <a:t>, Inc.</a:t>
              </a:r>
            </a:p>
            <a:p>
              <a:pPr algn="ctr"/>
              <a:r>
                <a:rPr lang="en-US" dirty="0">
                  <a:solidFill>
                    <a:srgbClr val="03180D"/>
                  </a:solidFill>
                </a:rPr>
                <a:t>The Gap</a:t>
              </a:r>
            </a:p>
            <a:p>
              <a:pPr algn="ctr"/>
              <a:r>
                <a:rPr lang="en-US" dirty="0">
                  <a:solidFill>
                    <a:srgbClr val="03180D"/>
                  </a:solidFill>
                </a:rPr>
                <a:t>The Men’s Wearhouse</a:t>
              </a:r>
            </a:p>
            <a:p>
              <a:pPr algn="ctr"/>
              <a:r>
                <a:rPr lang="en-US" dirty="0">
                  <a:solidFill>
                    <a:srgbClr val="03180D"/>
                  </a:solidFill>
                </a:rPr>
                <a:t>The Rafaella Group</a:t>
              </a:r>
            </a:p>
            <a:p>
              <a:pPr algn="ctr"/>
              <a:r>
                <a:rPr lang="en-US" dirty="0" err="1">
                  <a:solidFill>
                    <a:srgbClr val="03180D"/>
                  </a:solidFill>
                </a:rPr>
                <a:t>Tira</a:t>
              </a:r>
              <a:endParaRPr lang="en-US" dirty="0">
                <a:solidFill>
                  <a:srgbClr val="03180D"/>
                </a:solidFill>
              </a:endParaRPr>
            </a:p>
            <a:p>
              <a:pPr algn="ctr"/>
              <a:r>
                <a:rPr lang="en-US" dirty="0">
                  <a:solidFill>
                    <a:srgbClr val="03180D"/>
                  </a:solidFill>
                </a:rPr>
                <a:t>Thom Browne</a:t>
              </a:r>
            </a:p>
            <a:p>
              <a:pPr algn="ctr"/>
              <a:r>
                <a:rPr lang="en-US" dirty="0">
                  <a:solidFill>
                    <a:srgbClr val="03180D"/>
                  </a:solidFill>
                </a:rPr>
                <a:t>Tommy Bahama</a:t>
              </a:r>
            </a:p>
            <a:p>
              <a:pPr algn="ctr"/>
              <a:r>
                <a:rPr lang="en-US" dirty="0">
                  <a:solidFill>
                    <a:srgbClr val="03180D"/>
                  </a:solidFill>
                </a:rPr>
                <a:t>Union Bay</a:t>
              </a:r>
            </a:p>
            <a:p>
              <a:pPr algn="ctr"/>
              <a:r>
                <a:rPr lang="en-US" dirty="0">
                  <a:solidFill>
                    <a:srgbClr val="03180D"/>
                  </a:solidFill>
                </a:rPr>
                <a:t>USA Grown Up Group</a:t>
              </a:r>
            </a:p>
            <a:p>
              <a:pPr algn="ctr"/>
              <a:r>
                <a:rPr lang="en-US" dirty="0" err="1">
                  <a:solidFill>
                    <a:srgbClr val="03180D"/>
                  </a:solidFill>
                </a:rPr>
                <a:t>Utilikilts</a:t>
              </a:r>
              <a:endParaRPr lang="en-US" dirty="0">
                <a:solidFill>
                  <a:srgbClr val="03180D"/>
                </a:solidFill>
              </a:endParaRPr>
            </a:p>
            <a:p>
              <a:pPr algn="ctr"/>
              <a:r>
                <a:rPr lang="en-US" dirty="0">
                  <a:solidFill>
                    <a:srgbClr val="03180D"/>
                  </a:solidFill>
                </a:rPr>
                <a:t>Village Theatre</a:t>
              </a:r>
            </a:p>
            <a:p>
              <a:pPr algn="ctr"/>
              <a:r>
                <a:rPr lang="en-US" dirty="0">
                  <a:solidFill>
                    <a:srgbClr val="03180D"/>
                  </a:solidFill>
                </a:rPr>
                <a:t>Woolrich</a:t>
              </a:r>
            </a:p>
            <a:p>
              <a:pPr algn="ctr"/>
              <a:r>
                <a:rPr lang="en-US" dirty="0" err="1">
                  <a:solidFill>
                    <a:srgbClr val="03180D"/>
                  </a:solidFill>
                </a:rPr>
                <a:t>YoungOne</a:t>
              </a:r>
              <a:endParaRPr lang="en-US" dirty="0">
                <a:solidFill>
                  <a:srgbClr val="03180D"/>
                </a:solidFill>
              </a:endParaRPr>
            </a:p>
            <a:p>
              <a:pPr algn="ctr"/>
              <a:r>
                <a:rPr lang="en-US" dirty="0">
                  <a:solidFill>
                    <a:srgbClr val="03180D"/>
                  </a:solidFill>
                </a:rPr>
                <a:t>Zumiez</a:t>
              </a:r>
            </a:p>
          </p:txBody>
        </p:sp>
        <p:sp>
          <p:nvSpPr>
            <p:cNvPr id="14" name="TextBox 13">
              <a:extLst>
                <a:ext uri="{FF2B5EF4-FFF2-40B4-BE49-F238E27FC236}">
                  <a16:creationId xmlns:a16="http://schemas.microsoft.com/office/drawing/2014/main" id="{0F528D9D-B22A-4E57-8EA9-FBFD189FC5E0}"/>
                </a:ext>
              </a:extLst>
            </p:cNvPr>
            <p:cNvSpPr txBox="1"/>
            <p:nvPr/>
          </p:nvSpPr>
          <p:spPr>
            <a:xfrm>
              <a:off x="838200" y="61600"/>
              <a:ext cx="2819400" cy="8429923"/>
            </a:xfrm>
            <a:prstGeom prst="rect">
              <a:avLst/>
            </a:prstGeom>
            <a:noFill/>
          </p:spPr>
          <p:txBody>
            <a:bodyPr wrap="square" rtlCol="0">
              <a:spAutoFit/>
            </a:bodyPr>
            <a:lstStyle/>
            <a:p>
              <a:pPr algn="ctr"/>
              <a:r>
                <a:rPr lang="en-US" dirty="0">
                  <a:solidFill>
                    <a:srgbClr val="03180D"/>
                  </a:solidFill>
                </a:rPr>
                <a:t>5</a:t>
              </a:r>
              <a:r>
                <a:rPr lang="en-US" baseline="30000" dirty="0">
                  <a:solidFill>
                    <a:srgbClr val="03180D"/>
                  </a:solidFill>
                </a:rPr>
                <a:t>th</a:t>
              </a:r>
              <a:r>
                <a:rPr lang="en-US" dirty="0">
                  <a:solidFill>
                    <a:srgbClr val="03180D"/>
                  </a:solidFill>
                </a:rPr>
                <a:t> Avenue Theatre</a:t>
              </a:r>
            </a:p>
            <a:p>
              <a:pPr algn="ctr"/>
              <a:r>
                <a:rPr lang="en-US" dirty="0">
                  <a:solidFill>
                    <a:srgbClr val="03180D"/>
                  </a:solidFill>
                </a:rPr>
                <a:t>Actual Pain</a:t>
              </a:r>
            </a:p>
            <a:p>
              <a:pPr algn="ctr"/>
              <a:r>
                <a:rPr lang="en-US" dirty="0">
                  <a:solidFill>
                    <a:srgbClr val="03180D"/>
                  </a:solidFill>
                </a:rPr>
                <a:t>A|X Armani Exchange</a:t>
              </a:r>
            </a:p>
            <a:p>
              <a:pPr algn="ctr"/>
              <a:r>
                <a:rPr lang="en-US" dirty="0">
                  <a:solidFill>
                    <a:srgbClr val="03180D"/>
                  </a:solidFill>
                </a:rPr>
                <a:t>Adidas</a:t>
              </a:r>
            </a:p>
            <a:p>
              <a:pPr algn="ctr"/>
              <a:r>
                <a:rPr lang="en-US" dirty="0">
                  <a:solidFill>
                    <a:srgbClr val="03180D"/>
                  </a:solidFill>
                </a:rPr>
                <a:t>Ann Taylor</a:t>
              </a:r>
            </a:p>
            <a:p>
              <a:pPr algn="ctr"/>
              <a:r>
                <a:rPr lang="en-US" dirty="0">
                  <a:solidFill>
                    <a:srgbClr val="03180D"/>
                  </a:solidFill>
                </a:rPr>
                <a:t>Atelier Verdigris</a:t>
              </a:r>
            </a:p>
            <a:p>
              <a:pPr algn="ctr"/>
              <a:r>
                <a:rPr lang="en-US" dirty="0">
                  <a:solidFill>
                    <a:srgbClr val="03180D"/>
                  </a:solidFill>
                </a:rPr>
                <a:t>Autumn Cashmere</a:t>
              </a:r>
            </a:p>
            <a:p>
              <a:pPr algn="ctr"/>
              <a:r>
                <a:rPr lang="en-US" dirty="0">
                  <a:solidFill>
                    <a:srgbClr val="03180D"/>
                  </a:solidFill>
                </a:rPr>
                <a:t>Bath and Body Works</a:t>
              </a:r>
            </a:p>
            <a:p>
              <a:pPr algn="ctr"/>
              <a:r>
                <a:rPr lang="en-US" dirty="0">
                  <a:solidFill>
                    <a:srgbClr val="03180D"/>
                  </a:solidFill>
                </a:rPr>
                <a:t>Bella Materna</a:t>
              </a:r>
            </a:p>
            <a:p>
              <a:pPr algn="ctr"/>
              <a:r>
                <a:rPr lang="en-US" dirty="0">
                  <a:solidFill>
                    <a:srgbClr val="03180D"/>
                  </a:solidFill>
                </a:rPr>
                <a:t>Belles Down</a:t>
              </a:r>
            </a:p>
            <a:p>
              <a:pPr algn="ctr"/>
              <a:r>
                <a:rPr lang="en-US" dirty="0">
                  <a:solidFill>
                    <a:srgbClr val="03180D"/>
                  </a:solidFill>
                </a:rPr>
                <a:t>Brooks Sports</a:t>
              </a:r>
            </a:p>
            <a:p>
              <a:pPr algn="ctr"/>
              <a:r>
                <a:rPr lang="en-US" dirty="0">
                  <a:solidFill>
                    <a:srgbClr val="03180D"/>
                  </a:solidFill>
                </a:rPr>
                <a:t>Bunnies by the Bay</a:t>
              </a:r>
            </a:p>
            <a:p>
              <a:pPr algn="ctr"/>
              <a:r>
                <a:rPr lang="en-US" dirty="0">
                  <a:solidFill>
                    <a:srgbClr val="03180D"/>
                  </a:solidFill>
                </a:rPr>
                <a:t>Calvin Klein</a:t>
              </a:r>
            </a:p>
            <a:p>
              <a:pPr algn="ctr"/>
              <a:r>
                <a:rPr lang="en-US" dirty="0">
                  <a:solidFill>
                    <a:srgbClr val="03180D"/>
                  </a:solidFill>
                </a:rPr>
                <a:t>Carry Gear Solutions</a:t>
              </a:r>
            </a:p>
            <a:p>
              <a:pPr algn="ctr"/>
              <a:r>
                <a:rPr lang="en-US" dirty="0">
                  <a:solidFill>
                    <a:srgbClr val="03180D"/>
                  </a:solidFill>
                </a:rPr>
                <a:t>CC Filson</a:t>
              </a:r>
            </a:p>
            <a:p>
              <a:pPr algn="ctr"/>
              <a:r>
                <a:rPr lang="en-US" dirty="0">
                  <a:solidFill>
                    <a:srgbClr val="03180D"/>
                  </a:solidFill>
                </a:rPr>
                <a:t>Cicada</a:t>
              </a:r>
            </a:p>
            <a:p>
              <a:pPr algn="ctr"/>
              <a:r>
                <a:rPr lang="en-US" dirty="0">
                  <a:solidFill>
                    <a:srgbClr val="03180D"/>
                  </a:solidFill>
                </a:rPr>
                <a:t>Cirque du Soleil</a:t>
              </a:r>
            </a:p>
            <a:p>
              <a:pPr algn="ctr"/>
              <a:r>
                <a:rPr lang="en-US" dirty="0">
                  <a:solidFill>
                    <a:srgbClr val="03180D"/>
                  </a:solidFill>
                </a:rPr>
                <a:t>Classic Accessories</a:t>
              </a:r>
            </a:p>
            <a:p>
              <a:pPr algn="ctr"/>
              <a:r>
                <a:rPr lang="en-US" dirty="0">
                  <a:solidFill>
                    <a:srgbClr val="03180D"/>
                  </a:solidFill>
                </a:rPr>
                <a:t>Columbia Sportswear</a:t>
              </a:r>
            </a:p>
            <a:p>
              <a:pPr algn="ctr"/>
              <a:r>
                <a:rPr lang="en-US" dirty="0">
                  <a:solidFill>
                    <a:srgbClr val="03180D"/>
                  </a:solidFill>
                </a:rPr>
                <a:t>Crave Apparel</a:t>
              </a:r>
            </a:p>
            <a:p>
              <a:pPr algn="ctr"/>
              <a:r>
                <a:rPr lang="en-US" dirty="0">
                  <a:solidFill>
                    <a:srgbClr val="03180D"/>
                  </a:solidFill>
                </a:rPr>
                <a:t>Cutter and Buck</a:t>
              </a:r>
            </a:p>
            <a:p>
              <a:pPr algn="ctr"/>
              <a:r>
                <a:rPr lang="en-US" dirty="0">
                  <a:solidFill>
                    <a:srgbClr val="03180D"/>
                  </a:solidFill>
                </a:rPr>
                <a:t>DKNY</a:t>
              </a:r>
            </a:p>
            <a:p>
              <a:pPr algn="ctr"/>
              <a:r>
                <a:rPr lang="en-US" dirty="0">
                  <a:solidFill>
                    <a:srgbClr val="03180D"/>
                  </a:solidFill>
                </a:rPr>
                <a:t>Dream Out Loud by Selena Gomez</a:t>
              </a:r>
            </a:p>
            <a:p>
              <a:pPr algn="ctr"/>
              <a:r>
                <a:rPr lang="en-US" dirty="0">
                  <a:solidFill>
                    <a:srgbClr val="03180D"/>
                  </a:solidFill>
                </a:rPr>
                <a:t>Eddie Bauer</a:t>
              </a:r>
            </a:p>
            <a:p>
              <a:pPr algn="ctr"/>
              <a:r>
                <a:rPr lang="en-US" dirty="0">
                  <a:solidFill>
                    <a:srgbClr val="03180D"/>
                  </a:solidFill>
                </a:rPr>
                <a:t>Fashion Avenue Knits</a:t>
              </a:r>
            </a:p>
            <a:p>
              <a:pPr algn="ctr"/>
              <a:r>
                <a:rPr lang="en-US" dirty="0">
                  <a:solidFill>
                    <a:srgbClr val="03180D"/>
                  </a:solidFill>
                </a:rPr>
                <a:t>FibreArts, Inc.</a:t>
              </a:r>
            </a:p>
            <a:p>
              <a:pPr algn="ctr"/>
              <a:r>
                <a:rPr lang="en-US" dirty="0">
                  <a:solidFill>
                    <a:srgbClr val="03180D"/>
                  </a:solidFill>
                </a:rPr>
                <a:t>Fortune Swimwear/Charlie Jade</a:t>
              </a:r>
            </a:p>
            <a:p>
              <a:endParaRPr lang="en-US" sz="1500" dirty="0">
                <a:solidFill>
                  <a:srgbClr val="03180D"/>
                </a:solidFill>
              </a:endParaRPr>
            </a:p>
            <a:p>
              <a:endParaRPr lang="en-US" sz="1500" dirty="0">
                <a:solidFill>
                  <a:srgbClr val="03180D"/>
                </a:solidFill>
              </a:endParaRPr>
            </a:p>
            <a:p>
              <a:endParaRPr lang="en-US" sz="1500" dirty="0">
                <a:solidFill>
                  <a:srgbClr val="03180D"/>
                </a:solidFill>
              </a:endParaRPr>
            </a:p>
          </p:txBody>
        </p:sp>
        <p:sp>
          <p:nvSpPr>
            <p:cNvPr id="15" name="TextBox 14">
              <a:extLst>
                <a:ext uri="{FF2B5EF4-FFF2-40B4-BE49-F238E27FC236}">
                  <a16:creationId xmlns:a16="http://schemas.microsoft.com/office/drawing/2014/main" id="{1C2D039C-5D00-4D0A-B0CB-95C7E79369E0}"/>
                </a:ext>
              </a:extLst>
            </p:cNvPr>
            <p:cNvSpPr txBox="1"/>
            <p:nvPr/>
          </p:nvSpPr>
          <p:spPr>
            <a:xfrm>
              <a:off x="3492140" y="139149"/>
              <a:ext cx="2819400" cy="8003278"/>
            </a:xfrm>
            <a:prstGeom prst="rect">
              <a:avLst/>
            </a:prstGeom>
            <a:noFill/>
          </p:spPr>
          <p:txBody>
            <a:bodyPr wrap="square" rtlCol="0">
              <a:spAutoFit/>
            </a:bodyPr>
            <a:lstStyle/>
            <a:p>
              <a:pPr algn="ctr"/>
              <a:r>
                <a:rPr lang="en-US" dirty="0">
                  <a:solidFill>
                    <a:srgbClr val="03180D"/>
                  </a:solidFill>
                </a:rPr>
                <a:t>French Connection</a:t>
              </a:r>
            </a:p>
            <a:p>
              <a:pPr algn="ctr"/>
              <a:r>
                <a:rPr lang="en-US" dirty="0" err="1">
                  <a:solidFill>
                    <a:srgbClr val="03180D"/>
                  </a:solidFill>
                </a:rPr>
                <a:t>Furla</a:t>
              </a:r>
              <a:endParaRPr lang="en-US" dirty="0">
                <a:solidFill>
                  <a:srgbClr val="03180D"/>
                </a:solidFill>
              </a:endParaRPr>
            </a:p>
            <a:p>
              <a:pPr algn="ctr"/>
              <a:r>
                <a:rPr lang="en-US" dirty="0">
                  <a:solidFill>
                    <a:srgbClr val="03180D"/>
                  </a:solidFill>
                </a:rPr>
                <a:t>G-III/Guess</a:t>
              </a:r>
            </a:p>
            <a:p>
              <a:pPr algn="ctr"/>
              <a:r>
                <a:rPr lang="en-US" dirty="0">
                  <a:solidFill>
                    <a:srgbClr val="03180D"/>
                  </a:solidFill>
                </a:rPr>
                <a:t>G.H. Bass</a:t>
              </a:r>
            </a:p>
            <a:p>
              <a:pPr algn="ctr"/>
              <a:r>
                <a:rPr lang="en-US" dirty="0">
                  <a:solidFill>
                    <a:srgbClr val="03180D"/>
                  </a:solidFill>
                </a:rPr>
                <a:t>Greg Thompson Productions</a:t>
              </a:r>
            </a:p>
            <a:p>
              <a:pPr algn="ctr"/>
              <a:r>
                <a:rPr lang="en-US" dirty="0">
                  <a:solidFill>
                    <a:srgbClr val="03180D"/>
                  </a:solidFill>
                </a:rPr>
                <a:t>Henri and Flora</a:t>
              </a:r>
            </a:p>
            <a:p>
              <a:pPr algn="ctr"/>
              <a:r>
                <a:rPr lang="en-US" dirty="0">
                  <a:solidFill>
                    <a:srgbClr val="03180D"/>
                  </a:solidFill>
                </a:rPr>
                <a:t>International News</a:t>
              </a:r>
            </a:p>
            <a:p>
              <a:pPr algn="ctr"/>
              <a:r>
                <a:rPr lang="en-US" dirty="0">
                  <a:solidFill>
                    <a:srgbClr val="03180D"/>
                  </a:solidFill>
                </a:rPr>
                <a:t>Intiman Theatre</a:t>
              </a:r>
            </a:p>
            <a:p>
              <a:pPr algn="ctr"/>
              <a:r>
                <a:rPr lang="en-US" dirty="0">
                  <a:solidFill>
                    <a:srgbClr val="03180D"/>
                  </a:solidFill>
                </a:rPr>
                <a:t>Jag Jeans</a:t>
              </a:r>
            </a:p>
            <a:p>
              <a:pPr algn="ctr"/>
              <a:r>
                <a:rPr lang="en-US" dirty="0">
                  <a:solidFill>
                    <a:srgbClr val="03180D"/>
                  </a:solidFill>
                </a:rPr>
                <a:t>J. Crew</a:t>
              </a:r>
            </a:p>
            <a:p>
              <a:pPr algn="ctr"/>
              <a:r>
                <a:rPr lang="en-US" dirty="0">
                  <a:solidFill>
                    <a:srgbClr val="03180D"/>
                  </a:solidFill>
                </a:rPr>
                <a:t>JC Penney</a:t>
              </a:r>
            </a:p>
            <a:p>
              <a:pPr algn="ctr"/>
              <a:r>
                <a:rPr lang="en-US" dirty="0">
                  <a:solidFill>
                    <a:srgbClr val="03180D"/>
                  </a:solidFill>
                </a:rPr>
                <a:t>Kaufman-Davis Studio</a:t>
              </a:r>
            </a:p>
            <a:p>
              <a:pPr algn="ctr"/>
              <a:r>
                <a:rPr lang="en-US" dirty="0">
                  <a:solidFill>
                    <a:srgbClr val="03180D"/>
                  </a:solidFill>
                </a:rPr>
                <a:t>Lands End</a:t>
              </a:r>
            </a:p>
            <a:p>
              <a:pPr algn="ctr"/>
              <a:r>
                <a:rPr lang="en-US" dirty="0">
                  <a:solidFill>
                    <a:srgbClr val="03180D"/>
                  </a:solidFill>
                </a:rPr>
                <a:t>Levi’s </a:t>
              </a:r>
            </a:p>
            <a:p>
              <a:pPr algn="ctr"/>
              <a:r>
                <a:rPr lang="en-US" dirty="0">
                  <a:solidFill>
                    <a:srgbClr val="03180D"/>
                  </a:solidFill>
                </a:rPr>
                <a:t>Liz Claiborne</a:t>
              </a:r>
            </a:p>
            <a:p>
              <a:pPr algn="ctr"/>
              <a:r>
                <a:rPr lang="en-US" dirty="0">
                  <a:solidFill>
                    <a:srgbClr val="03180D"/>
                  </a:solidFill>
                </a:rPr>
                <a:t>Lizzie Parker</a:t>
              </a:r>
            </a:p>
            <a:p>
              <a:pPr algn="ctr"/>
              <a:r>
                <a:rPr lang="en-US" dirty="0">
                  <a:solidFill>
                    <a:srgbClr val="03180D"/>
                  </a:solidFill>
                </a:rPr>
                <a:t>LL Bean</a:t>
              </a:r>
            </a:p>
            <a:p>
              <a:pPr algn="ctr"/>
              <a:r>
                <a:rPr lang="en-US" dirty="0">
                  <a:solidFill>
                    <a:srgbClr val="03180D"/>
                  </a:solidFill>
                </a:rPr>
                <a:t>Lucky Brand Jeans</a:t>
              </a:r>
            </a:p>
            <a:p>
              <a:pPr algn="ctr"/>
              <a:r>
                <a:rPr lang="en-US" dirty="0">
                  <a:solidFill>
                    <a:srgbClr val="03180D"/>
                  </a:solidFill>
                </a:rPr>
                <a:t>Narciso Rodriguez</a:t>
              </a:r>
            </a:p>
            <a:p>
              <a:pPr algn="ctr"/>
              <a:r>
                <a:rPr lang="en-US" dirty="0">
                  <a:solidFill>
                    <a:srgbClr val="03180D"/>
                  </a:solidFill>
                </a:rPr>
                <a:t>Neiman Marcus</a:t>
              </a:r>
            </a:p>
            <a:p>
              <a:pPr algn="ctr"/>
              <a:r>
                <a:rPr lang="en-US" dirty="0">
                  <a:solidFill>
                    <a:srgbClr val="03180D"/>
                  </a:solidFill>
                </a:rPr>
                <a:t>Nike</a:t>
              </a:r>
            </a:p>
            <a:p>
              <a:pPr algn="ctr"/>
              <a:r>
                <a:rPr lang="en-US" dirty="0">
                  <a:solidFill>
                    <a:srgbClr val="03180D"/>
                  </a:solidFill>
                </a:rPr>
                <a:t>Nordstrom</a:t>
              </a:r>
            </a:p>
            <a:p>
              <a:pPr algn="ctr"/>
              <a:r>
                <a:rPr lang="en-US" dirty="0">
                  <a:solidFill>
                    <a:srgbClr val="03180D"/>
                  </a:solidFill>
                </a:rPr>
                <a:t>Oak NYC</a:t>
              </a:r>
            </a:p>
            <a:p>
              <a:pPr algn="ctr"/>
              <a:r>
                <a:rPr lang="en-US" dirty="0">
                  <a:solidFill>
                    <a:srgbClr val="03180D"/>
                  </a:solidFill>
                </a:rPr>
                <a:t>Outdoor Research</a:t>
              </a:r>
            </a:p>
            <a:p>
              <a:pPr algn="ctr"/>
              <a:r>
                <a:rPr lang="en-US" dirty="0">
                  <a:solidFill>
                    <a:srgbClr val="03180D"/>
                  </a:solidFill>
                </a:rPr>
                <a:t>Pacific NW Ballet</a:t>
              </a:r>
            </a:p>
            <a:p>
              <a:pPr algn="ctr"/>
              <a:r>
                <a:rPr lang="en-US" dirty="0">
                  <a:solidFill>
                    <a:srgbClr val="03180D"/>
                  </a:solidFill>
                </a:rPr>
                <a:t>Patagonia</a:t>
              </a:r>
            </a:p>
            <a:p>
              <a:pPr algn="ctr"/>
              <a:r>
                <a:rPr lang="en-US" dirty="0">
                  <a:solidFill>
                    <a:srgbClr val="03180D"/>
                  </a:solidFill>
                </a:rPr>
                <a:t>Period Corsets</a:t>
              </a:r>
            </a:p>
            <a:p>
              <a:pPr algn="ctr"/>
              <a:r>
                <a:rPr lang="en-US" dirty="0">
                  <a:solidFill>
                    <a:srgbClr val="03180D"/>
                  </a:solidFill>
                </a:rPr>
                <a:t>Perry Ellis</a:t>
              </a:r>
            </a:p>
            <a:p>
              <a:endParaRPr lang="en-US" sz="1600" dirty="0">
                <a:solidFill>
                  <a:schemeClr val="accent5">
                    <a:lumMod val="50000"/>
                  </a:schemeClr>
                </a:solidFill>
              </a:endParaRPr>
            </a:p>
          </p:txBody>
        </p:sp>
      </p:grpSp>
      <p:sp>
        <p:nvSpPr>
          <p:cNvPr id="7" name="Text Box 2">
            <a:extLst>
              <a:ext uri="{FF2B5EF4-FFF2-40B4-BE49-F238E27FC236}">
                <a16:creationId xmlns:a16="http://schemas.microsoft.com/office/drawing/2014/main" id="{7FD20EB0-E98B-CE41-9D03-AD6539249442}"/>
              </a:ext>
            </a:extLst>
          </p:cNvPr>
          <p:cNvSpPr txBox="1">
            <a:spLocks noChangeArrowheads="1"/>
          </p:cNvSpPr>
          <p:nvPr/>
        </p:nvSpPr>
        <p:spPr bwMode="auto">
          <a:xfrm>
            <a:off x="-50801" y="0"/>
            <a:ext cx="641927" cy="6858000"/>
          </a:xfrm>
          <a:prstGeom prst="rect">
            <a:avLst/>
          </a:prstGeom>
          <a:solidFill>
            <a:schemeClr val="bg1">
              <a:lumMod val="95000"/>
              <a:alpha val="52000"/>
            </a:schemeClr>
          </a:solidFill>
          <a:ln w="9525">
            <a:noFill/>
            <a:miter lim="800000"/>
            <a:headEnd/>
            <a:tailEnd/>
          </a:ln>
        </p:spPr>
        <p:txBody>
          <a:bodyPr rot="0" vert="vert270" wrap="square" lIns="91440" tIns="45720" rIns="91440" bIns="45720" anchor="t" anchorCtr="0">
            <a:noAutofit/>
          </a:bodyPr>
          <a:lstStyle/>
          <a:p>
            <a:pPr marL="0" marR="0" algn="ctr">
              <a:lnSpc>
                <a:spcPct val="115000"/>
              </a:lnSpc>
              <a:spcBef>
                <a:spcPts val="0"/>
              </a:spcBef>
              <a:spcAft>
                <a:spcPts val="1000"/>
              </a:spcAft>
            </a:pPr>
            <a:r>
              <a:rPr lang="en-US" sz="3200" dirty="0">
                <a:solidFill>
                  <a:schemeClr val="bg1"/>
                </a:solidFill>
                <a:effectLst>
                  <a:outerShdw blurRad="63500" sx="102000" sy="102000" algn="ctr" rotWithShape="0">
                    <a:prstClr val="black">
                      <a:alpha val="82000"/>
                    </a:prstClr>
                  </a:outerShdw>
                </a:effectLst>
                <a:latin typeface="Calibri"/>
                <a:ea typeface="Calibri"/>
                <a:cs typeface="Times New Roman"/>
              </a:rPr>
              <a:t>WHERE DO ALUMNI WORK?</a:t>
            </a:r>
          </a:p>
        </p:txBody>
      </p:sp>
    </p:spTree>
    <p:custDataLst>
      <p:tags r:id="rId1"/>
    </p:custDataLst>
    <p:extLst>
      <p:ext uri="{BB962C8B-B14F-4D97-AF65-F5344CB8AC3E}">
        <p14:creationId xmlns:p14="http://schemas.microsoft.com/office/powerpoint/2010/main" val="3226326472"/>
      </p:ext>
    </p:extLst>
  </p:cSld>
  <p:clrMapOvr>
    <a:masterClrMapping/>
  </p:clrMapOvr>
  <mc:AlternateContent xmlns:mc="http://schemas.openxmlformats.org/markup-compatibility/2006" xmlns:p14="http://schemas.microsoft.com/office/powerpoint/2010/main">
    <mc:Choice Requires="p14">
      <p:transition spd="slow" p14:dur="2000" advTm="16327">
        <p:fade/>
      </p:transition>
    </mc:Choice>
    <mc:Fallback xmlns="">
      <p:transition spd="slow" advTm="1632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8"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4000" fill="hold"/>
                                        <p:tgtEl>
                                          <p:spTgt spid="3"/>
                                        </p:tgtEl>
                                        <p:attrNameLst>
                                          <p:attrName>ppt_x</p:attrName>
                                        </p:attrNameLst>
                                      </p:cBhvr>
                                      <p:tavLst>
                                        <p:tav tm="0">
                                          <p:val>
                                            <p:strVal val="#ppt_x"/>
                                          </p:val>
                                        </p:tav>
                                        <p:tav tm="100000">
                                          <p:val>
                                            <p:strVal val="#ppt_x"/>
                                          </p:val>
                                        </p:tav>
                                      </p:tavLst>
                                    </p:anim>
                                    <p:anim calcmode="lin" valueType="num">
                                      <p:cBhvr>
                                        <p:cTn id="8" dur="14000" fill="hold"/>
                                        <p:tgtEl>
                                          <p:spTgt spid="3"/>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093BC8E1-E9F9-4C30-840F-B92F6B99EDA8}"/>
              </a:ext>
            </a:extLst>
          </p:cNvPr>
          <p:cNvGrpSpPr/>
          <p:nvPr/>
        </p:nvGrpSpPr>
        <p:grpSpPr>
          <a:xfrm>
            <a:off x="-171130" y="0"/>
            <a:ext cx="9467530" cy="6868161"/>
            <a:chOff x="-149514" y="-17780"/>
            <a:chExt cx="9486900" cy="6905159"/>
          </a:xfrm>
        </p:grpSpPr>
        <p:pic>
          <p:nvPicPr>
            <p:cNvPr id="13" name="Picture 12" descr="A person standing next to a building&#10;&#10;Description automatically generated">
              <a:extLst>
                <a:ext uri="{FF2B5EF4-FFF2-40B4-BE49-F238E27FC236}">
                  <a16:creationId xmlns:a16="http://schemas.microsoft.com/office/drawing/2014/main" id="{E5E70144-7D3D-4AA0-8A7A-DBA80B3336ED}"/>
                </a:ext>
              </a:extLst>
            </p:cNvPr>
            <p:cNvPicPr>
              <a:picLocks noChangeAspect="1"/>
            </p:cNvPicPr>
            <p:nvPr/>
          </p:nvPicPr>
          <p:blipFill rotWithShape="1">
            <a:blip r:embed="rId3">
              <a:extLst>
                <a:ext uri="{28A0092B-C50C-407E-A947-70E740481C1C}">
                  <a14:useLocalDpi xmlns:a14="http://schemas.microsoft.com/office/drawing/2010/main" val="0"/>
                </a:ext>
              </a:extLst>
            </a:blip>
            <a:srcRect l="7405" r="7922"/>
            <a:stretch/>
          </p:blipFill>
          <p:spPr>
            <a:xfrm>
              <a:off x="-50223" y="-17780"/>
              <a:ext cx="9231746" cy="6893560"/>
            </a:xfrm>
            <a:prstGeom prst="rect">
              <a:avLst/>
            </a:prstGeom>
          </p:spPr>
        </p:pic>
        <p:sp>
          <p:nvSpPr>
            <p:cNvPr id="18" name="Rectangle 17">
              <a:extLst>
                <a:ext uri="{FF2B5EF4-FFF2-40B4-BE49-F238E27FC236}">
                  <a16:creationId xmlns:a16="http://schemas.microsoft.com/office/drawing/2014/main" id="{4F55352A-7106-4358-9F50-62B1A1B0A3EB}"/>
                </a:ext>
              </a:extLst>
            </p:cNvPr>
            <p:cNvSpPr/>
            <p:nvPr/>
          </p:nvSpPr>
          <p:spPr>
            <a:xfrm>
              <a:off x="-149514" y="6461878"/>
              <a:ext cx="9486900" cy="425501"/>
            </a:xfrm>
            <a:prstGeom prst="rect">
              <a:avLst/>
            </a:prstGeom>
            <a:solidFill>
              <a:schemeClr val="bg1">
                <a:alpha val="69000"/>
              </a:schemeClr>
            </a:solidFill>
            <a:ln>
              <a:noFill/>
            </a:ln>
            <a:effectLst/>
          </p:spPr>
          <p:txBody>
            <a:bodyPr wrap="square">
              <a:spAutoFit/>
            </a:bodyPr>
            <a:lstStyle/>
            <a:p>
              <a:pPr algn="ctr">
                <a:lnSpc>
                  <a:spcPct val="115000"/>
                </a:lnSpc>
                <a:spcAft>
                  <a:spcPts val="1000"/>
                </a:spcAft>
              </a:pPr>
              <a:r>
                <a:rPr lang="en-US" sz="2000" b="1" cap="all" dirty="0">
                  <a:solidFill>
                    <a:schemeClr val="bg1"/>
                  </a:solidFill>
                  <a:ea typeface="Calibri"/>
                  <a:cs typeface="Calibri"/>
                </a:rPr>
                <a:t> </a:t>
              </a:r>
              <a:r>
                <a:rPr lang="en-US" sz="2000" cap="all" dirty="0">
                  <a:solidFill>
                    <a:schemeClr val="bg1"/>
                  </a:solidFill>
                  <a:effectLst>
                    <a:outerShdw blurRad="38100" dist="38100" dir="2700000" algn="tl">
                      <a:srgbClr val="000000">
                        <a:alpha val="43137"/>
                      </a:srgbClr>
                    </a:outerShdw>
                  </a:effectLst>
                  <a:ea typeface="Calibri"/>
                  <a:cs typeface="Calibri"/>
                </a:rPr>
                <a:t> </a:t>
              </a:r>
              <a:r>
                <a:rPr lang="en-US" sz="2000" cap="all" dirty="0">
                  <a:effectLst>
                    <a:outerShdw blurRad="38100" dist="38100" dir="2700000" algn="tl">
                      <a:srgbClr val="000000">
                        <a:alpha val="43137"/>
                      </a:srgbClr>
                    </a:outerShdw>
                  </a:effectLst>
                  <a:ea typeface="Calibri"/>
                  <a:cs typeface="Calibri"/>
                </a:rPr>
                <a:t>SIOBHAN TEAHAN / 2019 / OWNER – NEW </a:t>
              </a:r>
              <a:r>
                <a:rPr lang="en-US" sz="2000" cap="all" dirty="0">
                  <a:effectLst>
                    <a:outerShdw blurRad="38100" dist="38100" dir="2700000" algn="tl">
                      <a:srgbClr val="000000">
                        <a:alpha val="61000"/>
                      </a:srgbClr>
                    </a:outerShdw>
                  </a:effectLst>
                  <a:ea typeface="Calibri"/>
                  <a:cs typeface="Calibri"/>
                </a:rPr>
                <a:t>AFFECTION</a:t>
              </a:r>
              <a:endParaRPr lang="en-US" sz="2000" dirty="0">
                <a:effectLst>
                  <a:outerShdw blurRad="38100" dist="38100" dir="2700000" algn="tl">
                    <a:srgbClr val="000000">
                      <a:alpha val="61000"/>
                    </a:srgbClr>
                  </a:outerShdw>
                </a:effectLst>
                <a:ea typeface="Calibri"/>
                <a:cs typeface="Times New Roman"/>
              </a:endParaRPr>
            </a:p>
          </p:txBody>
        </p:sp>
      </p:grpSp>
      <p:grpSp>
        <p:nvGrpSpPr>
          <p:cNvPr id="15" name="Group 14">
            <a:extLst>
              <a:ext uri="{FF2B5EF4-FFF2-40B4-BE49-F238E27FC236}">
                <a16:creationId xmlns:a16="http://schemas.microsoft.com/office/drawing/2014/main" id="{F32395CA-FD13-498F-AC14-66111D1D945D}"/>
              </a:ext>
            </a:extLst>
          </p:cNvPr>
          <p:cNvGrpSpPr/>
          <p:nvPr/>
        </p:nvGrpSpPr>
        <p:grpSpPr>
          <a:xfrm>
            <a:off x="-63213" y="1"/>
            <a:ext cx="9537123" cy="6856624"/>
            <a:chOff x="-50223" y="-10160"/>
            <a:chExt cx="9537123" cy="6893560"/>
          </a:xfrm>
        </p:grpSpPr>
        <p:pic>
          <p:nvPicPr>
            <p:cNvPr id="10" name="Picture 9">
              <a:extLst>
                <a:ext uri="{FF2B5EF4-FFF2-40B4-BE49-F238E27FC236}">
                  <a16:creationId xmlns:a16="http://schemas.microsoft.com/office/drawing/2014/main" id="{89D60D87-9ED3-403D-99B9-AEC630899E64}"/>
                </a:ext>
              </a:extLst>
            </p:cNvPr>
            <p:cNvPicPr>
              <a:picLocks noChangeAspect="1"/>
            </p:cNvPicPr>
            <p:nvPr/>
          </p:nvPicPr>
          <p:blipFill rotWithShape="1">
            <a:blip r:embed="rId4">
              <a:extLst>
                <a:ext uri="{28A0092B-C50C-407E-A947-70E740481C1C}">
                  <a14:useLocalDpi xmlns:a14="http://schemas.microsoft.com/office/drawing/2010/main" val="0"/>
                </a:ext>
              </a:extLst>
            </a:blip>
            <a:srcRect l="77" t="11802" r="31679" b="1"/>
            <a:stretch/>
          </p:blipFill>
          <p:spPr>
            <a:xfrm>
              <a:off x="-12501" y="-10160"/>
              <a:ext cx="9192408" cy="6893560"/>
            </a:xfrm>
            <a:prstGeom prst="rect">
              <a:avLst/>
            </a:prstGeom>
          </p:spPr>
        </p:pic>
        <p:sp>
          <p:nvSpPr>
            <p:cNvPr id="12" name="Rectangle 11">
              <a:extLst>
                <a:ext uri="{FF2B5EF4-FFF2-40B4-BE49-F238E27FC236}">
                  <a16:creationId xmlns:a16="http://schemas.microsoft.com/office/drawing/2014/main" id="{3C0A7D28-7D03-4922-AD18-F3E11F84CF62}"/>
                </a:ext>
              </a:extLst>
            </p:cNvPr>
            <p:cNvSpPr/>
            <p:nvPr/>
          </p:nvSpPr>
          <p:spPr>
            <a:xfrm>
              <a:off x="-50223" y="6457899"/>
              <a:ext cx="9537123" cy="425501"/>
            </a:xfrm>
            <a:prstGeom prst="rect">
              <a:avLst/>
            </a:prstGeom>
            <a:solidFill>
              <a:schemeClr val="bg1">
                <a:alpha val="86000"/>
              </a:schemeClr>
            </a:solidFill>
            <a:ln>
              <a:noFill/>
            </a:ln>
          </p:spPr>
          <p:txBody>
            <a:bodyPr wrap="square">
              <a:spAutoFit/>
            </a:bodyPr>
            <a:lstStyle/>
            <a:p>
              <a:pPr algn="ctr">
                <a:lnSpc>
                  <a:spcPct val="115000"/>
                </a:lnSpc>
                <a:spcAft>
                  <a:spcPts val="1000"/>
                </a:spcAft>
              </a:pPr>
              <a:r>
                <a:rPr lang="en-US" sz="2000" b="1" cap="all" dirty="0">
                  <a:solidFill>
                    <a:schemeClr val="bg1"/>
                  </a:solidFill>
                  <a:ea typeface="Calibri"/>
                  <a:cs typeface="Calibri"/>
                </a:rPr>
                <a:t> </a:t>
              </a:r>
              <a:r>
                <a:rPr lang="en-US" sz="2000" cap="all" dirty="0">
                  <a:solidFill>
                    <a:schemeClr val="bg1"/>
                  </a:solidFill>
                  <a:effectLst>
                    <a:outerShdw blurRad="38100" dist="38100" dir="2700000" algn="tl">
                      <a:srgbClr val="000000">
                        <a:alpha val="43137"/>
                      </a:srgbClr>
                    </a:outerShdw>
                  </a:effectLst>
                  <a:ea typeface="Calibri"/>
                  <a:cs typeface="Calibri"/>
                </a:rPr>
                <a:t> </a:t>
              </a:r>
              <a:r>
                <a:rPr lang="en-US" sz="2000" cap="all" dirty="0">
                  <a:effectLst>
                    <a:outerShdw blurRad="38100" dist="38100" dir="2700000" algn="tl">
                      <a:srgbClr val="000000">
                        <a:alpha val="43137"/>
                      </a:srgbClr>
                    </a:outerShdw>
                  </a:effectLst>
                  <a:ea typeface="Calibri"/>
                  <a:cs typeface="Calibri"/>
                </a:rPr>
                <a:t>GENEVIEVE GREEN / 2017 / STYLIST - ZULILY</a:t>
              </a:r>
              <a:endParaRPr lang="en-US" sz="2000" dirty="0">
                <a:effectLst>
                  <a:outerShdw blurRad="38100" dist="38100" dir="2700000" algn="tl">
                    <a:srgbClr val="000000">
                      <a:alpha val="43137"/>
                    </a:srgbClr>
                  </a:outerShdw>
                </a:effectLst>
                <a:ea typeface="Calibri"/>
                <a:cs typeface="Times New Roman"/>
              </a:endParaRPr>
            </a:p>
          </p:txBody>
        </p:sp>
      </p:grpSp>
      <p:grpSp>
        <p:nvGrpSpPr>
          <p:cNvPr id="35" name="Group 34">
            <a:extLst>
              <a:ext uri="{FF2B5EF4-FFF2-40B4-BE49-F238E27FC236}">
                <a16:creationId xmlns:a16="http://schemas.microsoft.com/office/drawing/2014/main" id="{6E89FC40-9486-4534-90DC-51138D1A165C}"/>
              </a:ext>
            </a:extLst>
          </p:cNvPr>
          <p:cNvGrpSpPr/>
          <p:nvPr/>
        </p:nvGrpSpPr>
        <p:grpSpPr>
          <a:xfrm>
            <a:off x="-151968" y="-84087"/>
            <a:ext cx="9537123" cy="6864294"/>
            <a:chOff x="-151968" y="0"/>
            <a:chExt cx="9537123" cy="6864294"/>
          </a:xfrm>
        </p:grpSpPr>
        <p:pic>
          <p:nvPicPr>
            <p:cNvPr id="33" name="Picture 32">
              <a:extLst>
                <a:ext uri="{FF2B5EF4-FFF2-40B4-BE49-F238E27FC236}">
                  <a16:creationId xmlns:a16="http://schemas.microsoft.com/office/drawing/2014/main" id="{1D6A612C-A2BC-4314-976F-7CA862A96F2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115" t="370" r="6872" b="-370"/>
            <a:stretch/>
          </p:blipFill>
          <p:spPr>
            <a:xfrm>
              <a:off x="-72042" y="0"/>
              <a:ext cx="9238959" cy="6864294"/>
            </a:xfrm>
            <a:prstGeom prst="rect">
              <a:avLst/>
            </a:prstGeom>
          </p:spPr>
        </p:pic>
        <p:sp>
          <p:nvSpPr>
            <p:cNvPr id="34" name="Rectangle 33">
              <a:extLst>
                <a:ext uri="{FF2B5EF4-FFF2-40B4-BE49-F238E27FC236}">
                  <a16:creationId xmlns:a16="http://schemas.microsoft.com/office/drawing/2014/main" id="{1B21CF5C-8765-4D7C-804E-EB3CF4E1B269}"/>
                </a:ext>
              </a:extLst>
            </p:cNvPr>
            <p:cNvSpPr/>
            <p:nvPr/>
          </p:nvSpPr>
          <p:spPr>
            <a:xfrm>
              <a:off x="-151968" y="6415673"/>
              <a:ext cx="9537123" cy="423221"/>
            </a:xfrm>
            <a:prstGeom prst="rect">
              <a:avLst/>
            </a:prstGeom>
            <a:solidFill>
              <a:schemeClr val="bg1">
                <a:alpha val="66000"/>
              </a:schemeClr>
            </a:solidFill>
            <a:ln>
              <a:noFill/>
            </a:ln>
          </p:spPr>
          <p:txBody>
            <a:bodyPr wrap="square">
              <a:spAutoFit/>
            </a:bodyPr>
            <a:lstStyle/>
            <a:p>
              <a:pPr algn="ctr">
                <a:lnSpc>
                  <a:spcPct val="115000"/>
                </a:lnSpc>
                <a:spcAft>
                  <a:spcPts val="1000"/>
                </a:spcAft>
              </a:pPr>
              <a:r>
                <a:rPr lang="en-US" sz="2000" b="1" cap="all" dirty="0">
                  <a:solidFill>
                    <a:schemeClr val="bg1"/>
                  </a:solidFill>
                  <a:ea typeface="Calibri"/>
                  <a:cs typeface="Calibri"/>
                </a:rPr>
                <a:t> </a:t>
              </a:r>
              <a:r>
                <a:rPr lang="en-US" sz="2000" cap="all" dirty="0">
                  <a:solidFill>
                    <a:schemeClr val="bg1"/>
                  </a:solidFill>
                  <a:effectLst>
                    <a:outerShdw blurRad="38100" dist="38100" dir="2700000" algn="tl">
                      <a:srgbClr val="000000">
                        <a:alpha val="43137"/>
                      </a:srgbClr>
                    </a:outerShdw>
                  </a:effectLst>
                  <a:ea typeface="Calibri"/>
                  <a:cs typeface="Calibri"/>
                </a:rPr>
                <a:t> </a:t>
              </a:r>
              <a:r>
                <a:rPr lang="en-US" sz="2000" cap="all" dirty="0">
                  <a:effectLst>
                    <a:outerShdw blurRad="38100" dist="38100" dir="2700000" algn="tl">
                      <a:schemeClr val="tx1">
                        <a:alpha val="43000"/>
                      </a:schemeClr>
                    </a:outerShdw>
                  </a:effectLst>
                  <a:ea typeface="Calibri"/>
                  <a:cs typeface="Calibri"/>
                </a:rPr>
                <a:t>ATARAH SPEARS / 2017 / ASSISTANT DESIGNER - </a:t>
              </a:r>
              <a:r>
                <a:rPr lang="en-US" sz="2000" cap="all" dirty="0" err="1">
                  <a:effectLst>
                    <a:outerShdw blurRad="38100" dist="38100" dir="2700000" algn="tl">
                      <a:schemeClr val="tx1">
                        <a:alpha val="43000"/>
                      </a:schemeClr>
                    </a:outerShdw>
                  </a:effectLst>
                  <a:ea typeface="Calibri"/>
                  <a:cs typeface="Calibri"/>
                </a:rPr>
                <a:t>ZUMIEz</a:t>
              </a:r>
              <a:endParaRPr lang="en-US" sz="2000" dirty="0">
                <a:effectLst>
                  <a:outerShdw blurRad="38100" dist="38100" dir="2700000" algn="tl">
                    <a:schemeClr val="tx1">
                      <a:alpha val="43000"/>
                    </a:schemeClr>
                  </a:outerShdw>
                </a:effectLst>
                <a:ea typeface="Calibri"/>
                <a:cs typeface="Times New Roman"/>
              </a:endParaRPr>
            </a:p>
          </p:txBody>
        </p:sp>
      </p:grpSp>
      <p:grpSp>
        <p:nvGrpSpPr>
          <p:cNvPr id="36" name="Group 35">
            <a:extLst>
              <a:ext uri="{FF2B5EF4-FFF2-40B4-BE49-F238E27FC236}">
                <a16:creationId xmlns:a16="http://schemas.microsoft.com/office/drawing/2014/main" id="{47B5F974-566C-4DC1-BD9D-EF4A67659772}"/>
              </a:ext>
            </a:extLst>
          </p:cNvPr>
          <p:cNvGrpSpPr/>
          <p:nvPr/>
        </p:nvGrpSpPr>
        <p:grpSpPr>
          <a:xfrm>
            <a:off x="-76964" y="-84087"/>
            <a:ext cx="9659441" cy="7013066"/>
            <a:chOff x="-73348" y="0"/>
            <a:chExt cx="9659441" cy="6838894"/>
          </a:xfrm>
        </p:grpSpPr>
        <p:pic>
          <p:nvPicPr>
            <p:cNvPr id="32" name="Picture 31" descr="A person wearing a costume&#10;&#10;Description automatically generated">
              <a:extLst>
                <a:ext uri="{FF2B5EF4-FFF2-40B4-BE49-F238E27FC236}">
                  <a16:creationId xmlns:a16="http://schemas.microsoft.com/office/drawing/2014/main" id="{61A28FBB-3D61-4A4C-878E-AEC284C82166}"/>
                </a:ext>
              </a:extLst>
            </p:cNvPr>
            <p:cNvPicPr>
              <a:picLocks noChangeAspect="1"/>
            </p:cNvPicPr>
            <p:nvPr/>
          </p:nvPicPr>
          <p:blipFill rotWithShape="1">
            <a:blip r:embed="rId6">
              <a:extLst>
                <a:ext uri="{28A0092B-C50C-407E-A947-70E740481C1C}">
                  <a14:useLocalDpi xmlns:a14="http://schemas.microsoft.com/office/drawing/2010/main" val="0"/>
                </a:ext>
              </a:extLst>
            </a:blip>
            <a:srcRect l="11142" r="10889"/>
            <a:stretch/>
          </p:blipFill>
          <p:spPr>
            <a:xfrm>
              <a:off x="-73348" y="0"/>
              <a:ext cx="9214204" cy="6838894"/>
            </a:xfrm>
            <a:prstGeom prst="rect">
              <a:avLst/>
            </a:prstGeom>
          </p:spPr>
        </p:pic>
        <p:sp>
          <p:nvSpPr>
            <p:cNvPr id="37" name="Rectangle 36">
              <a:extLst>
                <a:ext uri="{FF2B5EF4-FFF2-40B4-BE49-F238E27FC236}">
                  <a16:creationId xmlns:a16="http://schemas.microsoft.com/office/drawing/2014/main" id="{880EBC9C-EFFD-4CD4-B54F-6227C7B77444}"/>
                </a:ext>
              </a:extLst>
            </p:cNvPr>
            <p:cNvSpPr/>
            <p:nvPr/>
          </p:nvSpPr>
          <p:spPr>
            <a:xfrm>
              <a:off x="-67477" y="6397037"/>
              <a:ext cx="9653570" cy="423221"/>
            </a:xfrm>
            <a:prstGeom prst="rect">
              <a:avLst/>
            </a:prstGeom>
            <a:solidFill>
              <a:schemeClr val="bg1">
                <a:alpha val="60000"/>
              </a:schemeClr>
            </a:solidFill>
            <a:ln>
              <a:noFill/>
            </a:ln>
            <a:effectLst/>
          </p:spPr>
          <p:txBody>
            <a:bodyPr wrap="square">
              <a:spAutoFit/>
            </a:bodyPr>
            <a:lstStyle/>
            <a:p>
              <a:pPr algn="ctr">
                <a:lnSpc>
                  <a:spcPct val="115000"/>
                </a:lnSpc>
                <a:spcAft>
                  <a:spcPts val="1000"/>
                </a:spcAft>
              </a:pPr>
              <a:r>
                <a:rPr lang="en-US" sz="2000" b="1" cap="all" dirty="0">
                  <a:solidFill>
                    <a:schemeClr val="bg1"/>
                  </a:solidFill>
                  <a:ea typeface="Calibri"/>
                  <a:cs typeface="Calibri"/>
                </a:rPr>
                <a:t> </a:t>
              </a:r>
              <a:r>
                <a:rPr lang="en-US" sz="2000" cap="all" dirty="0">
                  <a:solidFill>
                    <a:schemeClr val="bg1"/>
                  </a:solidFill>
                  <a:effectLst>
                    <a:outerShdw blurRad="38100" dist="38100" dir="2700000" algn="tl">
                      <a:srgbClr val="000000">
                        <a:alpha val="43137"/>
                      </a:srgbClr>
                    </a:outerShdw>
                  </a:effectLst>
                  <a:ea typeface="Calibri"/>
                  <a:cs typeface="Calibri"/>
                </a:rPr>
                <a:t> </a:t>
              </a:r>
              <a:r>
                <a:rPr lang="en-US" sz="2000" cap="all" dirty="0">
                  <a:effectLst>
                    <a:outerShdw blurRad="38100" dist="38100" dir="2700000" algn="tl">
                      <a:srgbClr val="000000">
                        <a:alpha val="43137"/>
                      </a:srgbClr>
                    </a:outerShdw>
                  </a:effectLst>
                  <a:ea typeface="Calibri"/>
                  <a:cs typeface="Calibri"/>
                </a:rPr>
                <a:t>CLAIRE JOKO-FUJIMOTO / 2019 / ASSISTANT – PUPPETS &amp; PUPPETS </a:t>
              </a:r>
              <a:r>
                <a:rPr lang="en-US" sz="2000" cap="all" dirty="0" err="1">
                  <a:effectLst>
                    <a:outerShdw blurRad="38100" dist="38100" dir="2700000" algn="tl">
                      <a:srgbClr val="000000">
                        <a:alpha val="43137"/>
                      </a:srgbClr>
                    </a:outerShdw>
                  </a:effectLst>
                  <a:ea typeface="Calibri"/>
                  <a:cs typeface="Calibri"/>
                </a:rPr>
                <a:t>nyc</a:t>
              </a:r>
              <a:r>
                <a:rPr lang="en-US" sz="2000" cap="all" dirty="0">
                  <a:effectLst>
                    <a:outerShdw blurRad="38100" dist="38100" dir="2700000" algn="tl">
                      <a:srgbClr val="000000">
                        <a:alpha val="43137"/>
                      </a:srgbClr>
                    </a:outerShdw>
                  </a:effectLst>
                  <a:ea typeface="Calibri"/>
                  <a:cs typeface="Calibri"/>
                </a:rPr>
                <a:t>   </a:t>
              </a:r>
              <a:endParaRPr lang="en-US" sz="2000" dirty="0">
                <a:effectLst>
                  <a:outerShdw blurRad="38100" dist="38100" dir="2700000" algn="tl">
                    <a:srgbClr val="000000">
                      <a:alpha val="43137"/>
                    </a:srgbClr>
                  </a:outerShdw>
                </a:effectLst>
                <a:ea typeface="Calibri"/>
                <a:cs typeface="Times New Roman"/>
              </a:endParaRPr>
            </a:p>
          </p:txBody>
        </p:sp>
      </p:grpSp>
      <p:grpSp>
        <p:nvGrpSpPr>
          <p:cNvPr id="40" name="Group 39">
            <a:extLst>
              <a:ext uri="{FF2B5EF4-FFF2-40B4-BE49-F238E27FC236}">
                <a16:creationId xmlns:a16="http://schemas.microsoft.com/office/drawing/2014/main" id="{85BE09E3-8D62-42E3-8D0E-25A1AD94B4A6}"/>
              </a:ext>
            </a:extLst>
          </p:cNvPr>
          <p:cNvGrpSpPr/>
          <p:nvPr/>
        </p:nvGrpSpPr>
        <p:grpSpPr>
          <a:xfrm>
            <a:off x="-93565" y="-84993"/>
            <a:ext cx="9664700" cy="6909869"/>
            <a:chOff x="-96594" y="367878"/>
            <a:chExt cx="9664700" cy="6909869"/>
          </a:xfrm>
        </p:grpSpPr>
        <p:pic>
          <p:nvPicPr>
            <p:cNvPr id="39" name="Picture 38" descr="A group of people standing in front of a building&#10;&#10;Description automatically generated">
              <a:extLst>
                <a:ext uri="{FF2B5EF4-FFF2-40B4-BE49-F238E27FC236}">
                  <a16:creationId xmlns:a16="http://schemas.microsoft.com/office/drawing/2014/main" id="{1FEBAC9D-514D-43FD-99D2-151213E9EC39}"/>
                </a:ext>
              </a:extLst>
            </p:cNvPr>
            <p:cNvPicPr>
              <a:picLocks noChangeAspect="1"/>
            </p:cNvPicPr>
            <p:nvPr/>
          </p:nvPicPr>
          <p:blipFill rotWithShape="1">
            <a:blip r:embed="rId7">
              <a:extLst>
                <a:ext uri="{28A0092B-C50C-407E-A947-70E740481C1C}">
                  <a14:useLocalDpi xmlns:a14="http://schemas.microsoft.com/office/drawing/2010/main" val="0"/>
                </a:ext>
              </a:extLst>
            </a:blip>
            <a:srcRect l="8178" t="-257" r="5630" b="257"/>
            <a:stretch/>
          </p:blipFill>
          <p:spPr>
            <a:xfrm>
              <a:off x="-55254" y="367878"/>
              <a:ext cx="9234395" cy="6898333"/>
            </a:xfrm>
            <a:prstGeom prst="rect">
              <a:avLst/>
            </a:prstGeom>
          </p:spPr>
        </p:pic>
        <p:sp>
          <p:nvSpPr>
            <p:cNvPr id="42" name="Rectangle 41">
              <a:extLst>
                <a:ext uri="{FF2B5EF4-FFF2-40B4-BE49-F238E27FC236}">
                  <a16:creationId xmlns:a16="http://schemas.microsoft.com/office/drawing/2014/main" id="{DC4ECF56-2FB1-40AC-A048-BCA21BAC6FD2}"/>
                </a:ext>
              </a:extLst>
            </p:cNvPr>
            <p:cNvSpPr/>
            <p:nvPr/>
          </p:nvSpPr>
          <p:spPr>
            <a:xfrm>
              <a:off x="-96594" y="6852246"/>
              <a:ext cx="9664700" cy="425501"/>
            </a:xfrm>
            <a:prstGeom prst="rect">
              <a:avLst/>
            </a:prstGeom>
            <a:solidFill>
              <a:schemeClr val="bg1">
                <a:alpha val="72000"/>
              </a:schemeClr>
            </a:solidFill>
            <a:ln>
              <a:noFill/>
            </a:ln>
          </p:spPr>
          <p:txBody>
            <a:bodyPr wrap="square">
              <a:spAutoFit/>
            </a:bodyPr>
            <a:lstStyle/>
            <a:p>
              <a:pPr algn="ctr">
                <a:lnSpc>
                  <a:spcPct val="115000"/>
                </a:lnSpc>
                <a:spcAft>
                  <a:spcPts val="1000"/>
                </a:spcAft>
              </a:pPr>
              <a:r>
                <a:rPr lang="en-US" sz="2000" b="1" cap="all" dirty="0">
                  <a:ea typeface="Calibri"/>
                  <a:cs typeface="Calibri"/>
                </a:rPr>
                <a:t> </a:t>
              </a:r>
              <a:r>
                <a:rPr lang="en-US" sz="2000" cap="all" dirty="0">
                  <a:effectLst>
                    <a:outerShdw blurRad="38100" dist="38100" dir="2700000" algn="tl">
                      <a:srgbClr val="000000">
                        <a:alpha val="43137"/>
                      </a:srgbClr>
                    </a:outerShdw>
                  </a:effectLst>
                  <a:ea typeface="Calibri"/>
                  <a:cs typeface="Calibri"/>
                </a:rPr>
                <a:t> </a:t>
              </a:r>
              <a:r>
                <a:rPr lang="en-US" cap="all" dirty="0">
                  <a:effectLst>
                    <a:outerShdw blurRad="38100" dist="38100" dir="2700000" algn="tl">
                      <a:srgbClr val="000000">
                        <a:alpha val="43137"/>
                      </a:srgbClr>
                    </a:outerShdw>
                  </a:effectLst>
                  <a:ea typeface="Calibri"/>
                  <a:cs typeface="Calibri"/>
                </a:rPr>
                <a:t>AKROFI ADJUMANI / 2018 / FIT SPECIALIST – NORDSTROM / OWNER – AKROFI ADJUMANI</a:t>
              </a:r>
              <a:endParaRPr lang="en-US" dirty="0">
                <a:effectLst>
                  <a:outerShdw blurRad="38100" dist="38100" dir="2700000" algn="tl">
                    <a:srgbClr val="000000">
                      <a:alpha val="43137"/>
                    </a:srgbClr>
                  </a:outerShdw>
                </a:effectLst>
                <a:ea typeface="Calibri"/>
                <a:cs typeface="Times New Roman"/>
              </a:endParaRPr>
            </a:p>
          </p:txBody>
        </p:sp>
      </p:grpSp>
      <p:grpSp>
        <p:nvGrpSpPr>
          <p:cNvPr id="29" name="Group 28">
            <a:extLst>
              <a:ext uri="{FF2B5EF4-FFF2-40B4-BE49-F238E27FC236}">
                <a16:creationId xmlns:a16="http://schemas.microsoft.com/office/drawing/2014/main" id="{49B2AE41-F53A-43A9-9726-64E097515B4A}"/>
              </a:ext>
            </a:extLst>
          </p:cNvPr>
          <p:cNvGrpSpPr/>
          <p:nvPr/>
        </p:nvGrpSpPr>
        <p:grpSpPr>
          <a:xfrm>
            <a:off x="-341912" y="-86368"/>
            <a:ext cx="9950127" cy="6857530"/>
            <a:chOff x="-368300" y="0"/>
            <a:chExt cx="9950127" cy="6857530"/>
          </a:xfrm>
        </p:grpSpPr>
        <p:grpSp>
          <p:nvGrpSpPr>
            <p:cNvPr id="27" name="Group 26">
              <a:extLst>
                <a:ext uri="{FF2B5EF4-FFF2-40B4-BE49-F238E27FC236}">
                  <a16:creationId xmlns:a16="http://schemas.microsoft.com/office/drawing/2014/main" id="{B365BDA8-E4D1-4E5D-9803-B148233ECA89}"/>
                </a:ext>
              </a:extLst>
            </p:cNvPr>
            <p:cNvGrpSpPr/>
            <p:nvPr/>
          </p:nvGrpSpPr>
          <p:grpSpPr>
            <a:xfrm>
              <a:off x="-51010" y="0"/>
              <a:ext cx="9219234" cy="6856624"/>
              <a:chOff x="0" y="0"/>
              <a:chExt cx="9163798" cy="6875780"/>
            </a:xfrm>
          </p:grpSpPr>
          <p:pic>
            <p:nvPicPr>
              <p:cNvPr id="26" name="Picture 25" descr="A person posing for a picture&#10;&#10;Description automatically generated">
                <a:extLst>
                  <a:ext uri="{FF2B5EF4-FFF2-40B4-BE49-F238E27FC236}">
                    <a16:creationId xmlns:a16="http://schemas.microsoft.com/office/drawing/2014/main" id="{931331D5-831B-445E-98FA-A0141E12948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5878286" cy="6858000"/>
              </a:xfrm>
              <a:prstGeom prst="rect">
                <a:avLst/>
              </a:prstGeom>
            </p:spPr>
          </p:pic>
          <p:pic>
            <p:nvPicPr>
              <p:cNvPr id="24" name="Picture 23" descr="A person posing for a picture&#10;&#10;Description automatically generated">
                <a:extLst>
                  <a:ext uri="{FF2B5EF4-FFF2-40B4-BE49-F238E27FC236}">
                    <a16:creationId xmlns:a16="http://schemas.microsoft.com/office/drawing/2014/main" id="{B2097207-BCE7-4284-8CFF-4128B08CF721}"/>
                  </a:ext>
                </a:extLst>
              </p:cNvPr>
              <p:cNvPicPr>
                <a:picLocks noChangeAspect="1"/>
              </p:cNvPicPr>
              <p:nvPr/>
            </p:nvPicPr>
            <p:blipFill rotWithShape="1">
              <a:blip r:embed="rId9">
                <a:extLst>
                  <a:ext uri="{28A0092B-C50C-407E-A947-70E740481C1C}">
                    <a14:useLocalDpi xmlns:a14="http://schemas.microsoft.com/office/drawing/2010/main" val="0"/>
                  </a:ext>
                </a:extLst>
              </a:blip>
              <a:srcRect r="68624"/>
              <a:stretch/>
            </p:blipFill>
            <p:spPr>
              <a:xfrm>
                <a:off x="5776686" y="0"/>
                <a:ext cx="3387112" cy="6875780"/>
              </a:xfrm>
              <a:prstGeom prst="rect">
                <a:avLst/>
              </a:prstGeom>
            </p:spPr>
          </p:pic>
        </p:grpSp>
        <p:sp>
          <p:nvSpPr>
            <p:cNvPr id="30" name="Rectangle 29">
              <a:extLst>
                <a:ext uri="{FF2B5EF4-FFF2-40B4-BE49-F238E27FC236}">
                  <a16:creationId xmlns:a16="http://schemas.microsoft.com/office/drawing/2014/main" id="{A2F94854-4EDE-4C47-BE90-365BE687EED5}"/>
                </a:ext>
              </a:extLst>
            </p:cNvPr>
            <p:cNvSpPr/>
            <p:nvPr/>
          </p:nvSpPr>
          <p:spPr>
            <a:xfrm>
              <a:off x="-368300" y="6432029"/>
              <a:ext cx="9950127" cy="425501"/>
            </a:xfrm>
            <a:prstGeom prst="rect">
              <a:avLst/>
            </a:prstGeom>
            <a:solidFill>
              <a:schemeClr val="bg1">
                <a:alpha val="68000"/>
              </a:schemeClr>
            </a:solidFill>
            <a:ln>
              <a:noFill/>
            </a:ln>
          </p:spPr>
          <p:txBody>
            <a:bodyPr wrap="square">
              <a:spAutoFit/>
            </a:bodyPr>
            <a:lstStyle/>
            <a:p>
              <a:pPr algn="ctr">
                <a:lnSpc>
                  <a:spcPct val="115000"/>
                </a:lnSpc>
                <a:spcAft>
                  <a:spcPts val="1000"/>
                </a:spcAft>
              </a:pPr>
              <a:r>
                <a:rPr lang="en-US" sz="2000" b="1" cap="all" dirty="0">
                  <a:solidFill>
                    <a:schemeClr val="bg1"/>
                  </a:solidFill>
                  <a:ea typeface="Calibri"/>
                  <a:cs typeface="Calibri"/>
                </a:rPr>
                <a:t> </a:t>
              </a:r>
              <a:r>
                <a:rPr lang="en-US" sz="2000" cap="all" dirty="0">
                  <a:solidFill>
                    <a:schemeClr val="bg1"/>
                  </a:solidFill>
                  <a:effectLst>
                    <a:outerShdw blurRad="38100" dist="38100" dir="2700000" algn="tl">
                      <a:srgbClr val="000000">
                        <a:alpha val="43137"/>
                      </a:srgbClr>
                    </a:outerShdw>
                  </a:effectLst>
                  <a:ea typeface="Calibri"/>
                  <a:cs typeface="Calibri"/>
                </a:rPr>
                <a:t> </a:t>
              </a:r>
              <a:r>
                <a:rPr lang="en-US" sz="2000" cap="all" dirty="0">
                  <a:effectLst>
                    <a:outerShdw blurRad="38100" dist="38100" dir="2700000" algn="tl">
                      <a:srgbClr val="000000">
                        <a:alpha val="43137"/>
                      </a:srgbClr>
                    </a:outerShdw>
                  </a:effectLst>
                  <a:ea typeface="Calibri"/>
                  <a:cs typeface="Calibri"/>
                </a:rPr>
                <a:t>ALEX SNELL / 2018 / ASSISTANT DESIGNER HANDBAGS - NORDSTROM</a:t>
              </a:r>
              <a:endParaRPr lang="en-US" sz="2000" dirty="0">
                <a:effectLst>
                  <a:outerShdw blurRad="38100" dist="38100" dir="2700000" algn="tl">
                    <a:srgbClr val="000000">
                      <a:alpha val="43137"/>
                    </a:srgbClr>
                  </a:outerShdw>
                </a:effectLst>
                <a:ea typeface="Calibri"/>
                <a:cs typeface="Times New Roman"/>
              </a:endParaRPr>
            </a:p>
          </p:txBody>
        </p:sp>
      </p:grpSp>
      <p:sp>
        <p:nvSpPr>
          <p:cNvPr id="17" name="Text Box 2">
            <a:extLst>
              <a:ext uri="{FF2B5EF4-FFF2-40B4-BE49-F238E27FC236}">
                <a16:creationId xmlns:a16="http://schemas.microsoft.com/office/drawing/2014/main" id="{8F8432AC-DC30-44A7-A9EA-F3E8043DDF7B}"/>
              </a:ext>
            </a:extLst>
          </p:cNvPr>
          <p:cNvSpPr txBox="1">
            <a:spLocks noChangeArrowheads="1"/>
          </p:cNvSpPr>
          <p:nvPr/>
        </p:nvSpPr>
        <p:spPr bwMode="auto">
          <a:xfrm>
            <a:off x="-50801" y="0"/>
            <a:ext cx="641927" cy="6858000"/>
          </a:xfrm>
          <a:prstGeom prst="rect">
            <a:avLst/>
          </a:prstGeom>
          <a:solidFill>
            <a:schemeClr val="bg1">
              <a:lumMod val="95000"/>
              <a:alpha val="52000"/>
            </a:schemeClr>
          </a:solidFill>
          <a:ln w="9525">
            <a:noFill/>
            <a:miter lim="800000"/>
            <a:headEnd/>
            <a:tailEnd/>
          </a:ln>
        </p:spPr>
        <p:txBody>
          <a:bodyPr rot="0" vert="vert270" wrap="square" lIns="91440" tIns="45720" rIns="91440" bIns="45720" anchor="t" anchorCtr="0">
            <a:noAutofit/>
          </a:bodyPr>
          <a:lstStyle/>
          <a:p>
            <a:pPr marL="0" marR="0" algn="ctr">
              <a:lnSpc>
                <a:spcPct val="115000"/>
              </a:lnSpc>
              <a:spcBef>
                <a:spcPts val="0"/>
              </a:spcBef>
              <a:spcAft>
                <a:spcPts val="1000"/>
              </a:spcAft>
            </a:pPr>
            <a:r>
              <a:rPr lang="en-US" sz="3200" dirty="0">
                <a:solidFill>
                  <a:schemeClr val="bg1"/>
                </a:solidFill>
                <a:effectLst>
                  <a:outerShdw blurRad="63500" sx="102000" sy="102000" algn="ctr" rotWithShape="0">
                    <a:prstClr val="black">
                      <a:alpha val="82000"/>
                    </a:prstClr>
                  </a:outerShdw>
                </a:effectLst>
                <a:latin typeface="Calibri"/>
                <a:ea typeface="Calibri"/>
                <a:cs typeface="Times New Roman"/>
              </a:rPr>
              <a:t>GRADUATE PORTFOLIOS</a:t>
            </a:r>
          </a:p>
        </p:txBody>
      </p:sp>
    </p:spTree>
    <p:custDataLst>
      <p:tags r:id="rId1"/>
    </p:custDataLst>
    <p:extLst>
      <p:ext uri="{BB962C8B-B14F-4D97-AF65-F5344CB8AC3E}">
        <p14:creationId xmlns:p14="http://schemas.microsoft.com/office/powerpoint/2010/main" val="314806743"/>
      </p:ext>
    </p:extLst>
  </p:cSld>
  <p:clrMapOvr>
    <a:masterClrMapping/>
  </p:clrMapOvr>
  <mc:AlternateContent xmlns:mc="http://schemas.openxmlformats.org/markup-compatibility/2006" xmlns:p14="http://schemas.microsoft.com/office/powerpoint/2010/main">
    <mc:Choice Requires="p14">
      <p:transition spd="slow" p14:dur="2000" advTm="26280">
        <p:fade/>
      </p:transition>
    </mc:Choice>
    <mc:Fallback xmlns="">
      <p:transition spd="slow" advTm="2628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25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25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125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125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fade">
                                      <p:cBhvr>
                                        <p:cTn id="27" dur="1250"/>
                                        <p:tgtEl>
                                          <p:spTgt spid="4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12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FB8CD10-807C-4B90-A38C-ED40F9E3FDC5}"/>
              </a:ext>
            </a:extLst>
          </p:cNvPr>
          <p:cNvGrpSpPr/>
          <p:nvPr/>
        </p:nvGrpSpPr>
        <p:grpSpPr>
          <a:xfrm>
            <a:off x="0" y="0"/>
            <a:ext cx="9503229" cy="6966857"/>
            <a:chOff x="11461" y="1260524"/>
            <a:chExt cx="9627658" cy="685800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C894C8C5-658E-4286-9D56-B4C4205F71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61" y="1260524"/>
              <a:ext cx="9627658" cy="6858000"/>
            </a:xfrm>
            <a:prstGeom prst="rect">
              <a:avLst/>
            </a:prstGeom>
          </p:spPr>
        </p:pic>
        <p:sp>
          <p:nvSpPr>
            <p:cNvPr id="2" name="TextBox 1">
              <a:extLst>
                <a:ext uri="{FF2B5EF4-FFF2-40B4-BE49-F238E27FC236}">
                  <a16:creationId xmlns:a16="http://schemas.microsoft.com/office/drawing/2014/main" id="{C8725E94-2F42-4070-9760-B459B7961BA2}"/>
                </a:ext>
              </a:extLst>
            </p:cNvPr>
            <p:cNvSpPr txBox="1"/>
            <p:nvPr/>
          </p:nvSpPr>
          <p:spPr>
            <a:xfrm>
              <a:off x="2259686" y="5963283"/>
              <a:ext cx="5486401" cy="1354217"/>
            </a:xfrm>
            <a:prstGeom prst="rect">
              <a:avLst/>
            </a:prstGeom>
            <a:noFill/>
          </p:spPr>
          <p:txBody>
            <a:bodyPr wrap="square" rtlCol="0">
              <a:spAutoFit/>
            </a:bodyPr>
            <a:lstStyle/>
            <a:p>
              <a:r>
                <a:rPr lang="en-US" sz="8200" dirty="0">
                  <a:solidFill>
                    <a:schemeClr val="bg1"/>
                  </a:solidFill>
                  <a:effectLst>
                    <a:outerShdw blurRad="50800" dist="50800" dir="5400000" algn="ctr" rotWithShape="0">
                      <a:schemeClr val="tx1"/>
                    </a:outerShdw>
                  </a:effectLst>
                </a:rPr>
                <a:t>WELCOME!</a:t>
              </a:r>
            </a:p>
          </p:txBody>
        </p:sp>
      </p:grpSp>
    </p:spTree>
    <p:custDataLst>
      <p:tags r:id="rId1"/>
    </p:custDataLst>
    <p:extLst>
      <p:ext uri="{BB962C8B-B14F-4D97-AF65-F5344CB8AC3E}">
        <p14:creationId xmlns:p14="http://schemas.microsoft.com/office/powerpoint/2010/main" val="1367297650"/>
      </p:ext>
    </p:extLst>
  </p:cSld>
  <p:clrMapOvr>
    <a:masterClrMapping/>
  </p:clrMapOvr>
  <mc:AlternateContent xmlns:mc="http://schemas.openxmlformats.org/markup-compatibility/2006" xmlns:p14="http://schemas.microsoft.com/office/powerpoint/2010/main">
    <mc:Choice Requires="p14">
      <p:transition spd="slow" p14:dur="2000" advTm="14321">
        <p:fade/>
      </p:transition>
    </mc:Choice>
    <mc:Fallback xmlns="">
      <p:transition spd="slow" advTm="14321">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EDEE9FB-53DF-4E7C-BF50-16278E507767}"/>
              </a:ext>
            </a:extLst>
          </p:cNvPr>
          <p:cNvGrpSpPr/>
          <p:nvPr/>
        </p:nvGrpSpPr>
        <p:grpSpPr>
          <a:xfrm>
            <a:off x="-173788" y="-62904"/>
            <a:ext cx="9537123" cy="6951846"/>
            <a:chOff x="-196562" y="-34392"/>
            <a:chExt cx="9537123" cy="6951846"/>
          </a:xfrm>
        </p:grpSpPr>
        <p:pic>
          <p:nvPicPr>
            <p:cNvPr id="13" name="Picture 12" descr="A group of people standing in front of a crowd posing for the camera&#10;&#10;Description automatically generated">
              <a:extLst>
                <a:ext uri="{FF2B5EF4-FFF2-40B4-BE49-F238E27FC236}">
                  <a16:creationId xmlns:a16="http://schemas.microsoft.com/office/drawing/2014/main" id="{D2DF5F8E-14FE-409E-B6DF-334C7EC97601}"/>
                </a:ext>
              </a:extLst>
            </p:cNvPr>
            <p:cNvPicPr>
              <a:picLocks noChangeAspect="1"/>
            </p:cNvPicPr>
            <p:nvPr/>
          </p:nvPicPr>
          <p:blipFill rotWithShape="1">
            <a:blip r:embed="rId3">
              <a:extLst>
                <a:ext uri="{28A0092B-C50C-407E-A947-70E740481C1C}">
                  <a14:useLocalDpi xmlns:a14="http://schemas.microsoft.com/office/drawing/2010/main" val="0"/>
                </a:ext>
              </a:extLst>
            </a:blip>
            <a:srcRect l="1602" r="2060"/>
            <a:stretch/>
          </p:blipFill>
          <p:spPr>
            <a:xfrm flipH="1">
              <a:off x="-21938" y="-34392"/>
              <a:ext cx="9187873" cy="6951846"/>
            </a:xfrm>
            <a:prstGeom prst="rect">
              <a:avLst/>
            </a:prstGeom>
          </p:spPr>
        </p:pic>
        <p:sp>
          <p:nvSpPr>
            <p:cNvPr id="12" name="Rectangle 11">
              <a:extLst>
                <a:ext uri="{FF2B5EF4-FFF2-40B4-BE49-F238E27FC236}">
                  <a16:creationId xmlns:a16="http://schemas.microsoft.com/office/drawing/2014/main" id="{44F27960-309F-4D0E-81F0-9981FC7AC44A}"/>
                </a:ext>
              </a:extLst>
            </p:cNvPr>
            <p:cNvSpPr/>
            <p:nvPr/>
          </p:nvSpPr>
          <p:spPr>
            <a:xfrm>
              <a:off x="-196562" y="6477081"/>
              <a:ext cx="9537123" cy="431219"/>
            </a:xfrm>
            <a:prstGeom prst="rect">
              <a:avLst/>
            </a:prstGeom>
            <a:solidFill>
              <a:schemeClr val="bg1">
                <a:alpha val="75000"/>
              </a:schemeClr>
            </a:solidFill>
            <a:ln>
              <a:noFill/>
            </a:ln>
          </p:spPr>
          <p:txBody>
            <a:bodyPr wrap="square">
              <a:spAutoFit/>
            </a:bodyPr>
            <a:lstStyle/>
            <a:p>
              <a:pPr algn="ctr">
                <a:lnSpc>
                  <a:spcPct val="115000"/>
                </a:lnSpc>
                <a:spcAft>
                  <a:spcPts val="1000"/>
                </a:spcAft>
              </a:pPr>
              <a:r>
                <a:rPr lang="en-US" sz="2000" b="1" cap="all" dirty="0">
                  <a:solidFill>
                    <a:schemeClr val="bg1"/>
                  </a:solidFill>
                  <a:ea typeface="Calibri"/>
                  <a:cs typeface="Calibri"/>
                </a:rPr>
                <a:t> </a:t>
              </a:r>
              <a:r>
                <a:rPr lang="en-US" sz="2000" cap="all" dirty="0">
                  <a:solidFill>
                    <a:schemeClr val="bg1"/>
                  </a:solidFill>
                  <a:effectLst>
                    <a:outerShdw blurRad="38100" dist="38100" dir="2700000" algn="tl">
                      <a:srgbClr val="000000">
                        <a:alpha val="43137"/>
                      </a:srgbClr>
                    </a:outerShdw>
                  </a:effectLst>
                  <a:ea typeface="Calibri"/>
                  <a:cs typeface="Calibri"/>
                </a:rPr>
                <a:t> </a:t>
              </a:r>
              <a:r>
                <a:rPr lang="en-US" sz="2000" cap="all" dirty="0">
                  <a:effectLst>
                    <a:outerShdw blurRad="38100" dist="38100" dir="2700000" algn="tl">
                      <a:srgbClr val="000000">
                        <a:alpha val="43137"/>
                      </a:srgbClr>
                    </a:outerShdw>
                  </a:effectLst>
                  <a:ea typeface="Calibri"/>
                  <a:cs typeface="Calibri"/>
                </a:rPr>
                <a:t>straight skirts / first year / 2019</a:t>
              </a:r>
              <a:endParaRPr lang="en-US" sz="2000" dirty="0">
                <a:effectLst>
                  <a:outerShdw blurRad="38100" dist="38100" dir="2700000" algn="tl">
                    <a:srgbClr val="000000">
                      <a:alpha val="43137"/>
                    </a:srgbClr>
                  </a:outerShdw>
                </a:effectLst>
                <a:ea typeface="Calibri"/>
                <a:cs typeface="Times New Roman"/>
              </a:endParaRPr>
            </a:p>
          </p:txBody>
        </p:sp>
      </p:grpSp>
      <p:grpSp>
        <p:nvGrpSpPr>
          <p:cNvPr id="34" name="Group 33">
            <a:extLst>
              <a:ext uri="{FF2B5EF4-FFF2-40B4-BE49-F238E27FC236}">
                <a16:creationId xmlns:a16="http://schemas.microsoft.com/office/drawing/2014/main" id="{9FE8E9B6-E973-4D5B-8F7A-D24137B5E672}"/>
              </a:ext>
            </a:extLst>
          </p:cNvPr>
          <p:cNvGrpSpPr/>
          <p:nvPr/>
        </p:nvGrpSpPr>
        <p:grpSpPr>
          <a:xfrm>
            <a:off x="-41273" y="-137627"/>
            <a:ext cx="9537123" cy="7026569"/>
            <a:chOff x="-74125" y="-63500"/>
            <a:chExt cx="9537123" cy="6845382"/>
          </a:xfrm>
        </p:grpSpPr>
        <p:pic>
          <p:nvPicPr>
            <p:cNvPr id="33" name="Picture 32">
              <a:extLst>
                <a:ext uri="{FF2B5EF4-FFF2-40B4-BE49-F238E27FC236}">
                  <a16:creationId xmlns:a16="http://schemas.microsoft.com/office/drawing/2014/main" id="{E6C14713-230F-41C8-8556-6D342929566A}"/>
                </a:ext>
              </a:extLst>
            </p:cNvPr>
            <p:cNvPicPr>
              <a:picLocks noChangeAspect="1"/>
            </p:cNvPicPr>
            <p:nvPr/>
          </p:nvPicPr>
          <p:blipFill rotWithShape="1">
            <a:blip r:embed="rId4">
              <a:extLst>
                <a:ext uri="{28A0092B-C50C-407E-A947-70E740481C1C}">
                  <a14:useLocalDpi xmlns:a14="http://schemas.microsoft.com/office/drawing/2010/main" val="0"/>
                </a:ext>
              </a:extLst>
            </a:blip>
            <a:srcRect l="9686" t="16249" r="6651" b="21106"/>
            <a:stretch/>
          </p:blipFill>
          <p:spPr>
            <a:xfrm>
              <a:off x="-25400" y="-63500"/>
              <a:ext cx="9142321" cy="6845382"/>
            </a:xfrm>
            <a:prstGeom prst="rect">
              <a:avLst/>
            </a:prstGeom>
          </p:spPr>
        </p:pic>
        <p:sp>
          <p:nvSpPr>
            <p:cNvPr id="15" name="Rectangle 14">
              <a:extLst>
                <a:ext uri="{FF2B5EF4-FFF2-40B4-BE49-F238E27FC236}">
                  <a16:creationId xmlns:a16="http://schemas.microsoft.com/office/drawing/2014/main" id="{0F1FC605-9FE3-4ED9-B471-AA06947EC213}"/>
                </a:ext>
              </a:extLst>
            </p:cNvPr>
            <p:cNvSpPr/>
            <p:nvPr/>
          </p:nvSpPr>
          <p:spPr>
            <a:xfrm>
              <a:off x="-74125" y="6356381"/>
              <a:ext cx="9537123" cy="425501"/>
            </a:xfrm>
            <a:prstGeom prst="rect">
              <a:avLst/>
            </a:prstGeom>
            <a:solidFill>
              <a:schemeClr val="bg1">
                <a:alpha val="76000"/>
              </a:schemeClr>
            </a:solidFill>
            <a:ln>
              <a:noFill/>
            </a:ln>
          </p:spPr>
          <p:txBody>
            <a:bodyPr wrap="square">
              <a:spAutoFit/>
            </a:bodyPr>
            <a:lstStyle/>
            <a:p>
              <a:pPr algn="ctr">
                <a:lnSpc>
                  <a:spcPct val="115000"/>
                </a:lnSpc>
                <a:spcAft>
                  <a:spcPts val="1000"/>
                </a:spcAft>
              </a:pPr>
              <a:r>
                <a:rPr lang="en-US" sz="2000" b="1" cap="all" dirty="0">
                  <a:solidFill>
                    <a:schemeClr val="bg1"/>
                  </a:solidFill>
                  <a:ea typeface="Calibri"/>
                  <a:cs typeface="Calibri"/>
                </a:rPr>
                <a:t> </a:t>
              </a:r>
              <a:r>
                <a:rPr lang="en-US" sz="2000" cap="all" dirty="0">
                  <a:solidFill>
                    <a:schemeClr val="bg1"/>
                  </a:solidFill>
                  <a:effectLst>
                    <a:outerShdw blurRad="38100" dist="38100" dir="2700000" algn="tl">
                      <a:srgbClr val="000000">
                        <a:alpha val="43137"/>
                      </a:srgbClr>
                    </a:outerShdw>
                  </a:effectLst>
                  <a:ea typeface="Calibri"/>
                  <a:cs typeface="Calibri"/>
                </a:rPr>
                <a:t> </a:t>
              </a:r>
              <a:r>
                <a:rPr lang="en-US" sz="2000" cap="all" dirty="0">
                  <a:effectLst>
                    <a:outerShdw blurRad="38100" dist="38100" dir="2700000" algn="tl">
                      <a:srgbClr val="000000">
                        <a:alpha val="43137"/>
                      </a:srgbClr>
                    </a:outerShdw>
                  </a:effectLst>
                  <a:ea typeface="Calibri"/>
                  <a:cs typeface="Calibri"/>
                </a:rPr>
                <a:t>button down shirts with collar / first year / 2018</a:t>
              </a:r>
              <a:endParaRPr lang="en-US" sz="2000" dirty="0">
                <a:effectLst>
                  <a:outerShdw blurRad="38100" dist="38100" dir="2700000" algn="tl">
                    <a:srgbClr val="000000">
                      <a:alpha val="43137"/>
                    </a:srgbClr>
                  </a:outerShdw>
                </a:effectLst>
                <a:ea typeface="Calibri"/>
                <a:cs typeface="Times New Roman"/>
              </a:endParaRPr>
            </a:p>
          </p:txBody>
        </p:sp>
      </p:grpSp>
      <p:grpSp>
        <p:nvGrpSpPr>
          <p:cNvPr id="24" name="Group 23">
            <a:extLst>
              <a:ext uri="{FF2B5EF4-FFF2-40B4-BE49-F238E27FC236}">
                <a16:creationId xmlns:a16="http://schemas.microsoft.com/office/drawing/2014/main" id="{B03EA2C4-06BA-453E-B275-F4BBAEE4DD80}"/>
              </a:ext>
            </a:extLst>
          </p:cNvPr>
          <p:cNvGrpSpPr/>
          <p:nvPr/>
        </p:nvGrpSpPr>
        <p:grpSpPr>
          <a:xfrm>
            <a:off x="-196562" y="-45608"/>
            <a:ext cx="9537123" cy="6964464"/>
            <a:chOff x="-196562" y="-115802"/>
            <a:chExt cx="9537123" cy="6964464"/>
          </a:xfrm>
        </p:grpSpPr>
        <p:pic>
          <p:nvPicPr>
            <p:cNvPr id="23" name="Picture 22" descr="A group of people posing for the camera&#10;&#10;Description automatically generated">
              <a:extLst>
                <a:ext uri="{FF2B5EF4-FFF2-40B4-BE49-F238E27FC236}">
                  <a16:creationId xmlns:a16="http://schemas.microsoft.com/office/drawing/2014/main" id="{519E62E7-6B65-4420-A400-B287CCBD522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44"/>
            <a:stretch/>
          </p:blipFill>
          <p:spPr>
            <a:xfrm>
              <a:off x="134618" y="-115802"/>
              <a:ext cx="9189550" cy="6964464"/>
            </a:xfrm>
            <a:prstGeom prst="rect">
              <a:avLst/>
            </a:prstGeom>
          </p:spPr>
        </p:pic>
        <p:sp>
          <p:nvSpPr>
            <p:cNvPr id="14" name="Rectangle 13">
              <a:extLst>
                <a:ext uri="{FF2B5EF4-FFF2-40B4-BE49-F238E27FC236}">
                  <a16:creationId xmlns:a16="http://schemas.microsoft.com/office/drawing/2014/main" id="{7A82CAEF-27C1-474E-A990-E99CEEEE0EB9}"/>
                </a:ext>
              </a:extLst>
            </p:cNvPr>
            <p:cNvSpPr/>
            <p:nvPr/>
          </p:nvSpPr>
          <p:spPr>
            <a:xfrm>
              <a:off x="-196562" y="6416216"/>
              <a:ext cx="9537123" cy="425501"/>
            </a:xfrm>
            <a:prstGeom prst="rect">
              <a:avLst/>
            </a:prstGeom>
            <a:solidFill>
              <a:schemeClr val="bg1">
                <a:alpha val="78000"/>
              </a:schemeClr>
            </a:solidFill>
            <a:ln>
              <a:noFill/>
            </a:ln>
          </p:spPr>
          <p:txBody>
            <a:bodyPr wrap="square">
              <a:spAutoFit/>
            </a:bodyPr>
            <a:lstStyle/>
            <a:p>
              <a:pPr algn="ctr">
                <a:lnSpc>
                  <a:spcPct val="115000"/>
                </a:lnSpc>
                <a:spcAft>
                  <a:spcPts val="1000"/>
                </a:spcAft>
              </a:pPr>
              <a:r>
                <a:rPr lang="en-US" sz="2000" b="1" cap="all" dirty="0">
                  <a:ea typeface="Calibri"/>
                  <a:cs typeface="Calibri"/>
                </a:rPr>
                <a:t> </a:t>
              </a:r>
              <a:r>
                <a:rPr lang="en-US" sz="2000" cap="all" dirty="0">
                  <a:effectLst>
                    <a:outerShdw blurRad="38100" dist="38100" dir="2700000" algn="tl">
                      <a:srgbClr val="000000">
                        <a:alpha val="43137"/>
                      </a:srgbClr>
                    </a:outerShdw>
                  </a:effectLst>
                  <a:ea typeface="Calibri"/>
                  <a:cs typeface="Calibri"/>
                </a:rPr>
                <a:t> bomber jackets / first year / 2017</a:t>
              </a:r>
              <a:endParaRPr lang="en-US" sz="2000" dirty="0">
                <a:effectLst>
                  <a:outerShdw blurRad="38100" dist="38100" dir="2700000" algn="tl">
                    <a:srgbClr val="000000">
                      <a:alpha val="43137"/>
                    </a:srgbClr>
                  </a:outerShdw>
                </a:effectLst>
                <a:ea typeface="Calibri"/>
                <a:cs typeface="Times New Roman"/>
              </a:endParaRPr>
            </a:p>
          </p:txBody>
        </p:sp>
      </p:grpSp>
      <p:grpSp>
        <p:nvGrpSpPr>
          <p:cNvPr id="27" name="Group 26">
            <a:extLst>
              <a:ext uri="{FF2B5EF4-FFF2-40B4-BE49-F238E27FC236}">
                <a16:creationId xmlns:a16="http://schemas.microsoft.com/office/drawing/2014/main" id="{8FB45329-72D1-4E34-BB9F-9DBBEB33BB10}"/>
              </a:ext>
            </a:extLst>
          </p:cNvPr>
          <p:cNvGrpSpPr/>
          <p:nvPr/>
        </p:nvGrpSpPr>
        <p:grpSpPr>
          <a:xfrm>
            <a:off x="-219336" y="-33691"/>
            <a:ext cx="9744336" cy="6951846"/>
            <a:chOff x="-196562" y="-91968"/>
            <a:chExt cx="9537123" cy="6949967"/>
          </a:xfrm>
        </p:grpSpPr>
        <p:pic>
          <p:nvPicPr>
            <p:cNvPr id="26" name="Picture 25" descr="A group of people posing for the camera&#10;&#10;Description automatically generated">
              <a:extLst>
                <a:ext uri="{FF2B5EF4-FFF2-40B4-BE49-F238E27FC236}">
                  <a16:creationId xmlns:a16="http://schemas.microsoft.com/office/drawing/2014/main" id="{B9F04F65-B81E-44F0-A23C-B7002F487B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0684" t="10029" r="11224" b="11224"/>
            <a:stretch/>
          </p:blipFill>
          <p:spPr>
            <a:xfrm>
              <a:off x="-45550" y="-91968"/>
              <a:ext cx="9189550" cy="6949967"/>
            </a:xfrm>
            <a:prstGeom prst="rect">
              <a:avLst/>
            </a:prstGeom>
          </p:spPr>
        </p:pic>
        <p:sp>
          <p:nvSpPr>
            <p:cNvPr id="16" name="Rectangle 15">
              <a:extLst>
                <a:ext uri="{FF2B5EF4-FFF2-40B4-BE49-F238E27FC236}">
                  <a16:creationId xmlns:a16="http://schemas.microsoft.com/office/drawing/2014/main" id="{333B11B9-5587-4F01-A32E-20DE474F9619}"/>
                </a:ext>
              </a:extLst>
            </p:cNvPr>
            <p:cNvSpPr/>
            <p:nvPr/>
          </p:nvSpPr>
          <p:spPr>
            <a:xfrm>
              <a:off x="-196562" y="6419881"/>
              <a:ext cx="9537123" cy="425501"/>
            </a:xfrm>
            <a:prstGeom prst="rect">
              <a:avLst/>
            </a:prstGeom>
            <a:solidFill>
              <a:schemeClr val="bg1">
                <a:alpha val="72000"/>
              </a:schemeClr>
            </a:solidFill>
            <a:ln>
              <a:noFill/>
            </a:ln>
          </p:spPr>
          <p:txBody>
            <a:bodyPr wrap="square">
              <a:spAutoFit/>
            </a:bodyPr>
            <a:lstStyle/>
            <a:p>
              <a:pPr algn="ctr">
                <a:lnSpc>
                  <a:spcPct val="115000"/>
                </a:lnSpc>
                <a:spcAft>
                  <a:spcPts val="1000"/>
                </a:spcAft>
              </a:pPr>
              <a:r>
                <a:rPr lang="en-US" sz="2000" b="1" cap="all" dirty="0">
                  <a:solidFill>
                    <a:schemeClr val="bg1"/>
                  </a:solidFill>
                  <a:ea typeface="Calibri"/>
                  <a:cs typeface="Calibri"/>
                </a:rPr>
                <a:t> </a:t>
              </a:r>
              <a:r>
                <a:rPr lang="en-US" sz="2000" cap="all" dirty="0">
                  <a:solidFill>
                    <a:schemeClr val="bg1"/>
                  </a:solidFill>
                  <a:effectLst>
                    <a:outerShdw blurRad="38100" dist="38100" dir="2700000" algn="tl">
                      <a:srgbClr val="000000">
                        <a:alpha val="43137"/>
                      </a:srgbClr>
                    </a:outerShdw>
                  </a:effectLst>
                  <a:ea typeface="Calibri"/>
                  <a:cs typeface="Calibri"/>
                </a:rPr>
                <a:t> </a:t>
              </a:r>
              <a:r>
                <a:rPr lang="en-US" sz="2000" cap="all" dirty="0">
                  <a:effectLst>
                    <a:outerShdw blurRad="38100" dist="38100" dir="2700000" algn="tl">
                      <a:srgbClr val="000000">
                        <a:alpha val="43137"/>
                      </a:srgbClr>
                    </a:outerShdw>
                  </a:effectLst>
                  <a:ea typeface="Calibri"/>
                  <a:cs typeface="Calibri"/>
                </a:rPr>
                <a:t>tailored jackets / second year / 2018</a:t>
              </a:r>
              <a:endParaRPr lang="en-US" sz="2000" dirty="0">
                <a:effectLst>
                  <a:outerShdw blurRad="38100" dist="38100" dir="2700000" algn="tl">
                    <a:srgbClr val="000000">
                      <a:alpha val="43137"/>
                    </a:srgbClr>
                  </a:outerShdw>
                </a:effectLst>
                <a:ea typeface="Calibri"/>
                <a:cs typeface="Times New Roman"/>
              </a:endParaRPr>
            </a:p>
          </p:txBody>
        </p:sp>
      </p:grpSp>
      <p:grpSp>
        <p:nvGrpSpPr>
          <p:cNvPr id="35" name="Group 34">
            <a:extLst>
              <a:ext uri="{FF2B5EF4-FFF2-40B4-BE49-F238E27FC236}">
                <a16:creationId xmlns:a16="http://schemas.microsoft.com/office/drawing/2014/main" id="{ACEC17E3-6C62-483A-AF3A-BA783C624040}"/>
              </a:ext>
            </a:extLst>
          </p:cNvPr>
          <p:cNvGrpSpPr/>
          <p:nvPr/>
        </p:nvGrpSpPr>
        <p:grpSpPr>
          <a:xfrm>
            <a:off x="-196562" y="7528"/>
            <a:ext cx="9902276" cy="6904383"/>
            <a:chOff x="1163973" y="-1595137"/>
            <a:chExt cx="9537123" cy="6904383"/>
          </a:xfrm>
        </p:grpSpPr>
        <p:pic>
          <p:nvPicPr>
            <p:cNvPr id="29" name="Picture 28" descr="A group of people standing in front of a crowd posing for the camera&#10;&#10;Description automatically generated">
              <a:extLst>
                <a:ext uri="{FF2B5EF4-FFF2-40B4-BE49-F238E27FC236}">
                  <a16:creationId xmlns:a16="http://schemas.microsoft.com/office/drawing/2014/main" id="{9D73F3F3-AF20-4505-A8F5-D44FBDC3F63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57" t="3003" r="257" b="15315"/>
            <a:stretch/>
          </p:blipFill>
          <p:spPr>
            <a:xfrm>
              <a:off x="1312318" y="-1595137"/>
              <a:ext cx="9187872" cy="6872496"/>
            </a:xfrm>
            <a:prstGeom prst="rect">
              <a:avLst/>
            </a:prstGeom>
          </p:spPr>
        </p:pic>
        <p:sp>
          <p:nvSpPr>
            <p:cNvPr id="17" name="Rectangle 16">
              <a:extLst>
                <a:ext uri="{FF2B5EF4-FFF2-40B4-BE49-F238E27FC236}">
                  <a16:creationId xmlns:a16="http://schemas.microsoft.com/office/drawing/2014/main" id="{7AB98144-4792-48BB-A58A-21340A52068D}"/>
                </a:ext>
              </a:extLst>
            </p:cNvPr>
            <p:cNvSpPr/>
            <p:nvPr/>
          </p:nvSpPr>
          <p:spPr>
            <a:xfrm>
              <a:off x="1163973" y="4883745"/>
              <a:ext cx="9537123" cy="425501"/>
            </a:xfrm>
            <a:prstGeom prst="rect">
              <a:avLst/>
            </a:prstGeom>
            <a:solidFill>
              <a:schemeClr val="bg1">
                <a:alpha val="81000"/>
              </a:schemeClr>
            </a:solidFill>
            <a:ln>
              <a:noFill/>
            </a:ln>
          </p:spPr>
          <p:txBody>
            <a:bodyPr wrap="square">
              <a:spAutoFit/>
            </a:bodyPr>
            <a:lstStyle/>
            <a:p>
              <a:pPr algn="ctr">
                <a:lnSpc>
                  <a:spcPct val="115000"/>
                </a:lnSpc>
                <a:spcAft>
                  <a:spcPts val="1000"/>
                </a:spcAft>
              </a:pPr>
              <a:r>
                <a:rPr lang="en-US" sz="2000" b="1" cap="all" dirty="0">
                  <a:solidFill>
                    <a:schemeClr val="bg1"/>
                  </a:solidFill>
                  <a:ea typeface="Calibri"/>
                  <a:cs typeface="Calibri"/>
                </a:rPr>
                <a:t> </a:t>
              </a:r>
              <a:r>
                <a:rPr lang="en-US" sz="2000" cap="all" dirty="0">
                  <a:solidFill>
                    <a:schemeClr val="bg1"/>
                  </a:solidFill>
                  <a:effectLst>
                    <a:outerShdw blurRad="38100" dist="38100" dir="2700000" algn="tl">
                      <a:srgbClr val="000000">
                        <a:alpha val="43137"/>
                      </a:srgbClr>
                    </a:outerShdw>
                  </a:effectLst>
                  <a:ea typeface="Calibri"/>
                  <a:cs typeface="Calibri"/>
                </a:rPr>
                <a:t> </a:t>
              </a:r>
              <a:r>
                <a:rPr lang="en-US" sz="2000" cap="all" dirty="0">
                  <a:effectLst>
                    <a:outerShdw blurRad="38100" dist="38100" dir="2700000" algn="tl">
                      <a:srgbClr val="000000">
                        <a:alpha val="43137"/>
                      </a:srgbClr>
                    </a:outerShdw>
                  </a:effectLst>
                  <a:ea typeface="Calibri"/>
                  <a:cs typeface="Calibri"/>
                </a:rPr>
                <a:t>outerwear – ski jackets / second year / 2016</a:t>
              </a:r>
              <a:endParaRPr lang="en-US" sz="2000" dirty="0">
                <a:effectLst>
                  <a:outerShdw blurRad="38100" dist="38100" dir="2700000" algn="tl">
                    <a:srgbClr val="000000">
                      <a:alpha val="43137"/>
                    </a:srgbClr>
                  </a:outerShdw>
                </a:effectLst>
                <a:ea typeface="Calibri"/>
                <a:cs typeface="Times New Roman"/>
              </a:endParaRPr>
            </a:p>
          </p:txBody>
        </p:sp>
      </p:grpSp>
      <p:sp>
        <p:nvSpPr>
          <p:cNvPr id="10" name="Text Box 2">
            <a:extLst>
              <a:ext uri="{FF2B5EF4-FFF2-40B4-BE49-F238E27FC236}">
                <a16:creationId xmlns:a16="http://schemas.microsoft.com/office/drawing/2014/main" id="{9F86D310-95D5-4007-9A40-3A00D6D71969}"/>
              </a:ext>
            </a:extLst>
          </p:cNvPr>
          <p:cNvSpPr txBox="1">
            <a:spLocks noChangeArrowheads="1"/>
          </p:cNvSpPr>
          <p:nvPr/>
        </p:nvSpPr>
        <p:spPr bwMode="auto">
          <a:xfrm>
            <a:off x="-47231" y="-135256"/>
            <a:ext cx="685800" cy="7051040"/>
          </a:xfrm>
          <a:prstGeom prst="rect">
            <a:avLst/>
          </a:prstGeom>
          <a:solidFill>
            <a:schemeClr val="bg1">
              <a:lumMod val="95000"/>
              <a:alpha val="52000"/>
            </a:schemeClr>
          </a:solidFill>
          <a:ln w="9525">
            <a:noFill/>
            <a:miter lim="800000"/>
            <a:headEnd/>
            <a:tailEnd/>
          </a:ln>
        </p:spPr>
        <p:txBody>
          <a:bodyPr rot="0" vert="vert270" wrap="square" lIns="91440" tIns="45720" rIns="91440" bIns="45720" anchor="t" anchorCtr="0">
            <a:noAutofit/>
          </a:bodyPr>
          <a:lstStyle/>
          <a:p>
            <a:pPr marL="0" marR="0" algn="ctr">
              <a:lnSpc>
                <a:spcPct val="115000"/>
              </a:lnSpc>
              <a:spcBef>
                <a:spcPts val="0"/>
              </a:spcBef>
              <a:spcAft>
                <a:spcPts val="1000"/>
              </a:spcAft>
            </a:pPr>
            <a:r>
              <a:rPr lang="en-US" sz="3200" dirty="0">
                <a:solidFill>
                  <a:schemeClr val="bg1"/>
                </a:solidFill>
                <a:effectLst>
                  <a:outerShdw blurRad="63500" sx="102000" sy="102000" algn="ctr" rotWithShape="0">
                    <a:prstClr val="black">
                      <a:alpha val="82000"/>
                    </a:prstClr>
                  </a:outerShdw>
                </a:effectLst>
                <a:latin typeface="Calibri"/>
                <a:ea typeface="Calibri"/>
                <a:cs typeface="Times New Roman"/>
              </a:rPr>
              <a:t>STUDENT PROJECTS</a:t>
            </a:r>
          </a:p>
        </p:txBody>
      </p:sp>
    </p:spTree>
    <p:custDataLst>
      <p:tags r:id="rId1"/>
    </p:custDataLst>
    <p:extLst>
      <p:ext uri="{BB962C8B-B14F-4D97-AF65-F5344CB8AC3E}">
        <p14:creationId xmlns:p14="http://schemas.microsoft.com/office/powerpoint/2010/main" val="3590318945"/>
      </p:ext>
    </p:extLst>
  </p:cSld>
  <p:clrMapOvr>
    <a:masterClrMapping/>
  </p:clrMapOvr>
  <mc:AlternateContent xmlns:mc="http://schemas.openxmlformats.org/markup-compatibility/2006" xmlns:p14="http://schemas.microsoft.com/office/powerpoint/2010/main">
    <mc:Choice Requires="p14">
      <p:transition spd="slow" p14:dur="2000" advTm="29152">
        <p:fade/>
      </p:transition>
    </mc:Choice>
    <mc:Fallback xmlns="">
      <p:transition spd="slow" advTm="2915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2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25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25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125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125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76000">
              <a:schemeClr val="bg1">
                <a:lumMod val="24000"/>
                <a:lumOff val="76000"/>
                <a:alpha val="0"/>
              </a:schemeClr>
            </a:gs>
            <a:gs pos="0">
              <a:srgbClr val="01B1AF"/>
            </a:gs>
          </a:gsLst>
          <a:lin ang="0" scaled="1"/>
        </a:gradFill>
        <a:effectLst/>
      </p:bgPr>
    </p:bg>
    <p:spTree>
      <p:nvGrpSpPr>
        <p:cNvPr id="1" name=""/>
        <p:cNvGrpSpPr/>
        <p:nvPr/>
      </p:nvGrpSpPr>
      <p:grpSpPr>
        <a:xfrm>
          <a:off x="0" y="0"/>
          <a:ext cx="0" cy="0"/>
          <a:chOff x="0" y="0"/>
          <a:chExt cx="0" cy="0"/>
        </a:xfrm>
      </p:grpSpPr>
      <p:sp>
        <p:nvSpPr>
          <p:cNvPr id="3" name="Rectangle 2"/>
          <p:cNvSpPr/>
          <p:nvPr/>
        </p:nvSpPr>
        <p:spPr>
          <a:xfrm>
            <a:off x="927100" y="336331"/>
            <a:ext cx="5410200" cy="646331"/>
          </a:xfrm>
          <a:prstGeom prst="rect">
            <a:avLst/>
          </a:prstGeom>
        </p:spPr>
        <p:txBody>
          <a:bodyPr wrap="square">
            <a:spAutoFit/>
          </a:bodyPr>
          <a:lstStyle/>
          <a:p>
            <a:r>
              <a:rPr lang="en-US" sz="3600" cap="all" dirty="0">
                <a:solidFill>
                  <a:srgbClr val="03180D"/>
                </a:solidFill>
                <a:effectLst>
                  <a:outerShdw blurRad="38100" dist="38100" dir="2700000" algn="tl">
                    <a:srgbClr val="000000">
                      <a:alpha val="43137"/>
                    </a:srgbClr>
                  </a:outerShdw>
                </a:effectLst>
              </a:rPr>
              <a:t>Tuition costs</a:t>
            </a:r>
            <a:endParaRPr lang="en-US" sz="3600" dirty="0">
              <a:solidFill>
                <a:srgbClr val="03180D"/>
              </a:solidFill>
              <a:effectLst>
                <a:outerShdw blurRad="38100" dist="38100" dir="2700000" algn="tl">
                  <a:srgbClr val="000000">
                    <a:alpha val="43137"/>
                  </a:srgbClr>
                </a:outerShdw>
              </a:effectLst>
            </a:endParaRPr>
          </a:p>
        </p:txBody>
      </p:sp>
      <p:sp>
        <p:nvSpPr>
          <p:cNvPr id="7" name="Text Box 2">
            <a:extLst>
              <a:ext uri="{FF2B5EF4-FFF2-40B4-BE49-F238E27FC236}">
                <a16:creationId xmlns:a16="http://schemas.microsoft.com/office/drawing/2014/main" id="{1CF4BD3A-E371-45AF-8F8A-64CE8FB63B15}"/>
              </a:ext>
            </a:extLst>
          </p:cNvPr>
          <p:cNvSpPr txBox="1">
            <a:spLocks noChangeArrowheads="1"/>
          </p:cNvSpPr>
          <p:nvPr/>
        </p:nvSpPr>
        <p:spPr bwMode="auto">
          <a:xfrm>
            <a:off x="-3959" y="0"/>
            <a:ext cx="685800" cy="6858000"/>
          </a:xfrm>
          <a:prstGeom prst="rect">
            <a:avLst/>
          </a:prstGeom>
          <a:solidFill>
            <a:schemeClr val="bg1">
              <a:lumMod val="85000"/>
              <a:alpha val="54000"/>
            </a:schemeClr>
          </a:solidFill>
          <a:ln w="9525">
            <a:noFill/>
            <a:miter lim="800000"/>
            <a:headEnd/>
            <a:tailEnd/>
          </a:ln>
        </p:spPr>
        <p:txBody>
          <a:bodyPr rot="0" vert="vert270" wrap="square" lIns="91440" tIns="45720" rIns="91440" bIns="45720" anchor="t" anchorCtr="0">
            <a:noAutofit/>
          </a:bodyPr>
          <a:lstStyle/>
          <a:p>
            <a:pPr marL="0" marR="0" algn="ctr">
              <a:lnSpc>
                <a:spcPct val="115000"/>
              </a:lnSpc>
              <a:spcBef>
                <a:spcPts val="0"/>
              </a:spcBef>
              <a:spcAft>
                <a:spcPts val="1000"/>
              </a:spcAft>
            </a:pPr>
            <a:r>
              <a:rPr lang="en-US" sz="2400" dirty="0">
                <a:solidFill>
                  <a:srgbClr val="FFFFFF"/>
                </a:solidFill>
                <a:effectLst>
                  <a:outerShdw blurRad="50800" dist="38100" algn="l" rotWithShape="0">
                    <a:prstClr val="black">
                      <a:alpha val="40000"/>
                    </a:prstClr>
                  </a:outerShdw>
                </a:effectLst>
                <a:latin typeface="Calibri"/>
                <a:ea typeface="Calibri"/>
                <a:cs typeface="Times New Roman"/>
              </a:rPr>
              <a:t>SCHOOL OF APPAREL DESIGN &amp; DEVELOPMENT</a:t>
            </a:r>
            <a:endParaRPr lang="en-US" sz="2400" dirty="0">
              <a:effectLst>
                <a:outerShdw blurRad="50800" dist="38100" algn="l" rotWithShape="0">
                  <a:prstClr val="black">
                    <a:alpha val="40000"/>
                  </a:prstClr>
                </a:outerShdw>
              </a:effectLst>
              <a:latin typeface="Calibri"/>
              <a:ea typeface="Calibri"/>
              <a:cs typeface="Times New Roman"/>
            </a:endParaRPr>
          </a:p>
        </p:txBody>
      </p:sp>
      <p:sp>
        <p:nvSpPr>
          <p:cNvPr id="2" name="TextBox 1">
            <a:extLst>
              <a:ext uri="{FF2B5EF4-FFF2-40B4-BE49-F238E27FC236}">
                <a16:creationId xmlns:a16="http://schemas.microsoft.com/office/drawing/2014/main" id="{8C48A0C5-2F93-4C48-9C2A-1242858F7410}"/>
              </a:ext>
            </a:extLst>
          </p:cNvPr>
          <p:cNvSpPr txBox="1"/>
          <p:nvPr/>
        </p:nvSpPr>
        <p:spPr>
          <a:xfrm>
            <a:off x="927100" y="1026269"/>
            <a:ext cx="7924800" cy="1200329"/>
          </a:xfrm>
          <a:prstGeom prst="rect">
            <a:avLst/>
          </a:prstGeom>
          <a:noFill/>
        </p:spPr>
        <p:txBody>
          <a:bodyPr wrap="square" rtlCol="0">
            <a:spAutoFit/>
          </a:bodyPr>
          <a:lstStyle/>
          <a:p>
            <a:r>
              <a:rPr lang="en-US" b="1" dirty="0"/>
              <a:t>TUITION RATES PER CREDIT: </a:t>
            </a:r>
          </a:p>
          <a:p>
            <a:r>
              <a:rPr lang="en-US" dirty="0"/>
              <a:t>Resident - $110.26 </a:t>
            </a:r>
          </a:p>
          <a:p>
            <a:r>
              <a:rPr lang="en-US" dirty="0"/>
              <a:t>Non-Resident - $124.85</a:t>
            </a:r>
          </a:p>
          <a:p>
            <a:r>
              <a:rPr lang="en-US" dirty="0"/>
              <a:t>International - $288.13</a:t>
            </a:r>
          </a:p>
        </p:txBody>
      </p:sp>
      <p:sp>
        <p:nvSpPr>
          <p:cNvPr id="6" name="TextBox 5">
            <a:extLst>
              <a:ext uri="{FF2B5EF4-FFF2-40B4-BE49-F238E27FC236}">
                <a16:creationId xmlns:a16="http://schemas.microsoft.com/office/drawing/2014/main" id="{59040578-70C7-434C-B413-D3346B80991A}"/>
              </a:ext>
            </a:extLst>
          </p:cNvPr>
          <p:cNvSpPr txBox="1"/>
          <p:nvPr/>
        </p:nvSpPr>
        <p:spPr>
          <a:xfrm>
            <a:off x="927100" y="2270205"/>
            <a:ext cx="7924800" cy="646331"/>
          </a:xfrm>
          <a:prstGeom prst="rect">
            <a:avLst/>
          </a:prstGeom>
          <a:noFill/>
        </p:spPr>
        <p:txBody>
          <a:bodyPr wrap="square" rtlCol="0">
            <a:spAutoFit/>
          </a:bodyPr>
          <a:lstStyle/>
          <a:p>
            <a:r>
              <a:rPr lang="en-US" b="1" dirty="0"/>
              <a:t>Tuition rates fluctuate per quarter. </a:t>
            </a:r>
            <a:r>
              <a:rPr lang="en-US" dirty="0"/>
              <a:t>Check the SCC website for updates. </a:t>
            </a:r>
            <a:endParaRPr lang="en-US" b="1" dirty="0">
              <a:effectLst>
                <a:outerShdw blurRad="38100" dist="38100" dir="2700000" algn="tl">
                  <a:srgbClr val="000000">
                    <a:alpha val="43137"/>
                  </a:srgbClr>
                </a:outerShdw>
              </a:effectLst>
            </a:endParaRPr>
          </a:p>
          <a:p>
            <a:endParaRPr lang="en-US" dirty="0"/>
          </a:p>
        </p:txBody>
      </p:sp>
      <p:sp>
        <p:nvSpPr>
          <p:cNvPr id="8" name="TextBox 7">
            <a:extLst>
              <a:ext uri="{FF2B5EF4-FFF2-40B4-BE49-F238E27FC236}">
                <a16:creationId xmlns:a16="http://schemas.microsoft.com/office/drawing/2014/main" id="{7CBE3F41-2791-4E47-B1ED-992AF0DD2C4F}"/>
              </a:ext>
            </a:extLst>
          </p:cNvPr>
          <p:cNvSpPr txBox="1"/>
          <p:nvPr/>
        </p:nvSpPr>
        <p:spPr>
          <a:xfrm>
            <a:off x="927100" y="2834522"/>
            <a:ext cx="7823200" cy="646331"/>
          </a:xfrm>
          <a:prstGeom prst="rect">
            <a:avLst/>
          </a:prstGeom>
          <a:noFill/>
        </p:spPr>
        <p:txBody>
          <a:bodyPr wrap="square" rtlCol="0">
            <a:spAutoFit/>
          </a:bodyPr>
          <a:lstStyle/>
          <a:p>
            <a:r>
              <a:rPr lang="en-US" b="1" dirty="0"/>
              <a:t>AD&amp;D QUARTERLY COST ESTIMATES:</a:t>
            </a:r>
          </a:p>
          <a:p>
            <a:r>
              <a:rPr lang="en-US" dirty="0"/>
              <a:t>12-19 credit quarters range from $1,200 - $2,050 (resident price)</a:t>
            </a:r>
          </a:p>
        </p:txBody>
      </p:sp>
      <p:sp>
        <p:nvSpPr>
          <p:cNvPr id="9" name="TextBox 8">
            <a:extLst>
              <a:ext uri="{FF2B5EF4-FFF2-40B4-BE49-F238E27FC236}">
                <a16:creationId xmlns:a16="http://schemas.microsoft.com/office/drawing/2014/main" id="{00E92D40-667B-4B82-A12A-B552A13E3E30}"/>
              </a:ext>
            </a:extLst>
          </p:cNvPr>
          <p:cNvSpPr txBox="1"/>
          <p:nvPr/>
        </p:nvSpPr>
        <p:spPr>
          <a:xfrm>
            <a:off x="927100" y="3639383"/>
            <a:ext cx="7823200" cy="2062103"/>
          </a:xfrm>
          <a:prstGeom prst="rect">
            <a:avLst/>
          </a:prstGeom>
          <a:noFill/>
        </p:spPr>
        <p:txBody>
          <a:bodyPr wrap="square" rtlCol="0">
            <a:spAutoFit/>
          </a:bodyPr>
          <a:lstStyle/>
          <a:p>
            <a:r>
              <a:rPr lang="en-US" b="1" dirty="0"/>
              <a:t>ONE-TIME SUPPLY KIT COSTS:</a:t>
            </a:r>
          </a:p>
          <a:p>
            <a:r>
              <a:rPr lang="en-US" b="1" dirty="0"/>
              <a:t>Skill Development course kit </a:t>
            </a:r>
            <a:r>
              <a:rPr lang="en-US" dirty="0"/>
              <a:t>- $45 ($55 for summer intensive APPRL 099)</a:t>
            </a:r>
          </a:p>
          <a:p>
            <a:r>
              <a:rPr lang="en-US" b="1" dirty="0"/>
              <a:t>Full Time course kits: </a:t>
            </a:r>
          </a:p>
          <a:p>
            <a:r>
              <a:rPr lang="en-US" dirty="0"/>
              <a:t>Art supply kit - $150 </a:t>
            </a:r>
          </a:p>
          <a:p>
            <a:r>
              <a:rPr lang="en-US" dirty="0"/>
              <a:t>Sewing kit - $300</a:t>
            </a:r>
          </a:p>
          <a:p>
            <a:r>
              <a:rPr lang="en-US" dirty="0"/>
              <a:t>Books - $100 - $300 </a:t>
            </a:r>
          </a:p>
          <a:p>
            <a:endParaRPr lang="en-US" dirty="0"/>
          </a:p>
        </p:txBody>
      </p:sp>
      <p:sp>
        <p:nvSpPr>
          <p:cNvPr id="10" name="TextBox 9">
            <a:extLst>
              <a:ext uri="{FF2B5EF4-FFF2-40B4-BE49-F238E27FC236}">
                <a16:creationId xmlns:a16="http://schemas.microsoft.com/office/drawing/2014/main" id="{738A7DDB-AFC3-4362-8174-5BA6A26B39BE}"/>
              </a:ext>
            </a:extLst>
          </p:cNvPr>
          <p:cNvSpPr txBox="1"/>
          <p:nvPr/>
        </p:nvSpPr>
        <p:spPr>
          <a:xfrm>
            <a:off x="927100" y="5550584"/>
            <a:ext cx="7874000" cy="1200329"/>
          </a:xfrm>
          <a:prstGeom prst="rect">
            <a:avLst/>
          </a:prstGeom>
          <a:noFill/>
        </p:spPr>
        <p:txBody>
          <a:bodyPr wrap="square" rtlCol="0">
            <a:spAutoFit/>
          </a:bodyPr>
          <a:lstStyle/>
          <a:p>
            <a:r>
              <a:rPr lang="en-US" b="1" dirty="0"/>
              <a:t>FINANCIAL AID</a:t>
            </a:r>
          </a:p>
          <a:p>
            <a:r>
              <a:rPr lang="en-US" dirty="0"/>
              <a:t>Financial aid and student loans available. See Financial aid offices for details.</a:t>
            </a:r>
          </a:p>
          <a:p>
            <a:endParaRPr lang="en-US" dirty="0"/>
          </a:p>
          <a:p>
            <a:endParaRPr lang="en-US" dirty="0"/>
          </a:p>
        </p:txBody>
      </p:sp>
    </p:spTree>
    <p:custDataLst>
      <p:tags r:id="rId1"/>
    </p:custDataLst>
    <p:extLst>
      <p:ext uri="{BB962C8B-B14F-4D97-AF65-F5344CB8AC3E}">
        <p14:creationId xmlns:p14="http://schemas.microsoft.com/office/powerpoint/2010/main" val="1271087940"/>
      </p:ext>
    </p:extLst>
  </p:cSld>
  <p:clrMapOvr>
    <a:masterClrMapping/>
  </p:clrMapOvr>
  <mc:AlternateContent xmlns:mc="http://schemas.openxmlformats.org/markup-compatibility/2006" xmlns:p14="http://schemas.microsoft.com/office/powerpoint/2010/main">
    <mc:Choice Requires="p14">
      <p:transition spd="slow" p14:dur="2000" advTm="55913">
        <p:fade/>
      </p:transition>
    </mc:Choice>
    <mc:Fallback xmlns="">
      <p:transition spd="slow" advTm="559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2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25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25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25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8" grpId="0"/>
      <p:bldP spid="9"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76000">
              <a:schemeClr val="bg1">
                <a:lumMod val="24000"/>
                <a:lumOff val="76000"/>
                <a:alpha val="0"/>
              </a:schemeClr>
            </a:gs>
            <a:gs pos="0">
              <a:srgbClr val="01B1AF"/>
            </a:gs>
          </a:gsLst>
          <a:lin ang="0" scaled="1"/>
        </a:gradFill>
        <a:effectLst/>
      </p:bgPr>
    </p:bg>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3959" y="0"/>
            <a:ext cx="685800" cy="6858000"/>
          </a:xfrm>
          <a:prstGeom prst="rect">
            <a:avLst/>
          </a:prstGeom>
          <a:solidFill>
            <a:schemeClr val="bg1">
              <a:lumMod val="85000"/>
              <a:alpha val="54000"/>
            </a:schemeClr>
          </a:solidFill>
          <a:ln w="9525">
            <a:noFill/>
            <a:miter lim="800000"/>
            <a:headEnd/>
            <a:tailEnd/>
          </a:ln>
        </p:spPr>
        <p:txBody>
          <a:bodyPr rot="0" vert="vert270" wrap="square" lIns="91440" tIns="45720" rIns="91440" bIns="45720" anchor="t" anchorCtr="0">
            <a:noAutofit/>
          </a:bodyPr>
          <a:lstStyle/>
          <a:p>
            <a:pPr marL="0" marR="0" algn="ctr">
              <a:lnSpc>
                <a:spcPct val="115000"/>
              </a:lnSpc>
              <a:spcBef>
                <a:spcPts val="0"/>
              </a:spcBef>
              <a:spcAft>
                <a:spcPts val="1000"/>
              </a:spcAft>
            </a:pPr>
            <a:r>
              <a:rPr lang="en-US" sz="2400" dirty="0">
                <a:solidFill>
                  <a:srgbClr val="FFFFFF"/>
                </a:solidFill>
                <a:effectLst>
                  <a:outerShdw blurRad="50800" dist="38100" algn="l" rotWithShape="0">
                    <a:prstClr val="black">
                      <a:alpha val="40000"/>
                    </a:prstClr>
                  </a:outerShdw>
                </a:effectLst>
                <a:latin typeface="Calibri"/>
                <a:ea typeface="Calibri"/>
                <a:cs typeface="Times New Roman"/>
              </a:rPr>
              <a:t>SCHOOL OF APPAREL DESIGN &amp; DEVELOPMENT</a:t>
            </a:r>
            <a:endParaRPr lang="en-US" sz="2400" dirty="0">
              <a:effectLst>
                <a:outerShdw blurRad="50800" dist="38100" algn="l" rotWithShape="0">
                  <a:prstClr val="black">
                    <a:alpha val="40000"/>
                  </a:prstClr>
                </a:outerShdw>
              </a:effectLst>
              <a:latin typeface="Calibri"/>
              <a:ea typeface="Calibri"/>
              <a:cs typeface="Times New Roman"/>
            </a:endParaRPr>
          </a:p>
        </p:txBody>
      </p:sp>
      <p:sp>
        <p:nvSpPr>
          <p:cNvPr id="6" name="Rectangle 8"/>
          <p:cNvSpPr>
            <a:spLocks noChangeArrowheads="1"/>
          </p:cNvSpPr>
          <p:nvPr/>
        </p:nvSpPr>
        <p:spPr bwMode="auto">
          <a:xfrm>
            <a:off x="478641" y="398031"/>
            <a:ext cx="5958445"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457200" defTabSz="914400" rtl="0" eaLnBrk="0" fontAlgn="base" latinLnBrk="0" hangingPunct="0">
              <a:lnSpc>
                <a:spcPct val="100000"/>
              </a:lnSpc>
              <a:spcBef>
                <a:spcPct val="0"/>
              </a:spcBef>
              <a:spcAft>
                <a:spcPct val="0"/>
              </a:spcAft>
              <a:buClrTx/>
              <a:buSzTx/>
              <a:buFontTx/>
              <a:buNone/>
              <a:tabLst/>
            </a:pPr>
            <a:r>
              <a:rPr kumimoji="0" lang="en-US" sz="3800" b="0" i="0" u="none" strike="noStrike" cap="none" normalizeH="0" dirty="0">
                <a:ln>
                  <a:noFill/>
                </a:ln>
                <a:effectLst>
                  <a:outerShdw blurRad="38100" dist="38100" dir="2700000" algn="tl">
                    <a:srgbClr val="000000">
                      <a:alpha val="43137"/>
                    </a:srgbClr>
                  </a:outerShdw>
                </a:effectLst>
                <a:cs typeface="Arial" pitchFamily="34" charset="0"/>
              </a:rPr>
              <a:t>GET STARTED!</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7" name="TextBox 6">
            <a:extLst>
              <a:ext uri="{FF2B5EF4-FFF2-40B4-BE49-F238E27FC236}">
                <a16:creationId xmlns:a16="http://schemas.microsoft.com/office/drawing/2014/main" id="{BC05A8C7-6014-4675-9D83-E02EE3EF06E9}"/>
              </a:ext>
            </a:extLst>
          </p:cNvPr>
          <p:cNvSpPr txBox="1"/>
          <p:nvPr/>
        </p:nvSpPr>
        <p:spPr>
          <a:xfrm>
            <a:off x="990600" y="1117582"/>
            <a:ext cx="6629400" cy="369332"/>
          </a:xfrm>
          <a:prstGeom prst="rect">
            <a:avLst/>
          </a:prstGeom>
          <a:noFill/>
        </p:spPr>
        <p:txBody>
          <a:bodyPr wrap="square" rtlCol="0">
            <a:spAutoFit/>
          </a:bodyPr>
          <a:lstStyle/>
          <a:p>
            <a:r>
              <a:rPr lang="en-US" b="1" dirty="0">
                <a:solidFill>
                  <a:schemeClr val="tx1">
                    <a:lumMod val="75000"/>
                    <a:lumOff val="25000"/>
                  </a:schemeClr>
                </a:solidFill>
              </a:rPr>
              <a:t>Admittance to the AD&amp;D program is once a year each Fall.</a:t>
            </a:r>
          </a:p>
        </p:txBody>
      </p:sp>
      <p:sp>
        <p:nvSpPr>
          <p:cNvPr id="10" name="TextBox 9">
            <a:extLst>
              <a:ext uri="{FF2B5EF4-FFF2-40B4-BE49-F238E27FC236}">
                <a16:creationId xmlns:a16="http://schemas.microsoft.com/office/drawing/2014/main" id="{991FF137-DA5F-294D-A8F8-98CA19301083}"/>
              </a:ext>
            </a:extLst>
          </p:cNvPr>
          <p:cNvSpPr txBox="1"/>
          <p:nvPr/>
        </p:nvSpPr>
        <p:spPr>
          <a:xfrm>
            <a:off x="990600" y="1529357"/>
            <a:ext cx="8077200" cy="2585323"/>
          </a:xfrm>
          <a:prstGeom prst="rect">
            <a:avLst/>
          </a:prstGeom>
          <a:noFill/>
        </p:spPr>
        <p:txBody>
          <a:bodyPr wrap="square" rtlCol="0">
            <a:spAutoFit/>
          </a:bodyPr>
          <a:lstStyle/>
          <a:p>
            <a:endParaRPr lang="en-US" dirty="0"/>
          </a:p>
          <a:p>
            <a:r>
              <a:rPr lang="en-US" b="1" cap="small" dirty="0"/>
              <a:t>Enroll in APPRL 099 – Summer Intensive </a:t>
            </a:r>
            <a:r>
              <a:rPr lang="en-US" dirty="0"/>
              <a:t>This track is best for those who have previous knowledge and experience with sewing techniques and strong time management skills. This intensive course is 5 hours 3 days per week for 8 weeks. You will need to plan additional time to complete homework, an average of 30 hours per week. It will allow you to accomplish the Skill Development sequence in one quarter and is an alternative to the 096/098/100 series. </a:t>
            </a:r>
            <a:r>
              <a:rPr lang="en-US" b="1" dirty="0"/>
              <a:t>It is highly suggested that you get the English, Math, and Computer requirements done before you enroll in this course.</a:t>
            </a:r>
            <a:r>
              <a:rPr lang="en-US" dirty="0"/>
              <a:t> Enrollment opens May 24.</a:t>
            </a:r>
          </a:p>
        </p:txBody>
      </p:sp>
      <p:sp>
        <p:nvSpPr>
          <p:cNvPr id="12" name="TextBox 11">
            <a:extLst>
              <a:ext uri="{FF2B5EF4-FFF2-40B4-BE49-F238E27FC236}">
                <a16:creationId xmlns:a16="http://schemas.microsoft.com/office/drawing/2014/main" id="{89257AF0-EA64-EA41-A94B-69E5B7F22D90}"/>
              </a:ext>
            </a:extLst>
          </p:cNvPr>
          <p:cNvSpPr txBox="1"/>
          <p:nvPr/>
        </p:nvSpPr>
        <p:spPr>
          <a:xfrm>
            <a:off x="990600" y="4263090"/>
            <a:ext cx="7794171" cy="1477328"/>
          </a:xfrm>
          <a:prstGeom prst="rect">
            <a:avLst/>
          </a:prstGeom>
          <a:noFill/>
        </p:spPr>
        <p:txBody>
          <a:bodyPr wrap="square" rtlCol="0">
            <a:spAutoFit/>
          </a:bodyPr>
          <a:lstStyle/>
          <a:p>
            <a:r>
              <a:rPr lang="en-US" b="1" cap="small" dirty="0"/>
              <a:t>Enroll in </a:t>
            </a:r>
            <a:r>
              <a:rPr lang="en-US" b="1" dirty="0"/>
              <a:t>APPRL 096/098/100 – </a:t>
            </a:r>
            <a:r>
              <a:rPr lang="en-US" b="1" cap="small" dirty="0"/>
              <a:t>Pre-Requisite series </a:t>
            </a:r>
            <a:r>
              <a:rPr lang="en-US" dirty="0"/>
              <a:t>Taking this series in sequence over 3 quarters is the recommended path to the full-time program. Beginning with 096 in the Fall quarter will give you ample time to re-take a course if needed, accomplish all your requirements, plan your finances, and get fully prepared before entering the program. </a:t>
            </a:r>
          </a:p>
        </p:txBody>
      </p:sp>
    </p:spTree>
    <p:custDataLst>
      <p:tags r:id="rId1"/>
    </p:custDataLst>
    <p:extLst>
      <p:ext uri="{BB962C8B-B14F-4D97-AF65-F5344CB8AC3E}">
        <p14:creationId xmlns:p14="http://schemas.microsoft.com/office/powerpoint/2010/main" val="1837142846"/>
      </p:ext>
    </p:extLst>
  </p:cSld>
  <p:clrMapOvr>
    <a:masterClrMapping/>
  </p:clrMapOvr>
  <mc:AlternateContent xmlns:mc="http://schemas.openxmlformats.org/markup-compatibility/2006" xmlns:p14="http://schemas.microsoft.com/office/powerpoint/2010/main">
    <mc:Choice Requires="p14">
      <p:transition spd="slow" p14:dur="2000" advTm="41201">
        <p:fade/>
      </p:transition>
    </mc:Choice>
    <mc:Fallback xmlns="">
      <p:transition spd="slow" advTm="4120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2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25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25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76000">
              <a:schemeClr val="bg1">
                <a:lumMod val="24000"/>
                <a:lumOff val="76000"/>
                <a:alpha val="0"/>
              </a:schemeClr>
            </a:gs>
            <a:gs pos="0">
              <a:srgbClr val="01B1AF"/>
            </a:gs>
          </a:gsLst>
          <a:lin ang="0" scaled="1"/>
        </a:gradFill>
        <a:effectLst/>
      </p:bgPr>
    </p:bg>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3959" y="0"/>
            <a:ext cx="685800" cy="6858000"/>
          </a:xfrm>
          <a:prstGeom prst="rect">
            <a:avLst/>
          </a:prstGeom>
          <a:solidFill>
            <a:schemeClr val="bg1">
              <a:lumMod val="85000"/>
              <a:alpha val="54000"/>
            </a:schemeClr>
          </a:solidFill>
          <a:ln w="9525">
            <a:noFill/>
            <a:miter lim="800000"/>
            <a:headEnd/>
            <a:tailEnd/>
          </a:ln>
        </p:spPr>
        <p:txBody>
          <a:bodyPr rot="0" vert="vert270" wrap="square" lIns="91440" tIns="45720" rIns="91440" bIns="45720" anchor="t" anchorCtr="0">
            <a:noAutofit/>
          </a:bodyPr>
          <a:lstStyle/>
          <a:p>
            <a:pPr marL="0" marR="0" algn="ctr">
              <a:lnSpc>
                <a:spcPct val="115000"/>
              </a:lnSpc>
              <a:spcBef>
                <a:spcPts val="0"/>
              </a:spcBef>
              <a:spcAft>
                <a:spcPts val="1000"/>
              </a:spcAft>
            </a:pPr>
            <a:r>
              <a:rPr lang="en-US" sz="2400" dirty="0">
                <a:solidFill>
                  <a:srgbClr val="FFFFFF"/>
                </a:solidFill>
                <a:effectLst>
                  <a:outerShdw blurRad="50800" dist="38100" algn="l" rotWithShape="0">
                    <a:prstClr val="black">
                      <a:alpha val="40000"/>
                    </a:prstClr>
                  </a:outerShdw>
                </a:effectLst>
                <a:latin typeface="Calibri"/>
                <a:ea typeface="Calibri"/>
                <a:cs typeface="Times New Roman"/>
              </a:rPr>
              <a:t>SCHOOL OF APPAREL DESIGN &amp; DEVELOPMENT</a:t>
            </a:r>
            <a:endParaRPr lang="en-US" sz="2400" dirty="0">
              <a:effectLst>
                <a:outerShdw blurRad="50800" dist="38100" algn="l" rotWithShape="0">
                  <a:prstClr val="black">
                    <a:alpha val="40000"/>
                  </a:prstClr>
                </a:outerShdw>
              </a:effectLst>
              <a:latin typeface="Calibri"/>
              <a:ea typeface="Calibri"/>
              <a:cs typeface="Times New Roman"/>
            </a:endParaRPr>
          </a:p>
        </p:txBody>
      </p:sp>
      <p:sp>
        <p:nvSpPr>
          <p:cNvPr id="6" name="Rectangle 8"/>
          <p:cNvSpPr>
            <a:spLocks noChangeArrowheads="1"/>
          </p:cNvSpPr>
          <p:nvPr/>
        </p:nvSpPr>
        <p:spPr bwMode="auto">
          <a:xfrm>
            <a:off x="4863175" y="1479928"/>
            <a:ext cx="5958445"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457200" defTabSz="914400" rtl="0" eaLnBrk="0" fontAlgn="base" latinLnBrk="0" hangingPunct="0">
              <a:lnSpc>
                <a:spcPct val="100000"/>
              </a:lnSpc>
              <a:spcBef>
                <a:spcPct val="0"/>
              </a:spcBef>
              <a:spcAft>
                <a:spcPct val="0"/>
              </a:spcAft>
              <a:buClrTx/>
              <a:buSzTx/>
              <a:buFontTx/>
              <a:buNone/>
              <a:tabLst/>
            </a:pPr>
            <a:r>
              <a:rPr kumimoji="0" lang="en-US" sz="3800" b="0" i="0" u="none" strike="noStrike" cap="none" normalizeH="0" dirty="0">
                <a:ln>
                  <a:noFill/>
                </a:ln>
                <a:effectLst>
                  <a:outerShdw blurRad="38100" dist="38100" dir="2700000" algn="tl">
                    <a:srgbClr val="000000">
                      <a:alpha val="43137"/>
                    </a:srgbClr>
                  </a:outerShdw>
                </a:effectLst>
                <a:cs typeface="Arial" pitchFamily="34" charset="0"/>
              </a:rPr>
              <a:t>QUESTIONS?</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2" name="TextBox 1">
            <a:extLst>
              <a:ext uri="{FF2B5EF4-FFF2-40B4-BE49-F238E27FC236}">
                <a16:creationId xmlns:a16="http://schemas.microsoft.com/office/drawing/2014/main" id="{0EAC8806-1B6F-7B4B-A161-F1ACBBA1E587}"/>
              </a:ext>
            </a:extLst>
          </p:cNvPr>
          <p:cNvSpPr txBox="1"/>
          <p:nvPr/>
        </p:nvSpPr>
        <p:spPr>
          <a:xfrm>
            <a:off x="949571" y="3823802"/>
            <a:ext cx="6090790" cy="1754326"/>
          </a:xfrm>
          <a:prstGeom prst="rect">
            <a:avLst/>
          </a:prstGeom>
          <a:noFill/>
        </p:spPr>
        <p:txBody>
          <a:bodyPr wrap="square" rtlCol="0">
            <a:spAutoFit/>
          </a:bodyPr>
          <a:lstStyle/>
          <a:p>
            <a:r>
              <a:rPr lang="en-US" dirty="0"/>
              <a:t>Program Instructional Assistant: </a:t>
            </a:r>
            <a:r>
              <a:rPr lang="en-US" b="1" dirty="0"/>
              <a:t>Rebecca Johnston </a:t>
            </a:r>
            <a:r>
              <a:rPr lang="en-US" dirty="0">
                <a:hlinkClick r:id="rId4"/>
              </a:rPr>
              <a:t>Rebecca.Johnston@seattlecolleges.edu</a:t>
            </a:r>
            <a:r>
              <a:rPr lang="en-US" dirty="0"/>
              <a:t> </a:t>
            </a:r>
            <a:r>
              <a:rPr lang="en-US" b="1" dirty="0"/>
              <a:t>206-934-3223</a:t>
            </a:r>
          </a:p>
          <a:p>
            <a:endParaRPr lang="en-US" dirty="0"/>
          </a:p>
          <a:p>
            <a:r>
              <a:rPr lang="en-US" dirty="0"/>
              <a:t>Advisor:  </a:t>
            </a:r>
            <a:r>
              <a:rPr lang="en-US" b="1" dirty="0">
                <a:solidFill>
                  <a:srgbClr val="03180D"/>
                </a:solidFill>
              </a:rPr>
              <a:t>Tess Griswold</a:t>
            </a:r>
          </a:p>
          <a:p>
            <a:r>
              <a:rPr lang="en-US" dirty="0">
                <a:solidFill>
                  <a:srgbClr val="03180D"/>
                </a:solidFill>
                <a:hlinkClick r:id="rId5"/>
              </a:rPr>
              <a:t>Tess.Griswold@seattlecolleges.edu</a:t>
            </a:r>
            <a:r>
              <a:rPr lang="en-US" b="1" dirty="0">
                <a:solidFill>
                  <a:srgbClr val="03180D"/>
                </a:solidFill>
              </a:rPr>
              <a:t>  206-934-2052</a:t>
            </a:r>
          </a:p>
          <a:p>
            <a:endParaRPr lang="en-US" dirty="0"/>
          </a:p>
        </p:txBody>
      </p:sp>
      <p:pic>
        <p:nvPicPr>
          <p:cNvPr id="5" name="Picture 4" descr="A group of people in a room&#10;&#10;Description automatically generated with medium confidence">
            <a:extLst>
              <a:ext uri="{FF2B5EF4-FFF2-40B4-BE49-F238E27FC236}">
                <a16:creationId xmlns:a16="http://schemas.microsoft.com/office/drawing/2014/main" id="{AB81B050-84E0-D74F-B9D5-3EDA69C411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1841" y="704662"/>
            <a:ext cx="4275377" cy="2736241"/>
          </a:xfrm>
          <a:prstGeom prst="rect">
            <a:avLst/>
          </a:prstGeom>
        </p:spPr>
      </p:pic>
    </p:spTree>
    <p:custDataLst>
      <p:tags r:id="rId1"/>
    </p:custDataLst>
    <p:extLst>
      <p:ext uri="{BB962C8B-B14F-4D97-AF65-F5344CB8AC3E}">
        <p14:creationId xmlns:p14="http://schemas.microsoft.com/office/powerpoint/2010/main" val="1565784857"/>
      </p:ext>
    </p:extLst>
  </p:cSld>
  <p:clrMapOvr>
    <a:masterClrMapping/>
  </p:clrMapOvr>
  <mc:AlternateContent xmlns:mc="http://schemas.openxmlformats.org/markup-compatibility/2006" xmlns:p14="http://schemas.microsoft.com/office/powerpoint/2010/main">
    <mc:Choice Requires="p14">
      <p:transition spd="slow" p14:dur="2000" advTm="41201">
        <p:fade/>
      </p:transition>
    </mc:Choice>
    <mc:Fallback xmlns="">
      <p:transition spd="slow" advTm="4120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2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100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76000">
              <a:schemeClr val="bg1">
                <a:lumMod val="24000"/>
                <a:lumOff val="76000"/>
                <a:alpha val="0"/>
              </a:schemeClr>
            </a:gs>
            <a:gs pos="0">
              <a:srgbClr val="01B1AF"/>
            </a:gs>
          </a:gsLst>
          <a:lin ang="0" scaled="1"/>
        </a:gradFill>
        <a:effectLst/>
      </p:bgPr>
    </p:bg>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3959" y="0"/>
            <a:ext cx="685800" cy="6858000"/>
          </a:xfrm>
          <a:prstGeom prst="rect">
            <a:avLst/>
          </a:prstGeom>
          <a:solidFill>
            <a:schemeClr val="bg1">
              <a:lumMod val="85000"/>
              <a:alpha val="54000"/>
            </a:schemeClr>
          </a:solidFill>
          <a:ln w="9525">
            <a:noFill/>
            <a:miter lim="800000"/>
            <a:headEnd/>
            <a:tailEnd/>
          </a:ln>
        </p:spPr>
        <p:txBody>
          <a:bodyPr rot="0" vert="vert270" wrap="square" lIns="91440" tIns="45720" rIns="91440" bIns="45720" anchor="t" anchorCtr="0">
            <a:noAutofit/>
          </a:bodyPr>
          <a:lstStyle/>
          <a:p>
            <a:pPr marL="0" marR="0" algn="ctr">
              <a:lnSpc>
                <a:spcPct val="115000"/>
              </a:lnSpc>
              <a:spcBef>
                <a:spcPts val="0"/>
              </a:spcBef>
              <a:spcAft>
                <a:spcPts val="1000"/>
              </a:spcAft>
            </a:pPr>
            <a:r>
              <a:rPr lang="en-US" sz="2400" dirty="0">
                <a:solidFill>
                  <a:srgbClr val="FFFFFF"/>
                </a:solidFill>
                <a:effectLst>
                  <a:outerShdw blurRad="50800" dist="38100" algn="l" rotWithShape="0">
                    <a:prstClr val="black">
                      <a:alpha val="40000"/>
                    </a:prstClr>
                  </a:outerShdw>
                </a:effectLst>
                <a:latin typeface="Calibri"/>
                <a:ea typeface="Calibri"/>
                <a:cs typeface="Times New Roman"/>
              </a:rPr>
              <a:t>SCHOOL OF APPAREL DESIGN &amp; DEVELOPMENT</a:t>
            </a:r>
            <a:endParaRPr lang="en-US" sz="2400" dirty="0">
              <a:effectLst>
                <a:outerShdw blurRad="50800" dist="38100" algn="l" rotWithShape="0">
                  <a:prstClr val="black">
                    <a:alpha val="40000"/>
                  </a:prstClr>
                </a:outerShdw>
              </a:effectLst>
              <a:latin typeface="Calibri"/>
              <a:ea typeface="Calibri"/>
              <a:cs typeface="Times New Roman"/>
            </a:endParaRPr>
          </a:p>
        </p:txBody>
      </p:sp>
      <p:sp>
        <p:nvSpPr>
          <p:cNvPr id="5" name="TextBox 4"/>
          <p:cNvSpPr txBox="1"/>
          <p:nvPr/>
        </p:nvSpPr>
        <p:spPr>
          <a:xfrm>
            <a:off x="1257300" y="1813171"/>
            <a:ext cx="6629400" cy="2308324"/>
          </a:xfrm>
          <a:prstGeom prst="rect">
            <a:avLst/>
          </a:prstGeom>
          <a:noFill/>
        </p:spPr>
        <p:txBody>
          <a:bodyPr wrap="square" rtlCol="0">
            <a:spAutoFit/>
          </a:bodyPr>
          <a:lstStyle/>
          <a:p>
            <a:pPr marL="285750" indent="-285750">
              <a:buFont typeface="Arial" panose="020B0604020202020204" pitchFamily="34" charset="0"/>
              <a:buChar char="•"/>
            </a:pPr>
            <a:r>
              <a:rPr lang="en-US" dirty="0"/>
              <a:t>What is the typical schedule?</a:t>
            </a:r>
          </a:p>
          <a:p>
            <a:pPr marL="285750" indent="-285750">
              <a:buFont typeface="Arial" panose="020B0604020202020204" pitchFamily="34" charset="0"/>
              <a:buChar char="•"/>
            </a:pPr>
            <a:r>
              <a:rPr lang="en-US" dirty="0"/>
              <a:t>Do students often also balance work with school?</a:t>
            </a:r>
          </a:p>
          <a:p>
            <a:pPr marL="285750" indent="-285750">
              <a:buFont typeface="Arial" panose="020B0604020202020204" pitchFamily="34" charset="0"/>
              <a:buChar char="•"/>
            </a:pPr>
            <a:r>
              <a:rPr lang="en-US" dirty="0"/>
              <a:t>Do students need any equipment or materials? What are the costs for these?</a:t>
            </a:r>
          </a:p>
          <a:p>
            <a:pPr marL="285750" indent="-285750">
              <a:buFont typeface="Arial" panose="020B0604020202020204" pitchFamily="34" charset="0"/>
              <a:buChar char="•"/>
            </a:pPr>
            <a:r>
              <a:rPr lang="en-US" dirty="0"/>
              <a:t>What type of faculty are teaching in this program?</a:t>
            </a:r>
          </a:p>
          <a:p>
            <a:endParaRPr lang="en-US" dirty="0"/>
          </a:p>
          <a:p>
            <a:r>
              <a:rPr lang="en-US" dirty="0"/>
              <a:t>You will get more information on admissions and advising in the  4:30-5pm session.</a:t>
            </a:r>
          </a:p>
        </p:txBody>
      </p:sp>
    </p:spTree>
    <p:custDataLst>
      <p:tags r:id="rId1"/>
    </p:custDataLst>
    <p:extLst>
      <p:ext uri="{BB962C8B-B14F-4D97-AF65-F5344CB8AC3E}">
        <p14:creationId xmlns:p14="http://schemas.microsoft.com/office/powerpoint/2010/main" val="2854123580"/>
      </p:ext>
    </p:extLst>
  </p:cSld>
  <p:clrMapOvr>
    <a:masterClrMapping/>
  </p:clrMapOvr>
  <mc:AlternateContent xmlns:mc="http://schemas.openxmlformats.org/markup-compatibility/2006" xmlns:p14="http://schemas.microsoft.com/office/powerpoint/2010/main">
    <mc:Choice Requires="p14">
      <p:transition spd="slow" p14:dur="2000" advTm="41201">
        <p:fade/>
      </p:transition>
    </mc:Choice>
    <mc:Fallback xmlns="">
      <p:transition spd="slow" advTm="4120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78FA32C-2D67-4ECF-A84D-FF5B8241700C}"/>
              </a:ext>
            </a:extLst>
          </p:cNvPr>
          <p:cNvSpPr>
            <a:spLocks noGrp="1"/>
          </p:cNvSpPr>
          <p:nvPr>
            <p:ph idx="1"/>
          </p:nvPr>
        </p:nvSpPr>
        <p:spPr/>
        <p:txBody>
          <a:bodyPr/>
          <a:lstStyle/>
          <a:p>
            <a:endParaRPr lang="en-US" dirty="0"/>
          </a:p>
          <a:p>
            <a:r>
              <a:rPr lang="en-US" dirty="0"/>
              <a:t>Return to Main Session</a:t>
            </a:r>
          </a:p>
          <a:p>
            <a:endParaRPr lang="en-US" dirty="0"/>
          </a:p>
          <a:p>
            <a:r>
              <a:rPr lang="en-US" dirty="0"/>
              <a:t>(select “Leave Breakout Room” to return)</a:t>
            </a:r>
          </a:p>
        </p:txBody>
      </p:sp>
      <p:pic>
        <p:nvPicPr>
          <p:cNvPr id="6" name="Picture 5">
            <a:extLst>
              <a:ext uri="{FF2B5EF4-FFF2-40B4-BE49-F238E27FC236}">
                <a16:creationId xmlns:a16="http://schemas.microsoft.com/office/drawing/2014/main" id="{CD863432-E283-4D7C-950E-E46E1D3E07D2}"/>
              </a:ext>
            </a:extLst>
          </p:cNvPr>
          <p:cNvPicPr>
            <a:picLocks noChangeAspect="1"/>
          </p:cNvPicPr>
          <p:nvPr/>
        </p:nvPicPr>
        <p:blipFill rotWithShape="1">
          <a:blip r:embed="rId2"/>
          <a:srcRect l="35540"/>
          <a:stretch/>
        </p:blipFill>
        <p:spPr>
          <a:xfrm>
            <a:off x="872983" y="4467225"/>
            <a:ext cx="7398034" cy="749701"/>
          </a:xfrm>
          <a:prstGeom prst="rect">
            <a:avLst/>
          </a:prstGeom>
        </p:spPr>
      </p:pic>
      <p:pic>
        <p:nvPicPr>
          <p:cNvPr id="10" name="Graphic 9" descr="Arrow: Rotate right with solid fill">
            <a:extLst>
              <a:ext uri="{FF2B5EF4-FFF2-40B4-BE49-F238E27FC236}">
                <a16:creationId xmlns:a16="http://schemas.microsoft.com/office/drawing/2014/main" id="{E04CA5CB-E1CB-4640-B063-B4C654CBE15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34175" y="3552825"/>
            <a:ext cx="914400" cy="914400"/>
          </a:xfrm>
          <a:prstGeom prst="rect">
            <a:avLst/>
          </a:prstGeom>
        </p:spPr>
      </p:pic>
    </p:spTree>
    <p:extLst>
      <p:ext uri="{BB962C8B-B14F-4D97-AF65-F5344CB8AC3E}">
        <p14:creationId xmlns:p14="http://schemas.microsoft.com/office/powerpoint/2010/main" val="34589852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76000">
              <a:schemeClr val="bg1">
                <a:lumMod val="24000"/>
                <a:lumOff val="76000"/>
                <a:alpha val="0"/>
              </a:schemeClr>
            </a:gs>
            <a:gs pos="0">
              <a:srgbClr val="01B1AF"/>
            </a:gs>
          </a:gsLst>
          <a:lin ang="0" scaled="1"/>
        </a:gradFill>
        <a:effectLst/>
      </p:bgPr>
    </p:bg>
    <p:spTree>
      <p:nvGrpSpPr>
        <p:cNvPr id="1" name=""/>
        <p:cNvGrpSpPr/>
        <p:nvPr/>
      </p:nvGrpSpPr>
      <p:grpSpPr>
        <a:xfrm>
          <a:off x="0" y="0"/>
          <a:ext cx="0" cy="0"/>
          <a:chOff x="0" y="0"/>
          <a:chExt cx="0" cy="0"/>
        </a:xfrm>
      </p:grpSpPr>
      <p:sp>
        <p:nvSpPr>
          <p:cNvPr id="7" name="Text Box 2">
            <a:extLst>
              <a:ext uri="{FF2B5EF4-FFF2-40B4-BE49-F238E27FC236}">
                <a16:creationId xmlns:a16="http://schemas.microsoft.com/office/drawing/2014/main" id="{B6ACB392-9CA4-4D44-8971-0DDBD1379FBD}"/>
              </a:ext>
            </a:extLst>
          </p:cNvPr>
          <p:cNvSpPr txBox="1">
            <a:spLocks noChangeArrowheads="1"/>
          </p:cNvSpPr>
          <p:nvPr/>
        </p:nvSpPr>
        <p:spPr bwMode="auto">
          <a:xfrm>
            <a:off x="-3959" y="0"/>
            <a:ext cx="685800" cy="6858000"/>
          </a:xfrm>
          <a:prstGeom prst="rect">
            <a:avLst/>
          </a:prstGeom>
          <a:solidFill>
            <a:schemeClr val="bg1">
              <a:lumMod val="85000"/>
              <a:alpha val="54000"/>
            </a:schemeClr>
          </a:solidFill>
          <a:ln w="9525">
            <a:noFill/>
            <a:miter lim="800000"/>
            <a:headEnd/>
            <a:tailEnd/>
          </a:ln>
        </p:spPr>
        <p:txBody>
          <a:bodyPr rot="0" vert="vert270" wrap="square" lIns="91440" tIns="45720" rIns="91440" bIns="45720" anchor="t" anchorCtr="0">
            <a:noAutofit/>
          </a:bodyPr>
          <a:lstStyle/>
          <a:p>
            <a:pPr marL="0" marR="0" algn="ctr">
              <a:lnSpc>
                <a:spcPct val="115000"/>
              </a:lnSpc>
              <a:spcBef>
                <a:spcPts val="0"/>
              </a:spcBef>
              <a:spcAft>
                <a:spcPts val="1000"/>
              </a:spcAft>
            </a:pPr>
            <a:r>
              <a:rPr lang="en-US" sz="2400" dirty="0">
                <a:solidFill>
                  <a:srgbClr val="FFFFFF"/>
                </a:solidFill>
                <a:effectLst>
                  <a:outerShdw blurRad="50800" dist="38100" algn="l" rotWithShape="0">
                    <a:prstClr val="black">
                      <a:alpha val="40000"/>
                    </a:prstClr>
                  </a:outerShdw>
                </a:effectLst>
                <a:latin typeface="Calibri"/>
                <a:ea typeface="Calibri"/>
                <a:cs typeface="Times New Roman"/>
              </a:rPr>
              <a:t>SCHOOL OF APPAREL DESIGN &amp; DEVELOPMENT</a:t>
            </a:r>
            <a:endParaRPr lang="en-US" sz="2400" dirty="0">
              <a:effectLst>
                <a:outerShdw blurRad="50800" dist="38100" algn="l" rotWithShape="0">
                  <a:prstClr val="black">
                    <a:alpha val="40000"/>
                  </a:prstClr>
                </a:outerShdw>
              </a:effectLst>
              <a:latin typeface="Calibri"/>
              <a:ea typeface="Calibri"/>
              <a:cs typeface="Times New Roman"/>
            </a:endParaRPr>
          </a:p>
        </p:txBody>
      </p:sp>
      <p:sp>
        <p:nvSpPr>
          <p:cNvPr id="4" name="TextBox 3">
            <a:extLst>
              <a:ext uri="{FF2B5EF4-FFF2-40B4-BE49-F238E27FC236}">
                <a16:creationId xmlns:a16="http://schemas.microsoft.com/office/drawing/2014/main" id="{07203B56-C9BE-44D7-A111-ECCC8F79B125}"/>
              </a:ext>
            </a:extLst>
          </p:cNvPr>
          <p:cNvSpPr txBox="1"/>
          <p:nvPr/>
        </p:nvSpPr>
        <p:spPr>
          <a:xfrm>
            <a:off x="933450" y="3046917"/>
            <a:ext cx="8077200" cy="2308324"/>
          </a:xfrm>
          <a:prstGeom prst="rect">
            <a:avLst/>
          </a:prstGeom>
          <a:noFill/>
        </p:spPr>
        <p:txBody>
          <a:bodyPr wrap="square" rtlCol="0">
            <a:spAutoFit/>
          </a:bodyPr>
          <a:lstStyle/>
          <a:p>
            <a:endParaRPr lang="en-US" dirty="0"/>
          </a:p>
          <a:p>
            <a:r>
              <a:rPr lang="en-US" b="1" cap="small" dirty="0"/>
              <a:t>APPRL 099 – Summer Intensive </a:t>
            </a:r>
            <a:r>
              <a:rPr lang="en-US" dirty="0"/>
              <a:t>This track is best for those who have previous knowledge and experience with sewing techniques and strong time management skills. This intensive course is 5 hours 3 days per week for 8 weeks. You will need to plan additional time to complete homework, an average of 30 hours per week. It will allow you to accomplish the Skill Development sequence in one quarter and is an alternative to the 096/098/100 series. </a:t>
            </a:r>
            <a:r>
              <a:rPr lang="en-US" b="1" dirty="0"/>
              <a:t>It is highly suggested that you get the English, Math, and Computer requirements done before you enroll in this course.</a:t>
            </a:r>
            <a:r>
              <a:rPr lang="en-US" dirty="0"/>
              <a:t> </a:t>
            </a:r>
          </a:p>
        </p:txBody>
      </p:sp>
      <p:sp>
        <p:nvSpPr>
          <p:cNvPr id="8" name="TextBox 7">
            <a:extLst>
              <a:ext uri="{FF2B5EF4-FFF2-40B4-BE49-F238E27FC236}">
                <a16:creationId xmlns:a16="http://schemas.microsoft.com/office/drawing/2014/main" id="{FA0404BD-243C-44EE-8430-399ECCAC2E45}"/>
              </a:ext>
            </a:extLst>
          </p:cNvPr>
          <p:cNvSpPr txBox="1"/>
          <p:nvPr/>
        </p:nvSpPr>
        <p:spPr>
          <a:xfrm>
            <a:off x="933450" y="1083481"/>
            <a:ext cx="7010400" cy="369332"/>
          </a:xfrm>
          <a:prstGeom prst="rect">
            <a:avLst/>
          </a:prstGeom>
          <a:noFill/>
        </p:spPr>
        <p:txBody>
          <a:bodyPr wrap="square" rtlCol="0">
            <a:spAutoFit/>
          </a:bodyPr>
          <a:lstStyle/>
          <a:p>
            <a:r>
              <a:rPr lang="en-US" b="1" dirty="0"/>
              <a:t>WHICH PATH IS THE RIGHT CHOICE FOR ME?</a:t>
            </a:r>
          </a:p>
        </p:txBody>
      </p:sp>
      <p:sp>
        <p:nvSpPr>
          <p:cNvPr id="9" name="TextBox 8">
            <a:extLst>
              <a:ext uri="{FF2B5EF4-FFF2-40B4-BE49-F238E27FC236}">
                <a16:creationId xmlns:a16="http://schemas.microsoft.com/office/drawing/2014/main" id="{82F11C3F-F4D4-4806-A7B3-8B3CEFB2A116}"/>
              </a:ext>
            </a:extLst>
          </p:cNvPr>
          <p:cNvSpPr txBox="1"/>
          <p:nvPr/>
        </p:nvSpPr>
        <p:spPr>
          <a:xfrm>
            <a:off x="933450" y="1584919"/>
            <a:ext cx="7794171" cy="1477328"/>
          </a:xfrm>
          <a:prstGeom prst="rect">
            <a:avLst/>
          </a:prstGeom>
          <a:noFill/>
        </p:spPr>
        <p:txBody>
          <a:bodyPr wrap="square" rtlCol="0">
            <a:spAutoFit/>
          </a:bodyPr>
          <a:lstStyle/>
          <a:p>
            <a:r>
              <a:rPr lang="en-US" b="1" dirty="0"/>
              <a:t>APPRL 096/098/100 – </a:t>
            </a:r>
            <a:r>
              <a:rPr lang="en-US" b="1" cap="small" dirty="0"/>
              <a:t>Sequence series </a:t>
            </a:r>
            <a:r>
              <a:rPr lang="en-US" dirty="0"/>
              <a:t>Taking this series in sequence over 3 quarters is the recommended path to the full-time program. Beginning with 096 in the Fall quarter will give you ample time to re-take a course if needed, accomplish all your requirements, plan your finances, and get fully prepared before entering the program. </a:t>
            </a:r>
          </a:p>
        </p:txBody>
      </p:sp>
    </p:spTree>
    <p:custDataLst>
      <p:tags r:id="rId1"/>
    </p:custDataLst>
    <p:extLst>
      <p:ext uri="{BB962C8B-B14F-4D97-AF65-F5344CB8AC3E}">
        <p14:creationId xmlns:p14="http://schemas.microsoft.com/office/powerpoint/2010/main" val="4036394055"/>
      </p:ext>
    </p:extLst>
  </p:cSld>
  <p:clrMapOvr>
    <a:masterClrMapping/>
  </p:clrMapOvr>
  <mc:AlternateContent xmlns:mc="http://schemas.openxmlformats.org/markup-compatibility/2006" xmlns:p14="http://schemas.microsoft.com/office/powerpoint/2010/main">
    <mc:Choice Requires="p14">
      <p:transition spd="slow" p14:dur="2000" advTm="80026">
        <p:fade/>
      </p:transition>
    </mc:Choice>
    <mc:Fallback xmlns="">
      <p:transition spd="slow" advTm="8002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25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25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76000">
              <a:schemeClr val="bg1">
                <a:lumMod val="24000"/>
                <a:lumOff val="76000"/>
                <a:alpha val="0"/>
              </a:schemeClr>
            </a:gs>
            <a:gs pos="0">
              <a:srgbClr val="01B1AF"/>
            </a:gs>
          </a:gsLst>
          <a:lin ang="0" scaled="1"/>
        </a:gradFill>
        <a:effectLst/>
      </p:bgPr>
    </p:bg>
    <p:spTree>
      <p:nvGrpSpPr>
        <p:cNvPr id="1" name=""/>
        <p:cNvGrpSpPr/>
        <p:nvPr/>
      </p:nvGrpSpPr>
      <p:grpSpPr>
        <a:xfrm>
          <a:off x="0" y="0"/>
          <a:ext cx="0" cy="0"/>
          <a:chOff x="0" y="0"/>
          <a:chExt cx="0" cy="0"/>
        </a:xfrm>
      </p:grpSpPr>
      <p:sp>
        <p:nvSpPr>
          <p:cNvPr id="3" name="Rectangle 2"/>
          <p:cNvSpPr/>
          <p:nvPr/>
        </p:nvSpPr>
        <p:spPr>
          <a:xfrm>
            <a:off x="990600" y="2653730"/>
            <a:ext cx="6165273" cy="646331"/>
          </a:xfrm>
          <a:prstGeom prst="rect">
            <a:avLst/>
          </a:prstGeom>
        </p:spPr>
        <p:txBody>
          <a:bodyPr wrap="square">
            <a:spAutoFit/>
          </a:bodyPr>
          <a:lstStyle/>
          <a:p>
            <a:r>
              <a:rPr lang="en-US" sz="3600" cap="all" dirty="0">
                <a:solidFill>
                  <a:srgbClr val="03180D"/>
                </a:solidFill>
                <a:effectLst>
                  <a:outerShdw blurRad="38100" dist="38100" dir="2700000" algn="tl">
                    <a:srgbClr val="000000">
                      <a:alpha val="43137"/>
                    </a:srgbClr>
                  </a:outerShdw>
                </a:effectLst>
              </a:rPr>
              <a:t>Step 1 / admission</a:t>
            </a:r>
            <a:r>
              <a:rPr lang="en-US" sz="3600" dirty="0">
                <a:solidFill>
                  <a:srgbClr val="03180D"/>
                </a:solidFill>
                <a:effectLst>
                  <a:outerShdw blurRad="38100" dist="38100" dir="2700000" algn="tl">
                    <a:srgbClr val="000000">
                      <a:alpha val="43137"/>
                    </a:srgbClr>
                  </a:outerShdw>
                </a:effectLst>
              </a:rPr>
              <a:t> </a:t>
            </a:r>
            <a:r>
              <a:rPr lang="en-US" sz="3600" cap="all" dirty="0">
                <a:solidFill>
                  <a:srgbClr val="03180D"/>
                </a:solidFill>
                <a:effectLst>
                  <a:outerShdw blurRad="38100" dist="38100" dir="2700000" algn="tl">
                    <a:srgbClr val="000000">
                      <a:alpha val="43137"/>
                    </a:srgbClr>
                  </a:outerShdw>
                </a:effectLst>
              </a:rPr>
              <a:t>to SCC</a:t>
            </a:r>
          </a:p>
        </p:txBody>
      </p:sp>
      <p:sp>
        <p:nvSpPr>
          <p:cNvPr id="4" name="Text Box 2"/>
          <p:cNvSpPr txBox="1">
            <a:spLocks noChangeArrowheads="1"/>
          </p:cNvSpPr>
          <p:nvPr/>
        </p:nvSpPr>
        <p:spPr bwMode="auto">
          <a:xfrm>
            <a:off x="-3959" y="0"/>
            <a:ext cx="685800" cy="6858000"/>
          </a:xfrm>
          <a:prstGeom prst="rect">
            <a:avLst/>
          </a:prstGeom>
          <a:solidFill>
            <a:schemeClr val="bg1">
              <a:lumMod val="85000"/>
              <a:alpha val="54000"/>
            </a:schemeClr>
          </a:solidFill>
          <a:ln w="9525">
            <a:noFill/>
            <a:miter lim="800000"/>
            <a:headEnd/>
            <a:tailEnd/>
          </a:ln>
        </p:spPr>
        <p:txBody>
          <a:bodyPr rot="0" vert="vert270" wrap="square" lIns="91440" tIns="45720" rIns="91440" bIns="45720" anchor="t" anchorCtr="0">
            <a:noAutofit/>
          </a:bodyPr>
          <a:lstStyle/>
          <a:p>
            <a:pPr marL="0" marR="0" algn="ctr">
              <a:lnSpc>
                <a:spcPct val="115000"/>
              </a:lnSpc>
              <a:spcBef>
                <a:spcPts val="0"/>
              </a:spcBef>
              <a:spcAft>
                <a:spcPts val="1000"/>
              </a:spcAft>
            </a:pPr>
            <a:r>
              <a:rPr lang="en-US" sz="2400" dirty="0">
                <a:solidFill>
                  <a:srgbClr val="FFFFFF"/>
                </a:solidFill>
                <a:effectLst>
                  <a:outerShdw blurRad="50800" dist="38100" algn="l" rotWithShape="0">
                    <a:prstClr val="black">
                      <a:alpha val="40000"/>
                    </a:prstClr>
                  </a:outerShdw>
                </a:effectLst>
                <a:latin typeface="Calibri"/>
                <a:ea typeface="Calibri"/>
                <a:cs typeface="Times New Roman"/>
              </a:rPr>
              <a:t>SCHOOL OF APPAREL DESIGN &amp; DEVELOPMENT</a:t>
            </a:r>
            <a:endParaRPr lang="en-US" sz="2400" dirty="0">
              <a:effectLst>
                <a:outerShdw blurRad="50800" dist="38100" algn="l" rotWithShape="0">
                  <a:prstClr val="black">
                    <a:alpha val="40000"/>
                  </a:prstClr>
                </a:outerShdw>
              </a:effectLst>
              <a:latin typeface="Calibri"/>
              <a:ea typeface="Calibri"/>
              <a:cs typeface="Times New Roman"/>
            </a:endParaRPr>
          </a:p>
        </p:txBody>
      </p:sp>
      <p:sp>
        <p:nvSpPr>
          <p:cNvPr id="5" name="TextBox 4"/>
          <p:cNvSpPr txBox="1"/>
          <p:nvPr/>
        </p:nvSpPr>
        <p:spPr>
          <a:xfrm>
            <a:off x="990600" y="3579140"/>
            <a:ext cx="6629400" cy="1754326"/>
          </a:xfrm>
          <a:prstGeom prst="rect">
            <a:avLst/>
          </a:prstGeom>
          <a:noFill/>
        </p:spPr>
        <p:txBody>
          <a:bodyPr wrap="square" rtlCol="0">
            <a:spAutoFit/>
          </a:bodyPr>
          <a:lstStyle/>
          <a:p>
            <a:r>
              <a:rPr lang="en-US" dirty="0">
                <a:solidFill>
                  <a:srgbClr val="03180D"/>
                </a:solidFill>
              </a:rPr>
              <a:t>Admission can be completed in person in room 1104-B1 or online by going to </a:t>
            </a:r>
            <a:r>
              <a:rPr lang="en-US" u="sng" dirty="0">
                <a:solidFill>
                  <a:srgbClr val="03180D"/>
                </a:solidFill>
                <a:hlinkClick r:id="rId3"/>
              </a:rPr>
              <a:t>seattlecentral.org/admissions/</a:t>
            </a:r>
            <a:r>
              <a:rPr lang="en-US" dirty="0">
                <a:solidFill>
                  <a:srgbClr val="03180D"/>
                </a:solidFill>
              </a:rPr>
              <a:t>.   </a:t>
            </a:r>
          </a:p>
          <a:p>
            <a:r>
              <a:rPr lang="en-US" dirty="0">
                <a:solidFill>
                  <a:srgbClr val="03180D"/>
                </a:solidFill>
              </a:rPr>
              <a:t> </a:t>
            </a:r>
          </a:p>
          <a:p>
            <a:r>
              <a:rPr lang="en-US" dirty="0">
                <a:solidFill>
                  <a:srgbClr val="03180D"/>
                </a:solidFill>
              </a:rPr>
              <a:t>Acceptance to Seattle Central College does </a:t>
            </a:r>
            <a:r>
              <a:rPr lang="en-US" b="1" i="1" dirty="0">
                <a:solidFill>
                  <a:srgbClr val="03180D"/>
                </a:solidFill>
              </a:rPr>
              <a:t>not</a:t>
            </a:r>
            <a:r>
              <a:rPr lang="en-US" dirty="0">
                <a:solidFill>
                  <a:srgbClr val="03180D"/>
                </a:solidFill>
              </a:rPr>
              <a:t> guarantee entrance into AD&amp;D. To ensure the application process is complete, you must follow each step to be on the approved list for Fall enrollment.</a:t>
            </a:r>
          </a:p>
        </p:txBody>
      </p:sp>
      <p:sp>
        <p:nvSpPr>
          <p:cNvPr id="6" name="Rectangle 8"/>
          <p:cNvSpPr>
            <a:spLocks noChangeArrowheads="1"/>
          </p:cNvSpPr>
          <p:nvPr/>
        </p:nvSpPr>
        <p:spPr bwMode="auto">
          <a:xfrm>
            <a:off x="478641" y="259532"/>
            <a:ext cx="5958445"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457200" defTabSz="914400" rtl="0" eaLnBrk="0" fontAlgn="base" latinLnBrk="0" hangingPunct="0">
              <a:lnSpc>
                <a:spcPct val="100000"/>
              </a:lnSpc>
              <a:spcBef>
                <a:spcPct val="0"/>
              </a:spcBef>
              <a:spcAft>
                <a:spcPct val="0"/>
              </a:spcAft>
              <a:buClrTx/>
              <a:buSzTx/>
              <a:buFontTx/>
              <a:buNone/>
              <a:tabLst/>
            </a:pPr>
            <a:r>
              <a:rPr kumimoji="0" lang="en-US" sz="3800" b="0" i="0" u="none" strike="noStrike" cap="none" normalizeH="0" baseline="0" dirty="0">
                <a:ln>
                  <a:noFill/>
                </a:ln>
                <a:effectLst>
                  <a:outerShdw blurRad="38100" dist="38100" dir="2700000" algn="tl">
                    <a:srgbClr val="000000">
                      <a:alpha val="43137"/>
                    </a:srgbClr>
                  </a:outerShdw>
                </a:effectLst>
                <a:cs typeface="Arial" pitchFamily="34" charset="0"/>
              </a:rPr>
              <a:t>LET’S TALK ENROLLMENT…</a:t>
            </a:r>
            <a:endParaRPr kumimoji="0" lang="en-US" sz="1200" b="0" i="0" u="none" strike="noStrike" cap="none" normalizeH="0" baseline="0" dirty="0">
              <a:ln>
                <a:noFill/>
              </a:ln>
              <a:effectLst>
                <a:outerShdw blurRad="38100" dist="38100" dir="2700000" algn="tl">
                  <a:srgbClr val="000000">
                    <a:alpha val="43137"/>
                  </a:srgbClr>
                </a:outerShdw>
              </a:effectLst>
              <a:ea typeface="Times New Roman" pitchFamily="18" charset="0"/>
              <a:cs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7" name="TextBox 6">
            <a:extLst>
              <a:ext uri="{FF2B5EF4-FFF2-40B4-BE49-F238E27FC236}">
                <a16:creationId xmlns:a16="http://schemas.microsoft.com/office/drawing/2014/main" id="{BC05A8C7-6014-4675-9D83-E02EE3EF06E9}"/>
              </a:ext>
            </a:extLst>
          </p:cNvPr>
          <p:cNvSpPr txBox="1"/>
          <p:nvPr/>
        </p:nvSpPr>
        <p:spPr>
          <a:xfrm>
            <a:off x="990600" y="1117582"/>
            <a:ext cx="6629400" cy="369332"/>
          </a:xfrm>
          <a:prstGeom prst="rect">
            <a:avLst/>
          </a:prstGeom>
          <a:noFill/>
        </p:spPr>
        <p:txBody>
          <a:bodyPr wrap="square" rtlCol="0">
            <a:spAutoFit/>
          </a:bodyPr>
          <a:lstStyle/>
          <a:p>
            <a:r>
              <a:rPr lang="en-US" b="1" dirty="0">
                <a:solidFill>
                  <a:schemeClr val="tx1">
                    <a:lumMod val="75000"/>
                    <a:lumOff val="25000"/>
                  </a:schemeClr>
                </a:solidFill>
              </a:rPr>
              <a:t>Admittance to the AD&amp;D program is once a year each Fall.</a:t>
            </a:r>
          </a:p>
        </p:txBody>
      </p:sp>
      <p:sp>
        <p:nvSpPr>
          <p:cNvPr id="2" name="TextBox 1">
            <a:extLst>
              <a:ext uri="{FF2B5EF4-FFF2-40B4-BE49-F238E27FC236}">
                <a16:creationId xmlns:a16="http://schemas.microsoft.com/office/drawing/2014/main" id="{D33C57B2-426C-4501-BAEE-F18E45A05607}"/>
              </a:ext>
            </a:extLst>
          </p:cNvPr>
          <p:cNvSpPr txBox="1"/>
          <p:nvPr/>
        </p:nvSpPr>
        <p:spPr>
          <a:xfrm>
            <a:off x="990600" y="1451321"/>
            <a:ext cx="7293429" cy="923330"/>
          </a:xfrm>
          <a:prstGeom prst="rect">
            <a:avLst/>
          </a:prstGeom>
          <a:noFill/>
        </p:spPr>
        <p:txBody>
          <a:bodyPr wrap="square" rtlCol="0">
            <a:spAutoFit/>
          </a:bodyPr>
          <a:lstStyle/>
          <a:p>
            <a:r>
              <a:rPr lang="en-US" dirty="0">
                <a:solidFill>
                  <a:schemeClr val="tx1">
                    <a:lumMod val="75000"/>
                    <a:lumOff val="25000"/>
                  </a:schemeClr>
                </a:solidFill>
              </a:rPr>
              <a:t>To enroll in the </a:t>
            </a:r>
            <a:r>
              <a:rPr lang="en-US" b="1" dirty="0">
                <a:solidFill>
                  <a:schemeClr val="tx1">
                    <a:lumMod val="75000"/>
                    <a:lumOff val="25000"/>
                  </a:schemeClr>
                </a:solidFill>
              </a:rPr>
              <a:t>School of Apparel Design &amp; Development </a:t>
            </a:r>
            <a:r>
              <a:rPr lang="en-US" dirty="0">
                <a:solidFill>
                  <a:schemeClr val="tx1">
                    <a:lumMod val="75000"/>
                    <a:lumOff val="25000"/>
                  </a:schemeClr>
                </a:solidFill>
              </a:rPr>
              <a:t>at SCC, you must complete the following steps to be placed on the program admissions list.  </a:t>
            </a:r>
            <a:endParaRPr lang="en-US" dirty="0"/>
          </a:p>
          <a:p>
            <a:endParaRPr lang="en-US" dirty="0"/>
          </a:p>
        </p:txBody>
      </p:sp>
    </p:spTree>
    <p:custDataLst>
      <p:tags r:id="rId1"/>
    </p:custDataLst>
    <p:extLst>
      <p:ext uri="{BB962C8B-B14F-4D97-AF65-F5344CB8AC3E}">
        <p14:creationId xmlns:p14="http://schemas.microsoft.com/office/powerpoint/2010/main" val="4097776229"/>
      </p:ext>
    </p:extLst>
  </p:cSld>
  <p:clrMapOvr>
    <a:masterClrMapping/>
  </p:clrMapOvr>
  <mc:AlternateContent xmlns:mc="http://schemas.openxmlformats.org/markup-compatibility/2006" xmlns:p14="http://schemas.microsoft.com/office/powerpoint/2010/main">
    <mc:Choice Requires="p14">
      <p:transition spd="slow" p14:dur="2000" advTm="41201">
        <p:fade/>
      </p:transition>
    </mc:Choice>
    <mc:Fallback xmlns="">
      <p:transition spd="slow" advTm="4120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2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25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25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25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76000">
              <a:schemeClr val="bg1">
                <a:lumMod val="24000"/>
                <a:lumOff val="76000"/>
                <a:alpha val="0"/>
              </a:schemeClr>
            </a:gs>
            <a:gs pos="0">
              <a:srgbClr val="01B1AF"/>
            </a:gs>
          </a:gsLst>
          <a:lin ang="0" scaled="1"/>
        </a:gradFill>
        <a:effectLst/>
      </p:bgPr>
    </p:bg>
    <p:spTree>
      <p:nvGrpSpPr>
        <p:cNvPr id="1" name=""/>
        <p:cNvGrpSpPr/>
        <p:nvPr/>
      </p:nvGrpSpPr>
      <p:grpSpPr>
        <a:xfrm>
          <a:off x="0" y="0"/>
          <a:ext cx="0" cy="0"/>
          <a:chOff x="0" y="0"/>
          <a:chExt cx="0" cy="0"/>
        </a:xfrm>
      </p:grpSpPr>
      <p:sp>
        <p:nvSpPr>
          <p:cNvPr id="2" name="Rectangle 1"/>
          <p:cNvSpPr/>
          <p:nvPr/>
        </p:nvSpPr>
        <p:spPr>
          <a:xfrm>
            <a:off x="909637" y="322481"/>
            <a:ext cx="8458200" cy="646331"/>
          </a:xfrm>
          <a:prstGeom prst="rect">
            <a:avLst/>
          </a:prstGeom>
        </p:spPr>
        <p:txBody>
          <a:bodyPr wrap="square">
            <a:spAutoFit/>
          </a:bodyPr>
          <a:lstStyle/>
          <a:p>
            <a:r>
              <a:rPr lang="en-US" sz="3600" cap="all" dirty="0">
                <a:solidFill>
                  <a:srgbClr val="03180D"/>
                </a:solidFill>
                <a:effectLst>
                  <a:outerShdw blurRad="38100" dist="38100" dir="2700000" algn="tl">
                    <a:srgbClr val="000000">
                      <a:alpha val="43137"/>
                    </a:srgbClr>
                  </a:outerShdw>
                </a:effectLst>
                <a:cs typeface="Arial" pitchFamily="34" charset="0"/>
              </a:rPr>
              <a:t>Step 2 / Academic Requirements</a:t>
            </a:r>
          </a:p>
        </p:txBody>
      </p:sp>
      <p:sp>
        <p:nvSpPr>
          <p:cNvPr id="7" name="Text Box 2">
            <a:extLst>
              <a:ext uri="{FF2B5EF4-FFF2-40B4-BE49-F238E27FC236}">
                <a16:creationId xmlns:a16="http://schemas.microsoft.com/office/drawing/2014/main" id="{60482CAB-8E50-4DEE-99F8-BE4C7C7EA230}"/>
              </a:ext>
            </a:extLst>
          </p:cNvPr>
          <p:cNvSpPr txBox="1">
            <a:spLocks noChangeArrowheads="1"/>
          </p:cNvSpPr>
          <p:nvPr/>
        </p:nvSpPr>
        <p:spPr bwMode="auto">
          <a:xfrm>
            <a:off x="0" y="0"/>
            <a:ext cx="685800" cy="6858000"/>
          </a:xfrm>
          <a:prstGeom prst="rect">
            <a:avLst/>
          </a:prstGeom>
          <a:solidFill>
            <a:schemeClr val="bg1">
              <a:lumMod val="85000"/>
              <a:alpha val="54000"/>
            </a:schemeClr>
          </a:solidFill>
          <a:ln w="9525">
            <a:noFill/>
            <a:miter lim="800000"/>
            <a:headEnd/>
            <a:tailEnd/>
          </a:ln>
        </p:spPr>
        <p:txBody>
          <a:bodyPr rot="0" vert="vert270" wrap="square" lIns="91440" tIns="45720" rIns="91440" bIns="45720" anchor="t" anchorCtr="0">
            <a:noAutofit/>
          </a:bodyPr>
          <a:lstStyle/>
          <a:p>
            <a:pPr marL="0" marR="0" algn="ctr">
              <a:lnSpc>
                <a:spcPct val="115000"/>
              </a:lnSpc>
              <a:spcBef>
                <a:spcPts val="0"/>
              </a:spcBef>
              <a:spcAft>
                <a:spcPts val="1000"/>
              </a:spcAft>
            </a:pPr>
            <a:r>
              <a:rPr lang="en-US" sz="2400" dirty="0">
                <a:solidFill>
                  <a:srgbClr val="FFFFFF"/>
                </a:solidFill>
                <a:effectLst>
                  <a:outerShdw blurRad="50800" dist="38100" algn="l" rotWithShape="0">
                    <a:prstClr val="black">
                      <a:alpha val="40000"/>
                    </a:prstClr>
                  </a:outerShdw>
                </a:effectLst>
                <a:latin typeface="Calibri"/>
                <a:ea typeface="Calibri"/>
                <a:cs typeface="Times New Roman"/>
              </a:rPr>
              <a:t>SCHOOL OF APPAREL DESIGN &amp; DEVELOPMENT</a:t>
            </a:r>
            <a:endParaRPr lang="en-US" sz="2400" dirty="0">
              <a:effectLst>
                <a:outerShdw blurRad="50800" dist="38100" algn="l" rotWithShape="0">
                  <a:prstClr val="black">
                    <a:alpha val="40000"/>
                  </a:prstClr>
                </a:outerShdw>
              </a:effectLst>
              <a:latin typeface="Calibri"/>
              <a:ea typeface="Calibri"/>
              <a:cs typeface="Times New Roman"/>
            </a:endParaRPr>
          </a:p>
        </p:txBody>
      </p:sp>
      <p:sp>
        <p:nvSpPr>
          <p:cNvPr id="3" name="TextBox 2">
            <a:extLst>
              <a:ext uri="{FF2B5EF4-FFF2-40B4-BE49-F238E27FC236}">
                <a16:creationId xmlns:a16="http://schemas.microsoft.com/office/drawing/2014/main" id="{E0240345-FD97-49D5-B33C-F62D78AE7C38}"/>
              </a:ext>
            </a:extLst>
          </p:cNvPr>
          <p:cNvSpPr txBox="1"/>
          <p:nvPr/>
        </p:nvSpPr>
        <p:spPr>
          <a:xfrm>
            <a:off x="909637" y="968812"/>
            <a:ext cx="8010525" cy="1077218"/>
          </a:xfrm>
          <a:prstGeom prst="rect">
            <a:avLst/>
          </a:prstGeom>
          <a:noFill/>
        </p:spPr>
        <p:txBody>
          <a:bodyPr wrap="square" rtlCol="0">
            <a:spAutoFit/>
          </a:bodyPr>
          <a:lstStyle/>
          <a:p>
            <a:r>
              <a:rPr lang="en-US" sz="1600" dirty="0">
                <a:solidFill>
                  <a:srgbClr val="03180D"/>
                </a:solidFill>
              </a:rPr>
              <a:t>Students must show that they are ready to take College Composition (English 101) and Algebra (</a:t>
            </a:r>
            <a:r>
              <a:rPr lang="en-US" sz="1600" dirty="0"/>
              <a:t>MAT 084</a:t>
            </a:r>
            <a:r>
              <a:rPr lang="en-US" sz="1600" dirty="0">
                <a:solidFill>
                  <a:srgbClr val="03180D"/>
                </a:solidFill>
              </a:rPr>
              <a:t>) by either taking the </a:t>
            </a:r>
            <a:r>
              <a:rPr lang="en-US" sz="1600" b="1" dirty="0">
                <a:solidFill>
                  <a:srgbClr val="03180D"/>
                </a:solidFill>
              </a:rPr>
              <a:t>WBST and ALEKS placement tests </a:t>
            </a:r>
            <a:r>
              <a:rPr lang="en-US" sz="1600" dirty="0">
                <a:solidFill>
                  <a:srgbClr val="03180D"/>
                </a:solidFill>
              </a:rPr>
              <a:t>or </a:t>
            </a:r>
            <a:r>
              <a:rPr lang="en-US" sz="1600" b="1" dirty="0">
                <a:solidFill>
                  <a:srgbClr val="03180D"/>
                </a:solidFill>
              </a:rPr>
              <a:t>providing transcripts </a:t>
            </a:r>
            <a:r>
              <a:rPr lang="en-US" sz="1600" dirty="0">
                <a:solidFill>
                  <a:srgbClr val="03180D"/>
                </a:solidFill>
              </a:rPr>
              <a:t>from any previously attended accredited institution. Information on admissions testing is on the Seattle Central College website. </a:t>
            </a:r>
          </a:p>
        </p:txBody>
      </p:sp>
      <p:sp>
        <p:nvSpPr>
          <p:cNvPr id="4" name="TextBox 3">
            <a:extLst>
              <a:ext uri="{FF2B5EF4-FFF2-40B4-BE49-F238E27FC236}">
                <a16:creationId xmlns:a16="http://schemas.microsoft.com/office/drawing/2014/main" id="{055FAD33-D06E-49B8-BEAD-468B0381EAED}"/>
              </a:ext>
            </a:extLst>
          </p:cNvPr>
          <p:cNvSpPr txBox="1"/>
          <p:nvPr/>
        </p:nvSpPr>
        <p:spPr>
          <a:xfrm>
            <a:off x="909637" y="2134063"/>
            <a:ext cx="8010525" cy="830997"/>
          </a:xfrm>
          <a:prstGeom prst="rect">
            <a:avLst/>
          </a:prstGeom>
          <a:noFill/>
        </p:spPr>
        <p:txBody>
          <a:bodyPr wrap="square" rtlCol="0">
            <a:spAutoFit/>
          </a:bodyPr>
          <a:lstStyle/>
          <a:p>
            <a:pPr lvl="0"/>
            <a:r>
              <a:rPr lang="en-US" sz="1600" b="1" dirty="0">
                <a:solidFill>
                  <a:srgbClr val="03180D"/>
                </a:solidFill>
              </a:rPr>
              <a:t>English Placement Test – WBST (</a:t>
            </a:r>
            <a:r>
              <a:rPr lang="en-US" sz="1600" b="1" dirty="0" err="1">
                <a:solidFill>
                  <a:srgbClr val="03180D"/>
                </a:solidFill>
              </a:rPr>
              <a:t>Wonderlic</a:t>
            </a:r>
            <a:r>
              <a:rPr lang="en-US" sz="1600" b="1" dirty="0">
                <a:solidFill>
                  <a:srgbClr val="03180D"/>
                </a:solidFill>
              </a:rPr>
              <a:t>)</a:t>
            </a:r>
          </a:p>
          <a:p>
            <a:r>
              <a:rPr lang="en-US" sz="1600" dirty="0">
                <a:solidFill>
                  <a:srgbClr val="03180D"/>
                </a:solidFill>
              </a:rPr>
              <a:t>Testing ONLINE in room 1106. No appointment is necessary. The test takes 20 minutes. Bring Photo ID and $20.00 testing fee. You can attempt this test 2 times. </a:t>
            </a:r>
          </a:p>
        </p:txBody>
      </p:sp>
      <p:sp>
        <p:nvSpPr>
          <p:cNvPr id="5" name="TextBox 4">
            <a:extLst>
              <a:ext uri="{FF2B5EF4-FFF2-40B4-BE49-F238E27FC236}">
                <a16:creationId xmlns:a16="http://schemas.microsoft.com/office/drawing/2014/main" id="{EF557AD9-0320-47EF-85C4-EED7E8D4DDAE}"/>
              </a:ext>
            </a:extLst>
          </p:cNvPr>
          <p:cNvSpPr txBox="1"/>
          <p:nvPr/>
        </p:nvSpPr>
        <p:spPr>
          <a:xfrm>
            <a:off x="909637" y="3132296"/>
            <a:ext cx="8010525" cy="830997"/>
          </a:xfrm>
          <a:prstGeom prst="rect">
            <a:avLst/>
          </a:prstGeom>
          <a:noFill/>
        </p:spPr>
        <p:txBody>
          <a:bodyPr wrap="square" rtlCol="0">
            <a:spAutoFit/>
          </a:bodyPr>
          <a:lstStyle/>
          <a:p>
            <a:pPr lvl="0"/>
            <a:r>
              <a:rPr lang="en-US" sz="1600" b="1" dirty="0">
                <a:solidFill>
                  <a:srgbClr val="03180D"/>
                </a:solidFill>
              </a:rPr>
              <a:t>Math Placement Test – ALEKS</a:t>
            </a:r>
          </a:p>
          <a:p>
            <a:pPr lvl="0"/>
            <a:r>
              <a:rPr lang="en-US" sz="1600" dirty="0">
                <a:solidFill>
                  <a:srgbClr val="03180D"/>
                </a:solidFill>
              </a:rPr>
              <a:t>Testing ONLINE or in room 1106. You are allowed up to three hours at the testing center. The test fee is $15.00. You can attempt this test up to 4 times.</a:t>
            </a:r>
          </a:p>
        </p:txBody>
      </p:sp>
      <p:sp>
        <p:nvSpPr>
          <p:cNvPr id="8" name="TextBox 7">
            <a:extLst>
              <a:ext uri="{FF2B5EF4-FFF2-40B4-BE49-F238E27FC236}">
                <a16:creationId xmlns:a16="http://schemas.microsoft.com/office/drawing/2014/main" id="{E2D3CB29-D7C8-47F1-BF56-7A5A8041E6A4}"/>
              </a:ext>
            </a:extLst>
          </p:cNvPr>
          <p:cNvSpPr txBox="1"/>
          <p:nvPr/>
        </p:nvSpPr>
        <p:spPr>
          <a:xfrm>
            <a:off x="909637" y="4064065"/>
            <a:ext cx="8010525" cy="1077218"/>
          </a:xfrm>
          <a:prstGeom prst="rect">
            <a:avLst/>
          </a:prstGeom>
          <a:noFill/>
        </p:spPr>
        <p:txBody>
          <a:bodyPr wrap="square" rtlCol="0">
            <a:spAutoFit/>
          </a:bodyPr>
          <a:lstStyle/>
          <a:p>
            <a:pPr lvl="0"/>
            <a:r>
              <a:rPr lang="en-US" sz="1600" b="1" dirty="0">
                <a:solidFill>
                  <a:srgbClr val="03180D"/>
                </a:solidFill>
              </a:rPr>
              <a:t>Computer Requirement Test – SAM Challenge</a:t>
            </a:r>
          </a:p>
          <a:p>
            <a:pPr lvl="0"/>
            <a:r>
              <a:rPr lang="en-US" sz="1600" dirty="0">
                <a:solidFill>
                  <a:srgbClr val="03180D"/>
                </a:solidFill>
              </a:rPr>
              <a:t>Testing is conducted in room 1106. Allow at least 2 hours for testing. Must be done in one session. Testing fee is $35. There is no wait time for Apparel Students to retake. Passing score is 40/50. </a:t>
            </a:r>
            <a:r>
              <a:rPr lang="en-US" sz="1600" i="1" u="sng" dirty="0">
                <a:solidFill>
                  <a:srgbClr val="03180D"/>
                </a:solidFill>
              </a:rPr>
              <a:t>During remote operations, this test is currently on hold. Further details to come.</a:t>
            </a:r>
          </a:p>
        </p:txBody>
      </p:sp>
      <p:sp>
        <p:nvSpPr>
          <p:cNvPr id="9" name="TextBox 8">
            <a:extLst>
              <a:ext uri="{FF2B5EF4-FFF2-40B4-BE49-F238E27FC236}">
                <a16:creationId xmlns:a16="http://schemas.microsoft.com/office/drawing/2014/main" id="{33D4E5B7-ECDD-47F3-A2C4-D50973525D4D}"/>
              </a:ext>
            </a:extLst>
          </p:cNvPr>
          <p:cNvSpPr txBox="1"/>
          <p:nvPr/>
        </p:nvSpPr>
        <p:spPr>
          <a:xfrm>
            <a:off x="909637" y="5350579"/>
            <a:ext cx="8010525" cy="1077218"/>
          </a:xfrm>
          <a:prstGeom prst="rect">
            <a:avLst/>
          </a:prstGeom>
          <a:noFill/>
        </p:spPr>
        <p:txBody>
          <a:bodyPr wrap="square" rtlCol="0">
            <a:spAutoFit/>
          </a:bodyPr>
          <a:lstStyle/>
          <a:p>
            <a:r>
              <a:rPr lang="en-US" sz="1600" b="1" dirty="0">
                <a:solidFill>
                  <a:srgbClr val="03180D"/>
                </a:solidFill>
              </a:rPr>
              <a:t>Transcripts</a:t>
            </a:r>
          </a:p>
          <a:p>
            <a:r>
              <a:rPr lang="en-US" sz="1600" dirty="0">
                <a:solidFill>
                  <a:srgbClr val="03180D"/>
                </a:solidFill>
              </a:rPr>
              <a:t>Obtain a copy of any previous college transcripts and continue to the next step. Submit these to admissions and advising. </a:t>
            </a:r>
            <a:r>
              <a:rPr lang="en-US" sz="1600" i="1" u="sng" dirty="0">
                <a:solidFill>
                  <a:srgbClr val="03180D"/>
                </a:solidFill>
              </a:rPr>
              <a:t>Math scores are only good for 3 years.  After that, you will need to take the math placement test.</a:t>
            </a:r>
          </a:p>
        </p:txBody>
      </p:sp>
    </p:spTree>
    <p:custDataLst>
      <p:tags r:id="rId1"/>
    </p:custDataLst>
    <p:extLst>
      <p:ext uri="{BB962C8B-B14F-4D97-AF65-F5344CB8AC3E}">
        <p14:creationId xmlns:p14="http://schemas.microsoft.com/office/powerpoint/2010/main" val="361679683"/>
      </p:ext>
    </p:extLst>
  </p:cSld>
  <p:clrMapOvr>
    <a:masterClrMapping/>
  </p:clrMapOvr>
  <mc:AlternateContent xmlns:mc="http://schemas.openxmlformats.org/markup-compatibility/2006" xmlns:p14="http://schemas.microsoft.com/office/powerpoint/2010/main">
    <mc:Choice Requires="p14">
      <p:transition spd="slow" p14:dur="2000" advTm="94611">
        <p:fade/>
      </p:transition>
    </mc:Choice>
    <mc:Fallback xmlns="">
      <p:transition spd="slow" advTm="9461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2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25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25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25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8"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76000">
              <a:schemeClr val="bg1">
                <a:lumMod val="24000"/>
                <a:lumOff val="76000"/>
                <a:alpha val="0"/>
              </a:schemeClr>
            </a:gs>
            <a:gs pos="0">
              <a:srgbClr val="01B1AF"/>
            </a:gs>
          </a:gsLst>
          <a:lin ang="0" scaled="1"/>
        </a:gradFill>
        <a:effectLst/>
      </p:bgPr>
    </p:bg>
    <p:spTree>
      <p:nvGrpSpPr>
        <p:cNvPr id="1" name=""/>
        <p:cNvGrpSpPr/>
        <p:nvPr/>
      </p:nvGrpSpPr>
      <p:grpSpPr>
        <a:xfrm>
          <a:off x="0" y="0"/>
          <a:ext cx="0" cy="0"/>
          <a:chOff x="0" y="0"/>
          <a:chExt cx="0" cy="0"/>
        </a:xfrm>
      </p:grpSpPr>
      <p:sp>
        <p:nvSpPr>
          <p:cNvPr id="2" name="Rectangle 1"/>
          <p:cNvSpPr/>
          <p:nvPr/>
        </p:nvSpPr>
        <p:spPr>
          <a:xfrm>
            <a:off x="933450" y="325073"/>
            <a:ext cx="4572000" cy="646331"/>
          </a:xfrm>
          <a:prstGeom prst="rect">
            <a:avLst/>
          </a:prstGeom>
        </p:spPr>
        <p:txBody>
          <a:bodyPr>
            <a:spAutoFit/>
          </a:bodyPr>
          <a:lstStyle/>
          <a:p>
            <a:r>
              <a:rPr lang="en-US" sz="3600" cap="all" dirty="0">
                <a:solidFill>
                  <a:srgbClr val="03180D"/>
                </a:solidFill>
                <a:effectLst>
                  <a:outerShdw blurRad="38100" dist="38100" dir="2700000" algn="tl">
                    <a:srgbClr val="000000">
                      <a:alpha val="43137"/>
                    </a:srgbClr>
                  </a:outerShdw>
                </a:effectLst>
                <a:cs typeface="Arial" pitchFamily="34" charset="0"/>
              </a:rPr>
              <a:t>Step 3 / Advising</a:t>
            </a:r>
            <a:endParaRPr lang="en-US" sz="3600" dirty="0">
              <a:solidFill>
                <a:srgbClr val="03180D"/>
              </a:solidFill>
              <a:effectLst>
                <a:outerShdw blurRad="38100" dist="38100" dir="2700000" algn="tl">
                  <a:srgbClr val="000000">
                    <a:alpha val="43137"/>
                  </a:srgbClr>
                </a:outerShdw>
              </a:effectLst>
              <a:cs typeface="Arial" pitchFamily="34" charset="0"/>
            </a:endParaRPr>
          </a:p>
        </p:txBody>
      </p:sp>
      <p:sp>
        <p:nvSpPr>
          <p:cNvPr id="4" name="TextBox 3"/>
          <p:cNvSpPr txBox="1"/>
          <p:nvPr/>
        </p:nvSpPr>
        <p:spPr>
          <a:xfrm>
            <a:off x="933450" y="1179731"/>
            <a:ext cx="7663543" cy="2031325"/>
          </a:xfrm>
          <a:prstGeom prst="rect">
            <a:avLst/>
          </a:prstGeom>
          <a:noFill/>
        </p:spPr>
        <p:txBody>
          <a:bodyPr wrap="square" rtlCol="0">
            <a:spAutoFit/>
          </a:bodyPr>
          <a:lstStyle/>
          <a:p>
            <a:r>
              <a:rPr lang="en-US" dirty="0">
                <a:solidFill>
                  <a:srgbClr val="03180D"/>
                </a:solidFill>
              </a:rPr>
              <a:t>Once you have been admitted to Seattle Central and have evidence of academic eligibility either with English and Math placement test scores or transcripts, email your Workforce Education Counselor.</a:t>
            </a:r>
          </a:p>
          <a:p>
            <a:r>
              <a:rPr lang="en-US" b="1" dirty="0">
                <a:solidFill>
                  <a:srgbClr val="03180D"/>
                </a:solidFill>
              </a:rPr>
              <a:t>Tess Griswold: </a:t>
            </a:r>
            <a:r>
              <a:rPr lang="en-US" b="1" dirty="0">
                <a:solidFill>
                  <a:srgbClr val="03180D"/>
                </a:solidFill>
                <a:hlinkClick r:id="rId3"/>
              </a:rPr>
              <a:t>Tess.Griswold@seattlecolleges.edu</a:t>
            </a:r>
            <a:r>
              <a:rPr lang="en-US" b="1" dirty="0">
                <a:solidFill>
                  <a:srgbClr val="03180D"/>
                </a:solidFill>
              </a:rPr>
              <a:t> / 206-934-2052</a:t>
            </a:r>
          </a:p>
          <a:p>
            <a:endParaRPr lang="en-US" dirty="0">
              <a:solidFill>
                <a:srgbClr val="FF0000"/>
              </a:solidFill>
            </a:endParaRPr>
          </a:p>
          <a:p>
            <a:endParaRPr lang="en-US" i="1" u="sng" dirty="0">
              <a:solidFill>
                <a:srgbClr val="03180D"/>
              </a:solidFill>
            </a:endParaRPr>
          </a:p>
          <a:p>
            <a:endParaRPr lang="en-US" dirty="0">
              <a:solidFill>
                <a:srgbClr val="03180D"/>
              </a:solidFill>
            </a:endParaRPr>
          </a:p>
        </p:txBody>
      </p:sp>
      <p:sp>
        <p:nvSpPr>
          <p:cNvPr id="6" name="Text Box 2">
            <a:extLst>
              <a:ext uri="{FF2B5EF4-FFF2-40B4-BE49-F238E27FC236}">
                <a16:creationId xmlns:a16="http://schemas.microsoft.com/office/drawing/2014/main" id="{72D30CBF-718E-43DB-9085-66451AE6ECA6}"/>
              </a:ext>
            </a:extLst>
          </p:cNvPr>
          <p:cNvSpPr txBox="1">
            <a:spLocks noChangeArrowheads="1"/>
          </p:cNvSpPr>
          <p:nvPr/>
        </p:nvSpPr>
        <p:spPr bwMode="auto">
          <a:xfrm>
            <a:off x="-3959" y="0"/>
            <a:ext cx="685800" cy="6858000"/>
          </a:xfrm>
          <a:prstGeom prst="rect">
            <a:avLst/>
          </a:prstGeom>
          <a:solidFill>
            <a:schemeClr val="bg1">
              <a:lumMod val="85000"/>
              <a:alpha val="54000"/>
            </a:schemeClr>
          </a:solidFill>
          <a:ln w="9525">
            <a:noFill/>
            <a:miter lim="800000"/>
            <a:headEnd/>
            <a:tailEnd/>
          </a:ln>
        </p:spPr>
        <p:txBody>
          <a:bodyPr rot="0" vert="vert270" wrap="square" lIns="91440" tIns="45720" rIns="91440" bIns="45720" anchor="t" anchorCtr="0">
            <a:noAutofit/>
          </a:bodyPr>
          <a:lstStyle/>
          <a:p>
            <a:pPr marL="0" marR="0" algn="ctr">
              <a:lnSpc>
                <a:spcPct val="115000"/>
              </a:lnSpc>
              <a:spcBef>
                <a:spcPts val="0"/>
              </a:spcBef>
              <a:spcAft>
                <a:spcPts val="1000"/>
              </a:spcAft>
            </a:pPr>
            <a:r>
              <a:rPr lang="en-US" sz="2400" dirty="0">
                <a:solidFill>
                  <a:srgbClr val="FFFFFF"/>
                </a:solidFill>
                <a:effectLst>
                  <a:outerShdw blurRad="50800" dist="38100" algn="l" rotWithShape="0">
                    <a:prstClr val="black">
                      <a:alpha val="40000"/>
                    </a:prstClr>
                  </a:outerShdw>
                </a:effectLst>
                <a:latin typeface="Calibri"/>
                <a:ea typeface="Calibri"/>
                <a:cs typeface="Times New Roman"/>
              </a:rPr>
              <a:t>SCHOOL OF APPAREL DESIGN &amp; DEVELOPMENT</a:t>
            </a:r>
            <a:endParaRPr lang="en-US" sz="2400" dirty="0">
              <a:effectLst>
                <a:outerShdw blurRad="50800" dist="38100" algn="l" rotWithShape="0">
                  <a:prstClr val="black">
                    <a:alpha val="40000"/>
                  </a:prstClr>
                </a:outerShdw>
              </a:effectLst>
              <a:latin typeface="Calibri"/>
              <a:ea typeface="Calibri"/>
              <a:cs typeface="Times New Roman"/>
            </a:endParaRPr>
          </a:p>
        </p:txBody>
      </p:sp>
      <p:sp>
        <p:nvSpPr>
          <p:cNvPr id="3" name="TextBox 2">
            <a:extLst>
              <a:ext uri="{FF2B5EF4-FFF2-40B4-BE49-F238E27FC236}">
                <a16:creationId xmlns:a16="http://schemas.microsoft.com/office/drawing/2014/main" id="{54D4A446-B184-44F7-851D-B2FEED2A3539}"/>
              </a:ext>
            </a:extLst>
          </p:cNvPr>
          <p:cNvSpPr txBox="1"/>
          <p:nvPr/>
        </p:nvSpPr>
        <p:spPr>
          <a:xfrm>
            <a:off x="933450" y="2820918"/>
            <a:ext cx="7663543" cy="1477328"/>
          </a:xfrm>
          <a:prstGeom prst="rect">
            <a:avLst/>
          </a:prstGeom>
          <a:noFill/>
        </p:spPr>
        <p:txBody>
          <a:bodyPr wrap="square" rtlCol="0">
            <a:spAutoFit/>
          </a:bodyPr>
          <a:lstStyle/>
          <a:p>
            <a:r>
              <a:rPr lang="en-US" b="1" dirty="0">
                <a:solidFill>
                  <a:srgbClr val="03180D"/>
                </a:solidFill>
              </a:rPr>
              <a:t>What to send:</a:t>
            </a:r>
          </a:p>
          <a:p>
            <a:pPr marL="285750" indent="-285750">
              <a:buFont typeface="Arial" panose="020B0604020202020204" pitchFamily="34" charset="0"/>
              <a:buChar char="•"/>
            </a:pPr>
            <a:r>
              <a:rPr lang="en-US" dirty="0">
                <a:solidFill>
                  <a:srgbClr val="03180D"/>
                </a:solidFill>
              </a:rPr>
              <a:t>Student ID number</a:t>
            </a:r>
          </a:p>
          <a:p>
            <a:pPr marL="285750" indent="-285750">
              <a:buFont typeface="Arial" panose="020B0604020202020204" pitchFamily="34" charset="0"/>
              <a:buChar char="•"/>
            </a:pPr>
            <a:r>
              <a:rPr lang="en-US" dirty="0">
                <a:solidFill>
                  <a:srgbClr val="03180D"/>
                </a:solidFill>
              </a:rPr>
              <a:t>Send a copy of your transcript or let them know you have completed ENGLISH &amp; MATH testing </a:t>
            </a:r>
          </a:p>
          <a:p>
            <a:pPr marL="285750" indent="-285750">
              <a:buFont typeface="Arial" panose="020B0604020202020204" pitchFamily="34" charset="0"/>
              <a:buChar char="•"/>
            </a:pPr>
            <a:r>
              <a:rPr lang="en-US" b="1" dirty="0">
                <a:solidFill>
                  <a:srgbClr val="03180D"/>
                </a:solidFill>
              </a:rPr>
              <a:t>Ask to be put on the admissions list for AD&amp;D</a:t>
            </a:r>
          </a:p>
        </p:txBody>
      </p:sp>
      <p:sp>
        <p:nvSpPr>
          <p:cNvPr id="5" name="TextBox 4">
            <a:extLst>
              <a:ext uri="{FF2B5EF4-FFF2-40B4-BE49-F238E27FC236}">
                <a16:creationId xmlns:a16="http://schemas.microsoft.com/office/drawing/2014/main" id="{CAE1770C-71DD-40EE-8933-DC0D23A343B3}"/>
              </a:ext>
            </a:extLst>
          </p:cNvPr>
          <p:cNvSpPr txBox="1"/>
          <p:nvPr/>
        </p:nvSpPr>
        <p:spPr>
          <a:xfrm>
            <a:off x="933450" y="4732433"/>
            <a:ext cx="7946571" cy="1477328"/>
          </a:xfrm>
          <a:prstGeom prst="rect">
            <a:avLst/>
          </a:prstGeom>
          <a:noFill/>
        </p:spPr>
        <p:txBody>
          <a:bodyPr wrap="square" rtlCol="0">
            <a:spAutoFit/>
          </a:bodyPr>
          <a:lstStyle/>
          <a:p>
            <a:r>
              <a:rPr lang="en-US" dirty="0"/>
              <a:t>Please send transcripts to ADMISSIONS first. ADVISING will then check them for your ENGLISH &amp; MATH requirement. </a:t>
            </a:r>
          </a:p>
          <a:p>
            <a:endParaRPr lang="en-US" dirty="0"/>
          </a:p>
          <a:p>
            <a:r>
              <a:rPr lang="en-US" dirty="0"/>
              <a:t>During remote operations, testing for requirements for ENGLISH &amp; MATH will be held online.</a:t>
            </a:r>
          </a:p>
        </p:txBody>
      </p:sp>
    </p:spTree>
    <p:custDataLst>
      <p:tags r:id="rId1"/>
    </p:custDataLst>
    <p:extLst>
      <p:ext uri="{BB962C8B-B14F-4D97-AF65-F5344CB8AC3E}">
        <p14:creationId xmlns:p14="http://schemas.microsoft.com/office/powerpoint/2010/main" val="998125626"/>
      </p:ext>
    </p:extLst>
  </p:cSld>
  <p:clrMapOvr>
    <a:masterClrMapping/>
  </p:clrMapOvr>
  <mc:AlternateContent xmlns:mc="http://schemas.openxmlformats.org/markup-compatibility/2006" xmlns:p14="http://schemas.microsoft.com/office/powerpoint/2010/main">
    <mc:Choice Requires="p14">
      <p:transition spd="slow" p14:dur="2000" advTm="44046">
        <p:fade/>
      </p:transition>
    </mc:Choice>
    <mc:Fallback xmlns="">
      <p:transition spd="slow" advTm="4404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25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2110232"/>
            <a:ext cx="3200400" cy="2058999"/>
          </a:xfrm>
          <a:prstGeom prst="rect">
            <a:avLst/>
          </a:prstGeom>
        </p:spPr>
      </p:pic>
      <p:sp>
        <p:nvSpPr>
          <p:cNvPr id="5" name="Title 3"/>
          <p:cNvSpPr>
            <a:spLocks noGrp="1"/>
          </p:cNvSpPr>
          <p:nvPr>
            <p:ph type="title"/>
          </p:nvPr>
        </p:nvSpPr>
        <p:spPr>
          <a:xfrm>
            <a:off x="3663140" y="2057400"/>
            <a:ext cx="2585260" cy="1426031"/>
          </a:xfrm>
          <a:prstGeom prst="rect">
            <a:avLst/>
          </a:prstGeom>
        </p:spPr>
        <p:txBody>
          <a:bodyPr wrap="none">
            <a:spAutoFit/>
          </a:bodyPr>
          <a:lstStyle/>
          <a:p>
            <a:pPr lvl="0" algn="l">
              <a:lnSpc>
                <a:spcPts val="5000"/>
              </a:lnSpc>
            </a:pPr>
            <a:r>
              <a:rPr lang="en-US" sz="4800" b="1" cap="all" dirty="0">
                <a:solidFill>
                  <a:schemeClr val="accent5">
                    <a:lumMod val="50000"/>
                  </a:schemeClr>
                </a:solidFill>
                <a:latin typeface="Am Sans" pitchFamily="50" charset="-18"/>
              </a:rPr>
              <a:t>Our</a:t>
            </a:r>
            <a:br>
              <a:rPr lang="en-US" sz="4800" b="1" cap="all" dirty="0">
                <a:solidFill>
                  <a:schemeClr val="accent5">
                    <a:lumMod val="50000"/>
                  </a:schemeClr>
                </a:solidFill>
                <a:latin typeface="Am Sans" pitchFamily="50" charset="-18"/>
              </a:rPr>
            </a:br>
            <a:r>
              <a:rPr lang="en-US" sz="4800" b="1" cap="all" dirty="0">
                <a:solidFill>
                  <a:schemeClr val="accent5">
                    <a:lumMod val="50000"/>
                  </a:schemeClr>
                </a:solidFill>
                <a:latin typeface="Am Sans" pitchFamily="50" charset="-18"/>
              </a:rPr>
              <a:t>Promise</a:t>
            </a:r>
          </a:p>
        </p:txBody>
      </p:sp>
      <p:sp>
        <p:nvSpPr>
          <p:cNvPr id="6" name="TextBox 5"/>
          <p:cNvSpPr txBox="1"/>
          <p:nvPr/>
        </p:nvSpPr>
        <p:spPr>
          <a:xfrm>
            <a:off x="3733800" y="3407231"/>
            <a:ext cx="5029200" cy="2246769"/>
          </a:xfrm>
          <a:prstGeom prst="rect">
            <a:avLst/>
          </a:prstGeom>
          <a:noFill/>
        </p:spPr>
        <p:txBody>
          <a:bodyPr wrap="square" rtlCol="0">
            <a:spAutoFit/>
          </a:bodyPr>
          <a:lstStyle/>
          <a:p>
            <a:r>
              <a:rPr lang="en-US" sz="2000" dirty="0">
                <a:solidFill>
                  <a:schemeClr val="accent5">
                    <a:lumMod val="50000"/>
                  </a:schemeClr>
                </a:solidFill>
              </a:rPr>
              <a:t>We provide </a:t>
            </a:r>
            <a:r>
              <a:rPr lang="en-US" sz="2000" b="1" dirty="0">
                <a:solidFill>
                  <a:schemeClr val="accent5">
                    <a:lumMod val="50000"/>
                  </a:schemeClr>
                </a:solidFill>
              </a:rPr>
              <a:t>RELEVANT</a:t>
            </a:r>
            <a:r>
              <a:rPr lang="en-US" sz="2000" dirty="0">
                <a:solidFill>
                  <a:schemeClr val="accent5">
                    <a:lumMod val="50000"/>
                  </a:schemeClr>
                </a:solidFill>
              </a:rPr>
              <a:t> technical and creative training that prepares students to succeed in a competitive industry. AD&amp;D is always aligned to apparel industry trends. Graduates of our program get jobs as assistant designers, technical designers, product developers, patternmakers, costumers</a:t>
            </a:r>
            <a:r>
              <a:rPr lang="en-US" dirty="0"/>
              <a:t> </a:t>
            </a:r>
            <a:r>
              <a:rPr lang="en-US" sz="2000" dirty="0">
                <a:solidFill>
                  <a:schemeClr val="accent5">
                    <a:lumMod val="50000"/>
                  </a:schemeClr>
                </a:solidFill>
              </a:rPr>
              <a:t>and stylists.</a:t>
            </a:r>
          </a:p>
        </p:txBody>
      </p:sp>
    </p:spTree>
    <p:custDataLst>
      <p:tags r:id="rId1"/>
    </p:custDataLst>
    <p:extLst>
      <p:ext uri="{BB962C8B-B14F-4D97-AF65-F5344CB8AC3E}">
        <p14:creationId xmlns:p14="http://schemas.microsoft.com/office/powerpoint/2010/main" val="799447162"/>
      </p:ext>
    </p:extLst>
  </p:cSld>
  <p:clrMapOvr>
    <a:masterClrMapping/>
  </p:clrMapOvr>
  <mc:AlternateContent xmlns:mc="http://schemas.openxmlformats.org/markup-compatibility/2006" xmlns:p14="http://schemas.microsoft.com/office/powerpoint/2010/main">
    <mc:Choice Requires="p14">
      <p:transition spd="slow" p14:dur="2000" advTm="12093">
        <p:fade/>
      </p:transition>
    </mc:Choice>
    <mc:Fallback xmlns="">
      <p:transition spd="slow" advTm="1209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76000">
              <a:schemeClr val="bg1">
                <a:lumMod val="24000"/>
                <a:lumOff val="76000"/>
                <a:alpha val="0"/>
              </a:schemeClr>
            </a:gs>
            <a:gs pos="0">
              <a:srgbClr val="01B1AF"/>
            </a:gs>
          </a:gsLst>
          <a:lin ang="0" scaled="1"/>
        </a:gradFill>
        <a:effectLst/>
      </p:bgPr>
    </p:bg>
    <p:spTree>
      <p:nvGrpSpPr>
        <p:cNvPr id="1" name=""/>
        <p:cNvGrpSpPr/>
        <p:nvPr/>
      </p:nvGrpSpPr>
      <p:grpSpPr>
        <a:xfrm>
          <a:off x="0" y="0"/>
          <a:ext cx="0" cy="0"/>
          <a:chOff x="0" y="0"/>
          <a:chExt cx="0" cy="0"/>
        </a:xfrm>
      </p:grpSpPr>
      <p:sp>
        <p:nvSpPr>
          <p:cNvPr id="3" name="Rectangle 2"/>
          <p:cNvSpPr/>
          <p:nvPr/>
        </p:nvSpPr>
        <p:spPr>
          <a:xfrm>
            <a:off x="914400" y="307090"/>
            <a:ext cx="5410200" cy="646331"/>
          </a:xfrm>
          <a:prstGeom prst="rect">
            <a:avLst/>
          </a:prstGeom>
        </p:spPr>
        <p:txBody>
          <a:bodyPr wrap="square">
            <a:spAutoFit/>
          </a:bodyPr>
          <a:lstStyle/>
          <a:p>
            <a:r>
              <a:rPr lang="en-US" sz="3600" cap="all" dirty="0">
                <a:solidFill>
                  <a:srgbClr val="03180D"/>
                </a:solidFill>
                <a:effectLst>
                  <a:outerShdw blurRad="38100" dist="38100" dir="2700000" algn="tl">
                    <a:srgbClr val="000000">
                      <a:alpha val="43137"/>
                    </a:srgbClr>
                  </a:outerShdw>
                </a:effectLst>
              </a:rPr>
              <a:t>Step 4 / required skills</a:t>
            </a:r>
            <a:endParaRPr lang="en-US" sz="3600" dirty="0">
              <a:solidFill>
                <a:srgbClr val="03180D"/>
              </a:solidFill>
              <a:effectLst>
                <a:outerShdw blurRad="38100" dist="38100" dir="2700000" algn="tl">
                  <a:srgbClr val="000000">
                    <a:alpha val="43137"/>
                  </a:srgbClr>
                </a:outerShdw>
              </a:effectLst>
            </a:endParaRPr>
          </a:p>
        </p:txBody>
      </p:sp>
      <p:sp>
        <p:nvSpPr>
          <p:cNvPr id="5" name="TextBox 4"/>
          <p:cNvSpPr txBox="1"/>
          <p:nvPr/>
        </p:nvSpPr>
        <p:spPr>
          <a:xfrm>
            <a:off x="914400" y="813057"/>
            <a:ext cx="8077200" cy="2585323"/>
          </a:xfrm>
          <a:prstGeom prst="rect">
            <a:avLst/>
          </a:prstGeom>
          <a:noFill/>
        </p:spPr>
        <p:txBody>
          <a:bodyPr wrap="square" rtlCol="0">
            <a:spAutoFit/>
          </a:bodyPr>
          <a:lstStyle/>
          <a:p>
            <a:endParaRPr lang="en-US" dirty="0">
              <a:solidFill>
                <a:srgbClr val="03180D"/>
              </a:solidFill>
            </a:endParaRPr>
          </a:p>
          <a:p>
            <a:r>
              <a:rPr lang="en-US" dirty="0">
                <a:solidFill>
                  <a:srgbClr val="03180D"/>
                </a:solidFill>
              </a:rPr>
              <a:t>Students wishing to enter AD&amp;D must also demonstrate </a:t>
            </a:r>
            <a:r>
              <a:rPr lang="en-US" b="1" i="1" dirty="0">
                <a:solidFill>
                  <a:srgbClr val="03180D"/>
                </a:solidFill>
              </a:rPr>
              <a:t>intermediate sewing skills</a:t>
            </a:r>
            <a:r>
              <a:rPr lang="en-US" dirty="0">
                <a:solidFill>
                  <a:srgbClr val="03180D"/>
                </a:solidFill>
              </a:rPr>
              <a:t>.</a:t>
            </a:r>
          </a:p>
          <a:p>
            <a:r>
              <a:rPr lang="en-US" dirty="0">
                <a:solidFill>
                  <a:srgbClr val="03180D"/>
                </a:solidFill>
              </a:rPr>
              <a:t> </a:t>
            </a:r>
          </a:p>
          <a:p>
            <a:pPr lvl="0"/>
            <a:r>
              <a:rPr lang="en-US" b="1" cap="all" dirty="0">
                <a:solidFill>
                  <a:srgbClr val="03180D"/>
                </a:solidFill>
              </a:rPr>
              <a:t>Intermediate sewing skills </a:t>
            </a:r>
            <a:r>
              <a:rPr lang="en-US" dirty="0">
                <a:solidFill>
                  <a:srgbClr val="03180D"/>
                </a:solidFill>
              </a:rPr>
              <a:t>can be demonstrated by completing our </a:t>
            </a:r>
            <a:r>
              <a:rPr lang="en-US" b="1" dirty="0">
                <a:solidFill>
                  <a:srgbClr val="03180D"/>
                </a:solidFill>
              </a:rPr>
              <a:t>Skill Development Series</a:t>
            </a:r>
            <a:r>
              <a:rPr lang="en-US" dirty="0">
                <a:solidFill>
                  <a:srgbClr val="03180D"/>
                </a:solidFill>
              </a:rPr>
              <a:t>, APPRL 096, 098, and 100. </a:t>
            </a:r>
            <a:r>
              <a:rPr lang="en-US" dirty="0"/>
              <a:t>Those wishing to go directly into APPRL 100 must have previous experience with industrial equipment and construction techniques. The test out can be arranged by contacting Rebecca Johnston by email to schedule a test date. </a:t>
            </a:r>
            <a:r>
              <a:rPr lang="en-US" i="1" u="sng" dirty="0"/>
              <a:t>A minimum of 1 year of experience is recommended to attempt the test out option.</a:t>
            </a:r>
          </a:p>
        </p:txBody>
      </p:sp>
      <p:sp>
        <p:nvSpPr>
          <p:cNvPr id="7" name="Text Box 2">
            <a:extLst>
              <a:ext uri="{FF2B5EF4-FFF2-40B4-BE49-F238E27FC236}">
                <a16:creationId xmlns:a16="http://schemas.microsoft.com/office/drawing/2014/main" id="{B6ACB392-9CA4-4D44-8971-0DDBD1379FBD}"/>
              </a:ext>
            </a:extLst>
          </p:cNvPr>
          <p:cNvSpPr txBox="1">
            <a:spLocks noChangeArrowheads="1"/>
          </p:cNvSpPr>
          <p:nvPr/>
        </p:nvSpPr>
        <p:spPr bwMode="auto">
          <a:xfrm>
            <a:off x="-3959" y="0"/>
            <a:ext cx="685800" cy="6858000"/>
          </a:xfrm>
          <a:prstGeom prst="rect">
            <a:avLst/>
          </a:prstGeom>
          <a:solidFill>
            <a:schemeClr val="bg1">
              <a:lumMod val="85000"/>
              <a:alpha val="54000"/>
            </a:schemeClr>
          </a:solidFill>
          <a:ln w="9525">
            <a:noFill/>
            <a:miter lim="800000"/>
            <a:headEnd/>
            <a:tailEnd/>
          </a:ln>
        </p:spPr>
        <p:txBody>
          <a:bodyPr rot="0" vert="vert270" wrap="square" lIns="91440" tIns="45720" rIns="91440" bIns="45720" anchor="t" anchorCtr="0">
            <a:noAutofit/>
          </a:bodyPr>
          <a:lstStyle/>
          <a:p>
            <a:pPr marL="0" marR="0" algn="ctr">
              <a:lnSpc>
                <a:spcPct val="115000"/>
              </a:lnSpc>
              <a:spcBef>
                <a:spcPts val="0"/>
              </a:spcBef>
              <a:spcAft>
                <a:spcPts val="1000"/>
              </a:spcAft>
            </a:pPr>
            <a:r>
              <a:rPr lang="en-US" sz="2400" dirty="0">
                <a:solidFill>
                  <a:srgbClr val="FFFFFF"/>
                </a:solidFill>
                <a:effectLst>
                  <a:outerShdw blurRad="50800" dist="38100" algn="l" rotWithShape="0">
                    <a:prstClr val="black">
                      <a:alpha val="40000"/>
                    </a:prstClr>
                  </a:outerShdw>
                </a:effectLst>
                <a:latin typeface="Calibri"/>
                <a:ea typeface="Calibri"/>
                <a:cs typeface="Times New Roman"/>
              </a:rPr>
              <a:t>SCHOOL OF APPAREL DESIGN &amp; DEVELOPMENT</a:t>
            </a:r>
            <a:endParaRPr lang="en-US" sz="2400" dirty="0">
              <a:effectLst>
                <a:outerShdw blurRad="50800" dist="38100" algn="l" rotWithShape="0">
                  <a:prstClr val="black">
                    <a:alpha val="40000"/>
                  </a:prstClr>
                </a:outerShdw>
              </a:effectLst>
              <a:latin typeface="Calibri"/>
              <a:ea typeface="Calibri"/>
              <a:cs typeface="Times New Roman"/>
            </a:endParaRPr>
          </a:p>
        </p:txBody>
      </p:sp>
      <p:sp>
        <p:nvSpPr>
          <p:cNvPr id="2" name="TextBox 1">
            <a:extLst>
              <a:ext uri="{FF2B5EF4-FFF2-40B4-BE49-F238E27FC236}">
                <a16:creationId xmlns:a16="http://schemas.microsoft.com/office/drawing/2014/main" id="{D0D302B4-8090-4538-A8B4-725601D477E2}"/>
              </a:ext>
            </a:extLst>
          </p:cNvPr>
          <p:cNvSpPr txBox="1"/>
          <p:nvPr/>
        </p:nvSpPr>
        <p:spPr>
          <a:xfrm>
            <a:off x="914400" y="4550641"/>
            <a:ext cx="5410200" cy="1754326"/>
          </a:xfrm>
          <a:prstGeom prst="rect">
            <a:avLst/>
          </a:prstGeom>
          <a:noFill/>
        </p:spPr>
        <p:txBody>
          <a:bodyPr wrap="square" rtlCol="0">
            <a:spAutoFit/>
          </a:bodyPr>
          <a:lstStyle/>
          <a:p>
            <a:pPr lvl="0"/>
            <a:r>
              <a:rPr lang="en-US" b="1" dirty="0">
                <a:solidFill>
                  <a:srgbClr val="03180D"/>
                </a:solidFill>
              </a:rPr>
              <a:t>SKILL DEVELOPMENT CLASS SCHEDULE</a:t>
            </a:r>
          </a:p>
          <a:p>
            <a:pPr lvl="0"/>
            <a:r>
              <a:rPr lang="en-US" b="1" dirty="0">
                <a:solidFill>
                  <a:srgbClr val="03180D"/>
                </a:solidFill>
              </a:rPr>
              <a:t>FALL: </a:t>
            </a:r>
            <a:r>
              <a:rPr lang="en-US" dirty="0">
                <a:solidFill>
                  <a:srgbClr val="03180D"/>
                </a:solidFill>
              </a:rPr>
              <a:t>APPRL 096 </a:t>
            </a:r>
          </a:p>
          <a:p>
            <a:pPr lvl="0"/>
            <a:r>
              <a:rPr lang="en-US" b="1" dirty="0">
                <a:solidFill>
                  <a:srgbClr val="03180D"/>
                </a:solidFill>
              </a:rPr>
              <a:t>WINTER: </a:t>
            </a:r>
            <a:r>
              <a:rPr lang="en-US" dirty="0">
                <a:solidFill>
                  <a:srgbClr val="03180D"/>
                </a:solidFill>
              </a:rPr>
              <a:t>APPRL 096, APPRL 098</a:t>
            </a:r>
            <a:r>
              <a:rPr lang="en-US" b="1" dirty="0">
                <a:solidFill>
                  <a:srgbClr val="03180D"/>
                </a:solidFill>
              </a:rPr>
              <a:t>	</a:t>
            </a:r>
          </a:p>
          <a:p>
            <a:pPr lvl="0"/>
            <a:r>
              <a:rPr lang="en-US" b="1" dirty="0">
                <a:solidFill>
                  <a:srgbClr val="03180D"/>
                </a:solidFill>
              </a:rPr>
              <a:t>SPRING: </a:t>
            </a:r>
            <a:r>
              <a:rPr lang="en-US" dirty="0">
                <a:solidFill>
                  <a:srgbClr val="03180D"/>
                </a:solidFill>
              </a:rPr>
              <a:t>APPRL 098 &amp; APPRL 100</a:t>
            </a:r>
          </a:p>
          <a:p>
            <a:pPr lvl="0"/>
            <a:r>
              <a:rPr lang="en-US" b="1" dirty="0">
                <a:solidFill>
                  <a:srgbClr val="03180D"/>
                </a:solidFill>
              </a:rPr>
              <a:t>SUMMER: </a:t>
            </a:r>
            <a:r>
              <a:rPr lang="en-US" dirty="0">
                <a:solidFill>
                  <a:srgbClr val="03180D"/>
                </a:solidFill>
              </a:rPr>
              <a:t>APPRL 100 &amp; APPRL 099 (Summer Intensive)</a:t>
            </a:r>
            <a:endParaRPr lang="en-US" b="1" dirty="0">
              <a:solidFill>
                <a:srgbClr val="03180D"/>
              </a:solidFill>
            </a:endParaRPr>
          </a:p>
          <a:p>
            <a:endParaRPr lang="en-US" dirty="0"/>
          </a:p>
        </p:txBody>
      </p:sp>
      <p:sp>
        <p:nvSpPr>
          <p:cNvPr id="4" name="TextBox 3">
            <a:extLst>
              <a:ext uri="{FF2B5EF4-FFF2-40B4-BE49-F238E27FC236}">
                <a16:creationId xmlns:a16="http://schemas.microsoft.com/office/drawing/2014/main" id="{B91D8241-4238-44ED-BE3A-993198571227}"/>
              </a:ext>
            </a:extLst>
          </p:cNvPr>
          <p:cNvSpPr txBox="1"/>
          <p:nvPr/>
        </p:nvSpPr>
        <p:spPr>
          <a:xfrm>
            <a:off x="914400" y="3581181"/>
            <a:ext cx="7759084" cy="646331"/>
          </a:xfrm>
          <a:prstGeom prst="rect">
            <a:avLst/>
          </a:prstGeom>
          <a:noFill/>
        </p:spPr>
        <p:txBody>
          <a:bodyPr wrap="square" rtlCol="0">
            <a:spAutoFit/>
          </a:bodyPr>
          <a:lstStyle/>
          <a:p>
            <a:r>
              <a:rPr lang="en-US" b="1" i="1" u="sng" dirty="0"/>
              <a:t>Testing out is not available until the campus is open to the public. </a:t>
            </a:r>
          </a:p>
          <a:p>
            <a:r>
              <a:rPr lang="en-US" b="1" i="1" u="sng" dirty="0"/>
              <a:t>Please email Rebecca with further inquiries. </a:t>
            </a:r>
          </a:p>
        </p:txBody>
      </p:sp>
    </p:spTree>
    <p:custDataLst>
      <p:tags r:id="rId1"/>
    </p:custDataLst>
    <p:extLst>
      <p:ext uri="{BB962C8B-B14F-4D97-AF65-F5344CB8AC3E}">
        <p14:creationId xmlns:p14="http://schemas.microsoft.com/office/powerpoint/2010/main" val="2287306216"/>
      </p:ext>
    </p:extLst>
  </p:cSld>
  <p:clrMapOvr>
    <a:masterClrMapping/>
  </p:clrMapOvr>
  <mc:AlternateContent xmlns:mc="http://schemas.openxmlformats.org/markup-compatibility/2006" xmlns:p14="http://schemas.microsoft.com/office/powerpoint/2010/main">
    <mc:Choice Requires="p14">
      <p:transition spd="slow" p14:dur="2000" advTm="62564">
        <p:fade/>
      </p:transition>
    </mc:Choice>
    <mc:Fallback xmlns="">
      <p:transition spd="slow" advTm="6256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2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25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76000">
              <a:schemeClr val="bg1">
                <a:lumMod val="24000"/>
                <a:lumOff val="76000"/>
                <a:alpha val="0"/>
              </a:schemeClr>
            </a:gs>
            <a:gs pos="0">
              <a:srgbClr val="01B1AF"/>
            </a:gs>
          </a:gsLst>
          <a:lin ang="0" scaled="1"/>
        </a:gradFill>
        <a:effectLst/>
      </p:bgPr>
    </p:bg>
    <p:spTree>
      <p:nvGrpSpPr>
        <p:cNvPr id="1" name=""/>
        <p:cNvGrpSpPr/>
        <p:nvPr/>
      </p:nvGrpSpPr>
      <p:grpSpPr>
        <a:xfrm>
          <a:off x="0" y="0"/>
          <a:ext cx="0" cy="0"/>
          <a:chOff x="0" y="0"/>
          <a:chExt cx="0" cy="0"/>
        </a:xfrm>
      </p:grpSpPr>
      <p:sp>
        <p:nvSpPr>
          <p:cNvPr id="3" name="Rectangle 2"/>
          <p:cNvSpPr/>
          <p:nvPr/>
        </p:nvSpPr>
        <p:spPr>
          <a:xfrm>
            <a:off x="914400" y="307090"/>
            <a:ext cx="5410200" cy="646331"/>
          </a:xfrm>
          <a:prstGeom prst="rect">
            <a:avLst/>
          </a:prstGeom>
        </p:spPr>
        <p:txBody>
          <a:bodyPr wrap="square">
            <a:spAutoFit/>
          </a:bodyPr>
          <a:lstStyle/>
          <a:p>
            <a:r>
              <a:rPr lang="en-US" sz="3600" cap="all" dirty="0">
                <a:solidFill>
                  <a:srgbClr val="03180D"/>
                </a:solidFill>
                <a:effectLst>
                  <a:outerShdw blurRad="38100" dist="38100" dir="2700000" algn="tl">
                    <a:srgbClr val="000000">
                      <a:alpha val="43137"/>
                    </a:srgbClr>
                  </a:outerShdw>
                </a:effectLst>
              </a:rPr>
              <a:t>Step 4 / required skills</a:t>
            </a:r>
            <a:endParaRPr lang="en-US" sz="3600" dirty="0">
              <a:solidFill>
                <a:srgbClr val="03180D"/>
              </a:solidFill>
              <a:effectLst>
                <a:outerShdw blurRad="38100" dist="38100" dir="2700000" algn="tl">
                  <a:srgbClr val="000000">
                    <a:alpha val="43137"/>
                  </a:srgbClr>
                </a:outerShdw>
              </a:effectLst>
            </a:endParaRPr>
          </a:p>
        </p:txBody>
      </p:sp>
      <p:sp>
        <p:nvSpPr>
          <p:cNvPr id="7" name="Text Box 2">
            <a:extLst>
              <a:ext uri="{FF2B5EF4-FFF2-40B4-BE49-F238E27FC236}">
                <a16:creationId xmlns:a16="http://schemas.microsoft.com/office/drawing/2014/main" id="{B6ACB392-9CA4-4D44-8971-0DDBD1379FBD}"/>
              </a:ext>
            </a:extLst>
          </p:cNvPr>
          <p:cNvSpPr txBox="1">
            <a:spLocks noChangeArrowheads="1"/>
          </p:cNvSpPr>
          <p:nvPr/>
        </p:nvSpPr>
        <p:spPr bwMode="auto">
          <a:xfrm>
            <a:off x="-3959" y="0"/>
            <a:ext cx="685800" cy="6858000"/>
          </a:xfrm>
          <a:prstGeom prst="rect">
            <a:avLst/>
          </a:prstGeom>
          <a:solidFill>
            <a:schemeClr val="bg1">
              <a:lumMod val="85000"/>
              <a:alpha val="54000"/>
            </a:schemeClr>
          </a:solidFill>
          <a:ln w="9525">
            <a:noFill/>
            <a:miter lim="800000"/>
            <a:headEnd/>
            <a:tailEnd/>
          </a:ln>
        </p:spPr>
        <p:txBody>
          <a:bodyPr rot="0" vert="vert270" wrap="square" lIns="91440" tIns="45720" rIns="91440" bIns="45720" anchor="t" anchorCtr="0">
            <a:noAutofit/>
          </a:bodyPr>
          <a:lstStyle/>
          <a:p>
            <a:pPr marL="0" marR="0" algn="ctr">
              <a:lnSpc>
                <a:spcPct val="115000"/>
              </a:lnSpc>
              <a:spcBef>
                <a:spcPts val="0"/>
              </a:spcBef>
              <a:spcAft>
                <a:spcPts val="1000"/>
              </a:spcAft>
            </a:pPr>
            <a:r>
              <a:rPr lang="en-US" sz="2400" dirty="0">
                <a:solidFill>
                  <a:srgbClr val="FFFFFF"/>
                </a:solidFill>
                <a:effectLst>
                  <a:outerShdw blurRad="50800" dist="38100" algn="l" rotWithShape="0">
                    <a:prstClr val="black">
                      <a:alpha val="40000"/>
                    </a:prstClr>
                  </a:outerShdw>
                </a:effectLst>
                <a:latin typeface="Calibri"/>
                <a:ea typeface="Calibri"/>
                <a:cs typeface="Times New Roman"/>
              </a:rPr>
              <a:t>SCHOOL OF APPAREL DESIGN &amp; DEVELOPMENT</a:t>
            </a:r>
            <a:endParaRPr lang="en-US" sz="2400" dirty="0">
              <a:effectLst>
                <a:outerShdw blurRad="50800" dist="38100" algn="l" rotWithShape="0">
                  <a:prstClr val="black">
                    <a:alpha val="40000"/>
                  </a:prstClr>
                </a:outerShdw>
              </a:effectLst>
              <a:latin typeface="Calibri"/>
              <a:ea typeface="Calibri"/>
              <a:cs typeface="Times New Roman"/>
            </a:endParaRPr>
          </a:p>
        </p:txBody>
      </p:sp>
      <p:sp>
        <p:nvSpPr>
          <p:cNvPr id="4" name="TextBox 3">
            <a:extLst>
              <a:ext uri="{FF2B5EF4-FFF2-40B4-BE49-F238E27FC236}">
                <a16:creationId xmlns:a16="http://schemas.microsoft.com/office/drawing/2014/main" id="{07203B56-C9BE-44D7-A111-ECCC8F79B125}"/>
              </a:ext>
            </a:extLst>
          </p:cNvPr>
          <p:cNvSpPr txBox="1"/>
          <p:nvPr/>
        </p:nvSpPr>
        <p:spPr>
          <a:xfrm>
            <a:off x="933450" y="3046917"/>
            <a:ext cx="8077200" cy="3693319"/>
          </a:xfrm>
          <a:prstGeom prst="rect">
            <a:avLst/>
          </a:prstGeom>
          <a:noFill/>
        </p:spPr>
        <p:txBody>
          <a:bodyPr wrap="square" rtlCol="0">
            <a:spAutoFit/>
          </a:bodyPr>
          <a:lstStyle/>
          <a:p>
            <a:endParaRPr lang="en-US" dirty="0"/>
          </a:p>
          <a:p>
            <a:r>
              <a:rPr lang="en-US" b="1" cap="small" dirty="0"/>
              <a:t>APPRL 099 – Summer Intensive </a:t>
            </a:r>
            <a:r>
              <a:rPr lang="en-US" dirty="0"/>
              <a:t>This track is best for those who have previous knowledge and experience with sewing techniques and strong time management skills. This intensive course will allow you to accomplish the Skill Development sequence in one quarter and is an alternative to the 096/098/100 series. APPRL 099 must be completed in 8 weeks over summer. Each class is 5 hours and held 3 days a week</a:t>
            </a:r>
            <a:r>
              <a:rPr lang="en-US" b="1" dirty="0"/>
              <a:t>. It is highly suggested that you get the English, Math, and Computer requirements done before you enroll in this course.</a:t>
            </a:r>
            <a:r>
              <a:rPr lang="en-US" dirty="0"/>
              <a:t> It is not recommended that you take other courses while enrolled in APPRL 099. The workload is intensive, the pace is very rigorous, and you will need to access the lab outside of class times. Please prepare to give this course your full attention. This will guarantee you greater success in the completion of this intensive and exciting fast-track course. </a:t>
            </a:r>
          </a:p>
          <a:p>
            <a:endParaRPr lang="en-US" dirty="0"/>
          </a:p>
        </p:txBody>
      </p:sp>
      <p:sp>
        <p:nvSpPr>
          <p:cNvPr id="8" name="TextBox 7">
            <a:extLst>
              <a:ext uri="{FF2B5EF4-FFF2-40B4-BE49-F238E27FC236}">
                <a16:creationId xmlns:a16="http://schemas.microsoft.com/office/drawing/2014/main" id="{FA0404BD-243C-44EE-8430-399ECCAC2E45}"/>
              </a:ext>
            </a:extLst>
          </p:cNvPr>
          <p:cNvSpPr txBox="1"/>
          <p:nvPr/>
        </p:nvSpPr>
        <p:spPr>
          <a:xfrm>
            <a:off x="933450" y="1083481"/>
            <a:ext cx="7010400" cy="369332"/>
          </a:xfrm>
          <a:prstGeom prst="rect">
            <a:avLst/>
          </a:prstGeom>
          <a:noFill/>
        </p:spPr>
        <p:txBody>
          <a:bodyPr wrap="square" rtlCol="0">
            <a:spAutoFit/>
          </a:bodyPr>
          <a:lstStyle/>
          <a:p>
            <a:r>
              <a:rPr lang="en-US" b="1" dirty="0"/>
              <a:t>WHICH PATH IS THE RIGHT CHOICE FOR ME?</a:t>
            </a:r>
          </a:p>
        </p:txBody>
      </p:sp>
      <p:sp>
        <p:nvSpPr>
          <p:cNvPr id="9" name="TextBox 8">
            <a:extLst>
              <a:ext uri="{FF2B5EF4-FFF2-40B4-BE49-F238E27FC236}">
                <a16:creationId xmlns:a16="http://schemas.microsoft.com/office/drawing/2014/main" id="{82F11C3F-F4D4-4806-A7B3-8B3CEFB2A116}"/>
              </a:ext>
            </a:extLst>
          </p:cNvPr>
          <p:cNvSpPr txBox="1"/>
          <p:nvPr/>
        </p:nvSpPr>
        <p:spPr>
          <a:xfrm>
            <a:off x="933450" y="1584919"/>
            <a:ext cx="7794171" cy="1477328"/>
          </a:xfrm>
          <a:prstGeom prst="rect">
            <a:avLst/>
          </a:prstGeom>
          <a:noFill/>
        </p:spPr>
        <p:txBody>
          <a:bodyPr wrap="square" rtlCol="0">
            <a:spAutoFit/>
          </a:bodyPr>
          <a:lstStyle/>
          <a:p>
            <a:r>
              <a:rPr lang="en-US" b="1" dirty="0"/>
              <a:t>APPRL 096/098/100 – </a:t>
            </a:r>
            <a:r>
              <a:rPr lang="en-US" b="1" cap="small" dirty="0"/>
              <a:t>Sequence series </a:t>
            </a:r>
            <a:r>
              <a:rPr lang="en-US" dirty="0"/>
              <a:t>Taking this series in sequence over 3 quarters is the recommended path to the full-time program. Beginning with 096 in the Fall quarter will give you ample time to re-take a course if needed, accomplish all your requirements, plan your finances, and get fully prepared before entering the program. </a:t>
            </a:r>
          </a:p>
        </p:txBody>
      </p:sp>
    </p:spTree>
    <p:custDataLst>
      <p:tags r:id="rId1"/>
    </p:custDataLst>
    <p:extLst>
      <p:ext uri="{BB962C8B-B14F-4D97-AF65-F5344CB8AC3E}">
        <p14:creationId xmlns:p14="http://schemas.microsoft.com/office/powerpoint/2010/main" val="339802451"/>
      </p:ext>
    </p:extLst>
  </p:cSld>
  <p:clrMapOvr>
    <a:masterClrMapping/>
  </p:clrMapOvr>
  <mc:AlternateContent xmlns:mc="http://schemas.openxmlformats.org/markup-compatibility/2006" xmlns:p14="http://schemas.microsoft.com/office/powerpoint/2010/main">
    <mc:Choice Requires="p14">
      <p:transition spd="slow" p14:dur="2000" advTm="80026">
        <p:fade/>
      </p:transition>
    </mc:Choice>
    <mc:Fallback xmlns="">
      <p:transition spd="slow" advTm="8002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25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25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76000">
              <a:schemeClr val="bg1">
                <a:lumMod val="24000"/>
                <a:lumOff val="76000"/>
                <a:alpha val="0"/>
              </a:schemeClr>
            </a:gs>
            <a:gs pos="0">
              <a:srgbClr val="01B1AF"/>
            </a:gs>
          </a:gsLst>
          <a:lin ang="0" scaled="1"/>
        </a:gradFill>
        <a:effectLst/>
      </p:bgPr>
    </p:bg>
    <p:spTree>
      <p:nvGrpSpPr>
        <p:cNvPr id="1" name=""/>
        <p:cNvGrpSpPr/>
        <p:nvPr/>
      </p:nvGrpSpPr>
      <p:grpSpPr>
        <a:xfrm>
          <a:off x="0" y="0"/>
          <a:ext cx="0" cy="0"/>
          <a:chOff x="0" y="0"/>
          <a:chExt cx="0" cy="0"/>
        </a:xfrm>
      </p:grpSpPr>
      <p:sp>
        <p:nvSpPr>
          <p:cNvPr id="4" name="Rectangle 3"/>
          <p:cNvSpPr/>
          <p:nvPr/>
        </p:nvSpPr>
        <p:spPr>
          <a:xfrm>
            <a:off x="939800" y="330945"/>
            <a:ext cx="5410200" cy="646331"/>
          </a:xfrm>
          <a:prstGeom prst="rect">
            <a:avLst/>
          </a:prstGeom>
        </p:spPr>
        <p:txBody>
          <a:bodyPr wrap="square">
            <a:spAutoFit/>
          </a:bodyPr>
          <a:lstStyle/>
          <a:p>
            <a:r>
              <a:rPr lang="en-US" sz="3600" cap="all" dirty="0">
                <a:solidFill>
                  <a:srgbClr val="03180D"/>
                </a:solidFill>
                <a:effectLst>
                  <a:outerShdw blurRad="38100" dist="38100" dir="2700000" algn="tl">
                    <a:srgbClr val="000000">
                      <a:alpha val="43137"/>
                    </a:srgbClr>
                  </a:outerShdw>
                </a:effectLst>
              </a:rPr>
              <a:t>You’ve been Approved!</a:t>
            </a:r>
            <a:endParaRPr lang="en-US" sz="3600" dirty="0">
              <a:solidFill>
                <a:srgbClr val="03180D"/>
              </a:solidFill>
              <a:effectLst>
                <a:outerShdw blurRad="38100" dist="38100" dir="2700000" algn="tl">
                  <a:srgbClr val="000000">
                    <a:alpha val="43137"/>
                  </a:srgbClr>
                </a:outerShdw>
              </a:effectLst>
            </a:endParaRPr>
          </a:p>
        </p:txBody>
      </p:sp>
      <p:sp>
        <p:nvSpPr>
          <p:cNvPr id="8" name="Text Box 2">
            <a:extLst>
              <a:ext uri="{FF2B5EF4-FFF2-40B4-BE49-F238E27FC236}">
                <a16:creationId xmlns:a16="http://schemas.microsoft.com/office/drawing/2014/main" id="{42F81AD6-AC13-4033-9F22-D127D7C03D5F}"/>
              </a:ext>
            </a:extLst>
          </p:cNvPr>
          <p:cNvSpPr txBox="1">
            <a:spLocks noChangeArrowheads="1"/>
          </p:cNvSpPr>
          <p:nvPr/>
        </p:nvSpPr>
        <p:spPr bwMode="auto">
          <a:xfrm>
            <a:off x="-3959" y="0"/>
            <a:ext cx="685800" cy="6858000"/>
          </a:xfrm>
          <a:prstGeom prst="rect">
            <a:avLst/>
          </a:prstGeom>
          <a:solidFill>
            <a:schemeClr val="bg1">
              <a:lumMod val="85000"/>
              <a:alpha val="54000"/>
            </a:schemeClr>
          </a:solidFill>
          <a:ln w="9525">
            <a:noFill/>
            <a:miter lim="800000"/>
            <a:headEnd/>
            <a:tailEnd/>
          </a:ln>
        </p:spPr>
        <p:txBody>
          <a:bodyPr rot="0" vert="vert270" wrap="square" lIns="91440" tIns="45720" rIns="91440" bIns="45720" anchor="t" anchorCtr="0">
            <a:noAutofit/>
          </a:bodyPr>
          <a:lstStyle/>
          <a:p>
            <a:pPr marL="0" marR="0" algn="ctr">
              <a:lnSpc>
                <a:spcPct val="115000"/>
              </a:lnSpc>
              <a:spcBef>
                <a:spcPts val="0"/>
              </a:spcBef>
              <a:spcAft>
                <a:spcPts val="1000"/>
              </a:spcAft>
            </a:pPr>
            <a:r>
              <a:rPr lang="en-US" sz="2400" dirty="0">
                <a:solidFill>
                  <a:srgbClr val="FFFFFF"/>
                </a:solidFill>
                <a:effectLst>
                  <a:outerShdw blurRad="50800" dist="38100" algn="l" rotWithShape="0">
                    <a:prstClr val="black">
                      <a:alpha val="40000"/>
                    </a:prstClr>
                  </a:outerShdw>
                </a:effectLst>
                <a:latin typeface="Calibri"/>
                <a:ea typeface="Calibri"/>
                <a:cs typeface="Times New Roman"/>
              </a:rPr>
              <a:t>SCHOOL OF APPAREL DESIGN &amp; DEVELOPMENT</a:t>
            </a:r>
            <a:endParaRPr lang="en-US" sz="2400" dirty="0">
              <a:effectLst>
                <a:outerShdw blurRad="50800" dist="38100" algn="l" rotWithShape="0">
                  <a:prstClr val="black">
                    <a:alpha val="40000"/>
                  </a:prstClr>
                </a:outerShdw>
              </a:effectLst>
              <a:latin typeface="Calibri"/>
              <a:ea typeface="Calibri"/>
              <a:cs typeface="Times New Roman"/>
            </a:endParaRPr>
          </a:p>
        </p:txBody>
      </p:sp>
      <p:sp>
        <p:nvSpPr>
          <p:cNvPr id="2" name="TextBox 1">
            <a:extLst>
              <a:ext uri="{FF2B5EF4-FFF2-40B4-BE49-F238E27FC236}">
                <a16:creationId xmlns:a16="http://schemas.microsoft.com/office/drawing/2014/main" id="{7CE80195-441D-4152-86F2-F53E33D202A2}"/>
              </a:ext>
            </a:extLst>
          </p:cNvPr>
          <p:cNvSpPr txBox="1"/>
          <p:nvPr/>
        </p:nvSpPr>
        <p:spPr>
          <a:xfrm>
            <a:off x="939800" y="4490682"/>
            <a:ext cx="7772400" cy="646331"/>
          </a:xfrm>
          <a:prstGeom prst="rect">
            <a:avLst/>
          </a:prstGeom>
          <a:noFill/>
        </p:spPr>
        <p:txBody>
          <a:bodyPr wrap="square" rtlCol="0">
            <a:spAutoFit/>
          </a:bodyPr>
          <a:lstStyle/>
          <a:p>
            <a:r>
              <a:rPr lang="en-US" dirty="0">
                <a:solidFill>
                  <a:srgbClr val="03180D"/>
                </a:solidFill>
              </a:rPr>
              <a:t>Once all the enrollment steps are </a:t>
            </a:r>
            <a:r>
              <a:rPr lang="en-US" u="sng" dirty="0">
                <a:solidFill>
                  <a:srgbClr val="03180D"/>
                </a:solidFill>
              </a:rPr>
              <a:t>completed</a:t>
            </a:r>
            <a:r>
              <a:rPr lang="en-US" dirty="0">
                <a:solidFill>
                  <a:srgbClr val="03180D"/>
                </a:solidFill>
              </a:rPr>
              <a:t>, you will be placed on the </a:t>
            </a:r>
            <a:r>
              <a:rPr lang="en-US" b="1" dirty="0">
                <a:solidFill>
                  <a:srgbClr val="03180D"/>
                </a:solidFill>
              </a:rPr>
              <a:t>APPROVED LIST</a:t>
            </a:r>
            <a:r>
              <a:rPr lang="en-US" dirty="0">
                <a:solidFill>
                  <a:srgbClr val="03180D"/>
                </a:solidFill>
              </a:rPr>
              <a:t>! </a:t>
            </a:r>
            <a:r>
              <a:rPr lang="en-US" b="1" i="1" u="sng" dirty="0">
                <a:solidFill>
                  <a:srgbClr val="03180D"/>
                </a:solidFill>
              </a:rPr>
              <a:t>Check your email for enrollment information and next steps.</a:t>
            </a:r>
          </a:p>
        </p:txBody>
      </p:sp>
      <p:sp>
        <p:nvSpPr>
          <p:cNvPr id="3" name="TextBox 2">
            <a:extLst>
              <a:ext uri="{FF2B5EF4-FFF2-40B4-BE49-F238E27FC236}">
                <a16:creationId xmlns:a16="http://schemas.microsoft.com/office/drawing/2014/main" id="{4C766255-15A6-4E7C-BF63-924B89D9E118}"/>
              </a:ext>
            </a:extLst>
          </p:cNvPr>
          <p:cNvSpPr txBox="1"/>
          <p:nvPr/>
        </p:nvSpPr>
        <p:spPr>
          <a:xfrm>
            <a:off x="939800" y="887320"/>
            <a:ext cx="7794172" cy="3693319"/>
          </a:xfrm>
          <a:prstGeom prst="rect">
            <a:avLst/>
          </a:prstGeom>
          <a:noFill/>
        </p:spPr>
        <p:txBody>
          <a:bodyPr wrap="square" rtlCol="0">
            <a:spAutoFit/>
          </a:bodyPr>
          <a:lstStyle/>
          <a:p>
            <a:endParaRPr lang="en-US" b="1" dirty="0">
              <a:solidFill>
                <a:srgbClr val="03180D"/>
              </a:solidFill>
            </a:endParaRPr>
          </a:p>
          <a:p>
            <a:r>
              <a:rPr lang="en-US" b="1" dirty="0">
                <a:solidFill>
                  <a:srgbClr val="03180D"/>
                </a:solidFill>
              </a:rPr>
              <a:t>KEEP IN CONTACT WITH THE AHSS OFFICE</a:t>
            </a:r>
          </a:p>
          <a:p>
            <a:r>
              <a:rPr lang="en-US" dirty="0">
                <a:solidFill>
                  <a:srgbClr val="03180D"/>
                </a:solidFill>
              </a:rPr>
              <a:t>Once ADVISING has put you on the list for AD&amp;D, your information will be tracked in the Arts, Humanities, &amp; Social Sciences department office.</a:t>
            </a:r>
          </a:p>
          <a:p>
            <a:endParaRPr lang="en-US" dirty="0">
              <a:solidFill>
                <a:srgbClr val="03180D"/>
              </a:solidFill>
            </a:endParaRPr>
          </a:p>
          <a:p>
            <a:r>
              <a:rPr lang="en-US" b="1" dirty="0">
                <a:solidFill>
                  <a:srgbClr val="03180D"/>
                </a:solidFill>
              </a:rPr>
              <a:t>EMAIL SEMHAR – PROGRAM SUPERVISOR / AHSS</a:t>
            </a:r>
          </a:p>
          <a:p>
            <a:r>
              <a:rPr lang="en-US" b="1" dirty="0" err="1">
                <a:solidFill>
                  <a:srgbClr val="03180D"/>
                </a:solidFill>
              </a:rPr>
              <a:t>Semhar</a:t>
            </a:r>
            <a:r>
              <a:rPr lang="en-US" b="1" dirty="0">
                <a:solidFill>
                  <a:srgbClr val="03180D"/>
                </a:solidFill>
              </a:rPr>
              <a:t> Tekeste:</a:t>
            </a:r>
            <a:r>
              <a:rPr lang="en-US" dirty="0">
                <a:solidFill>
                  <a:srgbClr val="03180D"/>
                </a:solidFill>
              </a:rPr>
              <a:t> </a:t>
            </a:r>
            <a:r>
              <a:rPr lang="en-US" dirty="0">
                <a:solidFill>
                  <a:srgbClr val="03180D"/>
                </a:solidFill>
                <a:hlinkClick r:id="rId3"/>
              </a:rPr>
              <a:t>semhar.Tekeste@seattlecolleges.edu</a:t>
            </a:r>
            <a:r>
              <a:rPr lang="en-US" dirty="0">
                <a:solidFill>
                  <a:srgbClr val="03180D"/>
                </a:solidFill>
              </a:rPr>
              <a:t> </a:t>
            </a:r>
            <a:r>
              <a:rPr lang="en-US" b="1" dirty="0">
                <a:solidFill>
                  <a:srgbClr val="03180D"/>
                </a:solidFill>
              </a:rPr>
              <a:t> </a:t>
            </a:r>
            <a:endParaRPr lang="en-US" dirty="0">
              <a:solidFill>
                <a:srgbClr val="03180D"/>
              </a:solidFill>
            </a:endParaRPr>
          </a:p>
          <a:p>
            <a:endParaRPr lang="en-US" dirty="0">
              <a:solidFill>
                <a:srgbClr val="03180D"/>
              </a:solidFill>
            </a:endParaRPr>
          </a:p>
          <a:p>
            <a:r>
              <a:rPr lang="en-US" dirty="0">
                <a:solidFill>
                  <a:srgbClr val="03180D"/>
                </a:solidFill>
              </a:rPr>
              <a:t>Please inform the AHSS once you have completed all the requirements. This includes, ENG, MATH, &amp; Computers as well as all your APPRL pre-requisites.</a:t>
            </a:r>
          </a:p>
          <a:p>
            <a:r>
              <a:rPr lang="en-US" b="1" i="1" u="sng" dirty="0">
                <a:solidFill>
                  <a:srgbClr val="03180D"/>
                </a:solidFill>
              </a:rPr>
              <a:t>Once all are marked as complete</a:t>
            </a:r>
            <a:r>
              <a:rPr lang="en-US" dirty="0">
                <a:solidFill>
                  <a:srgbClr val="03180D"/>
                </a:solidFill>
              </a:rPr>
              <a:t>, you will receive your registration information via e-mail. Emails sent out the end </a:t>
            </a:r>
            <a:r>
              <a:rPr lang="en-US">
                <a:solidFill>
                  <a:srgbClr val="03180D"/>
                </a:solidFill>
              </a:rPr>
              <a:t>of Spring and Summer quarters.</a:t>
            </a:r>
            <a:endParaRPr lang="en-US" dirty="0">
              <a:solidFill>
                <a:srgbClr val="03180D"/>
              </a:solidFill>
            </a:endParaRPr>
          </a:p>
          <a:p>
            <a:endParaRPr lang="en-US" dirty="0">
              <a:solidFill>
                <a:srgbClr val="03180D"/>
              </a:solidFill>
            </a:endParaRPr>
          </a:p>
        </p:txBody>
      </p:sp>
      <p:sp>
        <p:nvSpPr>
          <p:cNvPr id="5" name="TextBox 4">
            <a:extLst>
              <a:ext uri="{FF2B5EF4-FFF2-40B4-BE49-F238E27FC236}">
                <a16:creationId xmlns:a16="http://schemas.microsoft.com/office/drawing/2014/main" id="{3A4B515C-5D51-49F4-8492-73E3D8E82FF7}"/>
              </a:ext>
            </a:extLst>
          </p:cNvPr>
          <p:cNvSpPr txBox="1"/>
          <p:nvPr/>
        </p:nvSpPr>
        <p:spPr>
          <a:xfrm>
            <a:off x="939800" y="5276551"/>
            <a:ext cx="7794172" cy="923330"/>
          </a:xfrm>
          <a:prstGeom prst="rect">
            <a:avLst/>
          </a:prstGeom>
          <a:noFill/>
        </p:spPr>
        <p:txBody>
          <a:bodyPr wrap="square" rtlCol="0">
            <a:spAutoFit/>
          </a:bodyPr>
          <a:lstStyle/>
          <a:p>
            <a:r>
              <a:rPr lang="en-US" b="1" dirty="0">
                <a:solidFill>
                  <a:srgbClr val="03180D"/>
                </a:solidFill>
              </a:rPr>
              <a:t>ORIENTATION</a:t>
            </a:r>
          </a:p>
          <a:p>
            <a:r>
              <a:rPr lang="en-US" dirty="0">
                <a:solidFill>
                  <a:srgbClr val="03180D"/>
                </a:solidFill>
              </a:rPr>
              <a:t>There will be a required orientation a week before classes, so keep your calendars open. </a:t>
            </a:r>
          </a:p>
        </p:txBody>
      </p:sp>
    </p:spTree>
    <p:custDataLst>
      <p:tags r:id="rId1"/>
    </p:custDataLst>
    <p:extLst>
      <p:ext uri="{BB962C8B-B14F-4D97-AF65-F5344CB8AC3E}">
        <p14:creationId xmlns:p14="http://schemas.microsoft.com/office/powerpoint/2010/main" val="1431306080"/>
      </p:ext>
    </p:extLst>
  </p:cSld>
  <p:clrMapOvr>
    <a:masterClrMapping/>
  </p:clrMapOvr>
  <mc:AlternateContent xmlns:mc="http://schemas.openxmlformats.org/markup-compatibility/2006" xmlns:p14="http://schemas.microsoft.com/office/powerpoint/2010/main">
    <mc:Choice Requires="p14">
      <p:transition spd="slow" p14:dur="2000" advTm="55854">
        <p:fade/>
      </p:transition>
    </mc:Choice>
    <mc:Fallback xmlns="">
      <p:transition spd="slow" advTm="5585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2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25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76000">
              <a:schemeClr val="bg1">
                <a:lumMod val="24000"/>
                <a:lumOff val="76000"/>
                <a:alpha val="0"/>
              </a:schemeClr>
            </a:gs>
            <a:gs pos="0">
              <a:srgbClr val="01B1AF"/>
            </a:gs>
          </a:gsLst>
          <a:lin ang="0" scaled="1"/>
        </a:gradFill>
        <a:effectLst/>
      </p:bgPr>
    </p:bg>
    <p:spTree>
      <p:nvGrpSpPr>
        <p:cNvPr id="1" name=""/>
        <p:cNvGrpSpPr/>
        <p:nvPr/>
      </p:nvGrpSpPr>
      <p:grpSpPr>
        <a:xfrm>
          <a:off x="0" y="0"/>
          <a:ext cx="0" cy="0"/>
          <a:chOff x="0" y="0"/>
          <a:chExt cx="0" cy="0"/>
        </a:xfrm>
      </p:grpSpPr>
      <p:sp>
        <p:nvSpPr>
          <p:cNvPr id="3" name="Rectangle 2"/>
          <p:cNvSpPr/>
          <p:nvPr/>
        </p:nvSpPr>
        <p:spPr>
          <a:xfrm>
            <a:off x="927100" y="336331"/>
            <a:ext cx="5410200" cy="646331"/>
          </a:xfrm>
          <a:prstGeom prst="rect">
            <a:avLst/>
          </a:prstGeom>
        </p:spPr>
        <p:txBody>
          <a:bodyPr wrap="square">
            <a:spAutoFit/>
          </a:bodyPr>
          <a:lstStyle/>
          <a:p>
            <a:r>
              <a:rPr lang="en-US" sz="3600" cap="all" dirty="0">
                <a:solidFill>
                  <a:srgbClr val="03180D"/>
                </a:solidFill>
                <a:effectLst>
                  <a:outerShdw blurRad="38100" dist="38100" dir="2700000" algn="tl">
                    <a:srgbClr val="000000">
                      <a:alpha val="43137"/>
                    </a:srgbClr>
                  </a:outerShdw>
                </a:effectLst>
              </a:rPr>
              <a:t>Tuition costs</a:t>
            </a:r>
            <a:endParaRPr lang="en-US" sz="3600" dirty="0">
              <a:solidFill>
                <a:srgbClr val="03180D"/>
              </a:solidFill>
              <a:effectLst>
                <a:outerShdw blurRad="38100" dist="38100" dir="2700000" algn="tl">
                  <a:srgbClr val="000000">
                    <a:alpha val="43137"/>
                  </a:srgbClr>
                </a:outerShdw>
              </a:effectLst>
            </a:endParaRPr>
          </a:p>
        </p:txBody>
      </p:sp>
      <p:sp>
        <p:nvSpPr>
          <p:cNvPr id="7" name="Text Box 2">
            <a:extLst>
              <a:ext uri="{FF2B5EF4-FFF2-40B4-BE49-F238E27FC236}">
                <a16:creationId xmlns:a16="http://schemas.microsoft.com/office/drawing/2014/main" id="{1CF4BD3A-E371-45AF-8F8A-64CE8FB63B15}"/>
              </a:ext>
            </a:extLst>
          </p:cNvPr>
          <p:cNvSpPr txBox="1">
            <a:spLocks noChangeArrowheads="1"/>
          </p:cNvSpPr>
          <p:nvPr/>
        </p:nvSpPr>
        <p:spPr bwMode="auto">
          <a:xfrm>
            <a:off x="-3959" y="0"/>
            <a:ext cx="685800" cy="6858000"/>
          </a:xfrm>
          <a:prstGeom prst="rect">
            <a:avLst/>
          </a:prstGeom>
          <a:solidFill>
            <a:schemeClr val="bg1">
              <a:lumMod val="85000"/>
              <a:alpha val="54000"/>
            </a:schemeClr>
          </a:solidFill>
          <a:ln w="9525">
            <a:noFill/>
            <a:miter lim="800000"/>
            <a:headEnd/>
            <a:tailEnd/>
          </a:ln>
        </p:spPr>
        <p:txBody>
          <a:bodyPr rot="0" vert="vert270" wrap="square" lIns="91440" tIns="45720" rIns="91440" bIns="45720" anchor="t" anchorCtr="0">
            <a:noAutofit/>
          </a:bodyPr>
          <a:lstStyle/>
          <a:p>
            <a:pPr marL="0" marR="0" algn="ctr">
              <a:lnSpc>
                <a:spcPct val="115000"/>
              </a:lnSpc>
              <a:spcBef>
                <a:spcPts val="0"/>
              </a:spcBef>
              <a:spcAft>
                <a:spcPts val="1000"/>
              </a:spcAft>
            </a:pPr>
            <a:r>
              <a:rPr lang="en-US" sz="2400" dirty="0">
                <a:solidFill>
                  <a:srgbClr val="FFFFFF"/>
                </a:solidFill>
                <a:effectLst>
                  <a:outerShdw blurRad="50800" dist="38100" algn="l" rotWithShape="0">
                    <a:prstClr val="black">
                      <a:alpha val="40000"/>
                    </a:prstClr>
                  </a:outerShdw>
                </a:effectLst>
                <a:latin typeface="Calibri"/>
                <a:ea typeface="Calibri"/>
                <a:cs typeface="Times New Roman"/>
              </a:rPr>
              <a:t>SCHOOL OF APPAREL DESIGN &amp; DEVELOPMENT</a:t>
            </a:r>
            <a:endParaRPr lang="en-US" sz="2400" dirty="0">
              <a:effectLst>
                <a:outerShdw blurRad="50800" dist="38100" algn="l" rotWithShape="0">
                  <a:prstClr val="black">
                    <a:alpha val="40000"/>
                  </a:prstClr>
                </a:outerShdw>
              </a:effectLst>
              <a:latin typeface="Calibri"/>
              <a:ea typeface="Calibri"/>
              <a:cs typeface="Times New Roman"/>
            </a:endParaRPr>
          </a:p>
        </p:txBody>
      </p:sp>
      <p:sp>
        <p:nvSpPr>
          <p:cNvPr id="2" name="TextBox 1">
            <a:extLst>
              <a:ext uri="{FF2B5EF4-FFF2-40B4-BE49-F238E27FC236}">
                <a16:creationId xmlns:a16="http://schemas.microsoft.com/office/drawing/2014/main" id="{8C48A0C5-2F93-4C48-9C2A-1242858F7410}"/>
              </a:ext>
            </a:extLst>
          </p:cNvPr>
          <p:cNvSpPr txBox="1"/>
          <p:nvPr/>
        </p:nvSpPr>
        <p:spPr>
          <a:xfrm>
            <a:off x="927100" y="1026269"/>
            <a:ext cx="7924800" cy="1200329"/>
          </a:xfrm>
          <a:prstGeom prst="rect">
            <a:avLst/>
          </a:prstGeom>
          <a:noFill/>
        </p:spPr>
        <p:txBody>
          <a:bodyPr wrap="square" rtlCol="0">
            <a:spAutoFit/>
          </a:bodyPr>
          <a:lstStyle/>
          <a:p>
            <a:r>
              <a:rPr lang="en-US" b="1" dirty="0"/>
              <a:t>TUITION RATES PER CREDIT: </a:t>
            </a:r>
          </a:p>
          <a:p>
            <a:r>
              <a:rPr lang="en-US" dirty="0"/>
              <a:t>Resident - $110.26 </a:t>
            </a:r>
          </a:p>
          <a:p>
            <a:r>
              <a:rPr lang="en-US" dirty="0"/>
              <a:t>Non-Resident - $124.85</a:t>
            </a:r>
          </a:p>
          <a:p>
            <a:r>
              <a:rPr lang="en-US" dirty="0"/>
              <a:t>International - $288.13</a:t>
            </a:r>
          </a:p>
        </p:txBody>
      </p:sp>
      <p:sp>
        <p:nvSpPr>
          <p:cNvPr id="6" name="TextBox 5">
            <a:extLst>
              <a:ext uri="{FF2B5EF4-FFF2-40B4-BE49-F238E27FC236}">
                <a16:creationId xmlns:a16="http://schemas.microsoft.com/office/drawing/2014/main" id="{59040578-70C7-434C-B413-D3346B80991A}"/>
              </a:ext>
            </a:extLst>
          </p:cNvPr>
          <p:cNvSpPr txBox="1"/>
          <p:nvPr/>
        </p:nvSpPr>
        <p:spPr>
          <a:xfrm>
            <a:off x="927100" y="2270205"/>
            <a:ext cx="7924800" cy="646331"/>
          </a:xfrm>
          <a:prstGeom prst="rect">
            <a:avLst/>
          </a:prstGeom>
          <a:noFill/>
        </p:spPr>
        <p:txBody>
          <a:bodyPr wrap="square" rtlCol="0">
            <a:spAutoFit/>
          </a:bodyPr>
          <a:lstStyle/>
          <a:p>
            <a:r>
              <a:rPr lang="en-US" b="1" dirty="0"/>
              <a:t>Tuition rates fluctuate per quarter. </a:t>
            </a:r>
            <a:r>
              <a:rPr lang="en-US" dirty="0"/>
              <a:t>Check the SCC website for updates. </a:t>
            </a:r>
            <a:endParaRPr lang="en-US" b="1" dirty="0">
              <a:effectLst>
                <a:outerShdw blurRad="38100" dist="38100" dir="2700000" algn="tl">
                  <a:srgbClr val="000000">
                    <a:alpha val="43137"/>
                  </a:srgbClr>
                </a:outerShdw>
              </a:effectLst>
            </a:endParaRPr>
          </a:p>
          <a:p>
            <a:endParaRPr lang="en-US" dirty="0"/>
          </a:p>
        </p:txBody>
      </p:sp>
      <p:sp>
        <p:nvSpPr>
          <p:cNvPr id="8" name="TextBox 7">
            <a:extLst>
              <a:ext uri="{FF2B5EF4-FFF2-40B4-BE49-F238E27FC236}">
                <a16:creationId xmlns:a16="http://schemas.microsoft.com/office/drawing/2014/main" id="{7CBE3F41-2791-4E47-B1ED-992AF0DD2C4F}"/>
              </a:ext>
            </a:extLst>
          </p:cNvPr>
          <p:cNvSpPr txBox="1"/>
          <p:nvPr/>
        </p:nvSpPr>
        <p:spPr>
          <a:xfrm>
            <a:off x="927100" y="2834522"/>
            <a:ext cx="7823200" cy="646331"/>
          </a:xfrm>
          <a:prstGeom prst="rect">
            <a:avLst/>
          </a:prstGeom>
          <a:noFill/>
        </p:spPr>
        <p:txBody>
          <a:bodyPr wrap="square" rtlCol="0">
            <a:spAutoFit/>
          </a:bodyPr>
          <a:lstStyle/>
          <a:p>
            <a:r>
              <a:rPr lang="en-US" b="1" dirty="0"/>
              <a:t>AD&amp;D QUARTERLY COST ESTIMATES:</a:t>
            </a:r>
          </a:p>
          <a:p>
            <a:r>
              <a:rPr lang="en-US" dirty="0"/>
              <a:t>12-19 credit quarters range from $1,200 - $2,050 (resident price)</a:t>
            </a:r>
          </a:p>
        </p:txBody>
      </p:sp>
      <p:sp>
        <p:nvSpPr>
          <p:cNvPr id="9" name="TextBox 8">
            <a:extLst>
              <a:ext uri="{FF2B5EF4-FFF2-40B4-BE49-F238E27FC236}">
                <a16:creationId xmlns:a16="http://schemas.microsoft.com/office/drawing/2014/main" id="{00E92D40-667B-4B82-A12A-B552A13E3E30}"/>
              </a:ext>
            </a:extLst>
          </p:cNvPr>
          <p:cNvSpPr txBox="1"/>
          <p:nvPr/>
        </p:nvSpPr>
        <p:spPr>
          <a:xfrm>
            <a:off x="927100" y="3639383"/>
            <a:ext cx="7823200" cy="2062103"/>
          </a:xfrm>
          <a:prstGeom prst="rect">
            <a:avLst/>
          </a:prstGeom>
          <a:noFill/>
        </p:spPr>
        <p:txBody>
          <a:bodyPr wrap="square" rtlCol="0">
            <a:spAutoFit/>
          </a:bodyPr>
          <a:lstStyle/>
          <a:p>
            <a:r>
              <a:rPr lang="en-US" b="1" dirty="0"/>
              <a:t>ONE-TIME SUPPLY KIT COSTS:</a:t>
            </a:r>
          </a:p>
          <a:p>
            <a:r>
              <a:rPr lang="en-US" b="1" dirty="0"/>
              <a:t>Skill Development course kit </a:t>
            </a:r>
            <a:r>
              <a:rPr lang="en-US" dirty="0"/>
              <a:t>- $45 ($55 for summer intensive APPRL 099)</a:t>
            </a:r>
          </a:p>
          <a:p>
            <a:r>
              <a:rPr lang="en-US" b="1" dirty="0"/>
              <a:t>Full Time course kits: </a:t>
            </a:r>
          </a:p>
          <a:p>
            <a:r>
              <a:rPr lang="en-US" dirty="0"/>
              <a:t>Art supply kit - $150 </a:t>
            </a:r>
          </a:p>
          <a:p>
            <a:r>
              <a:rPr lang="en-US" dirty="0"/>
              <a:t>Sewing kit - $300</a:t>
            </a:r>
          </a:p>
          <a:p>
            <a:r>
              <a:rPr lang="en-US" dirty="0"/>
              <a:t>Books - $100 - $300 </a:t>
            </a:r>
          </a:p>
          <a:p>
            <a:endParaRPr lang="en-US" dirty="0"/>
          </a:p>
        </p:txBody>
      </p:sp>
      <p:sp>
        <p:nvSpPr>
          <p:cNvPr id="10" name="TextBox 9">
            <a:extLst>
              <a:ext uri="{FF2B5EF4-FFF2-40B4-BE49-F238E27FC236}">
                <a16:creationId xmlns:a16="http://schemas.microsoft.com/office/drawing/2014/main" id="{738A7DDB-AFC3-4362-8174-5BA6A26B39BE}"/>
              </a:ext>
            </a:extLst>
          </p:cNvPr>
          <p:cNvSpPr txBox="1"/>
          <p:nvPr/>
        </p:nvSpPr>
        <p:spPr>
          <a:xfrm>
            <a:off x="927100" y="5550584"/>
            <a:ext cx="7874000" cy="1200329"/>
          </a:xfrm>
          <a:prstGeom prst="rect">
            <a:avLst/>
          </a:prstGeom>
          <a:noFill/>
        </p:spPr>
        <p:txBody>
          <a:bodyPr wrap="square" rtlCol="0">
            <a:spAutoFit/>
          </a:bodyPr>
          <a:lstStyle/>
          <a:p>
            <a:r>
              <a:rPr lang="en-US" b="1" dirty="0"/>
              <a:t>FINANCIAL AID</a:t>
            </a:r>
          </a:p>
          <a:p>
            <a:r>
              <a:rPr lang="en-US" dirty="0"/>
              <a:t>Financial aid and student loans available. See Financial aid offices for details.</a:t>
            </a:r>
          </a:p>
          <a:p>
            <a:endParaRPr lang="en-US" dirty="0"/>
          </a:p>
          <a:p>
            <a:endParaRPr lang="en-US" dirty="0"/>
          </a:p>
        </p:txBody>
      </p:sp>
    </p:spTree>
    <p:custDataLst>
      <p:tags r:id="rId1"/>
    </p:custDataLst>
    <p:extLst>
      <p:ext uri="{BB962C8B-B14F-4D97-AF65-F5344CB8AC3E}">
        <p14:creationId xmlns:p14="http://schemas.microsoft.com/office/powerpoint/2010/main" val="4269765786"/>
      </p:ext>
    </p:extLst>
  </p:cSld>
  <p:clrMapOvr>
    <a:masterClrMapping/>
  </p:clrMapOvr>
  <mc:AlternateContent xmlns:mc="http://schemas.openxmlformats.org/markup-compatibility/2006" xmlns:p14="http://schemas.microsoft.com/office/powerpoint/2010/main">
    <mc:Choice Requires="p14">
      <p:transition spd="slow" p14:dur="2000" advTm="55913">
        <p:fade/>
      </p:transition>
    </mc:Choice>
    <mc:Fallback xmlns="">
      <p:transition spd="slow" advTm="559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2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25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25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25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8" grpId="0"/>
      <p:bldP spid="9" grpId="0"/>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76000">
              <a:schemeClr val="bg1">
                <a:lumMod val="24000"/>
                <a:lumOff val="76000"/>
                <a:alpha val="0"/>
              </a:schemeClr>
            </a:gs>
            <a:gs pos="0">
              <a:srgbClr val="01B1AF"/>
            </a:gs>
          </a:gsLst>
          <a:lin ang="0" scaled="1"/>
        </a:gra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6234F6D-9A2B-4502-804C-A7B6DF88233E}"/>
              </a:ext>
            </a:extLst>
          </p:cNvPr>
          <p:cNvSpPr/>
          <p:nvPr/>
        </p:nvSpPr>
        <p:spPr>
          <a:xfrm>
            <a:off x="901700" y="306169"/>
            <a:ext cx="8077200" cy="646331"/>
          </a:xfrm>
          <a:prstGeom prst="rect">
            <a:avLst/>
          </a:prstGeom>
        </p:spPr>
        <p:txBody>
          <a:bodyPr wrap="square">
            <a:spAutoFit/>
          </a:bodyPr>
          <a:lstStyle/>
          <a:p>
            <a:r>
              <a:rPr lang="en-US" sz="3600" cap="all" dirty="0">
                <a:solidFill>
                  <a:srgbClr val="03180D"/>
                </a:solidFill>
                <a:effectLst>
                  <a:outerShdw blurRad="38100" dist="38100" dir="2700000" algn="tl">
                    <a:srgbClr val="000000">
                      <a:alpha val="43137"/>
                    </a:srgbClr>
                  </a:outerShdw>
                </a:effectLst>
              </a:rPr>
              <a:t>Enrollment review</a:t>
            </a:r>
            <a:endParaRPr lang="en-US" dirty="0">
              <a:solidFill>
                <a:srgbClr val="03180D"/>
              </a:solidFill>
              <a:effectLst>
                <a:outerShdw blurRad="38100" dist="38100" dir="2700000" algn="tl">
                  <a:srgbClr val="000000">
                    <a:alpha val="43137"/>
                  </a:srgbClr>
                </a:outerShdw>
              </a:effectLst>
            </a:endParaRPr>
          </a:p>
        </p:txBody>
      </p:sp>
      <p:sp>
        <p:nvSpPr>
          <p:cNvPr id="6" name="Text Box 2">
            <a:extLst>
              <a:ext uri="{FF2B5EF4-FFF2-40B4-BE49-F238E27FC236}">
                <a16:creationId xmlns:a16="http://schemas.microsoft.com/office/drawing/2014/main" id="{BF537591-28F4-491A-808B-465CEE96FF85}"/>
              </a:ext>
            </a:extLst>
          </p:cNvPr>
          <p:cNvSpPr txBox="1">
            <a:spLocks noChangeArrowheads="1"/>
          </p:cNvSpPr>
          <p:nvPr/>
        </p:nvSpPr>
        <p:spPr bwMode="auto">
          <a:xfrm>
            <a:off x="-3959" y="0"/>
            <a:ext cx="685800" cy="6858000"/>
          </a:xfrm>
          <a:prstGeom prst="rect">
            <a:avLst/>
          </a:prstGeom>
          <a:solidFill>
            <a:schemeClr val="bg1">
              <a:lumMod val="85000"/>
              <a:alpha val="54000"/>
            </a:schemeClr>
          </a:solidFill>
          <a:ln w="9525">
            <a:noFill/>
            <a:miter lim="800000"/>
            <a:headEnd/>
            <a:tailEnd/>
          </a:ln>
        </p:spPr>
        <p:txBody>
          <a:bodyPr rot="0" vert="vert270" wrap="square" lIns="91440" tIns="45720" rIns="91440" bIns="45720" anchor="t" anchorCtr="0">
            <a:noAutofit/>
          </a:bodyPr>
          <a:lstStyle/>
          <a:p>
            <a:pPr marL="0" marR="0" algn="ctr">
              <a:lnSpc>
                <a:spcPct val="115000"/>
              </a:lnSpc>
              <a:spcBef>
                <a:spcPts val="0"/>
              </a:spcBef>
              <a:spcAft>
                <a:spcPts val="1000"/>
              </a:spcAft>
            </a:pPr>
            <a:r>
              <a:rPr lang="en-US" sz="2400" dirty="0">
                <a:solidFill>
                  <a:srgbClr val="FFFFFF"/>
                </a:solidFill>
                <a:effectLst>
                  <a:outerShdw blurRad="50800" dist="38100" algn="l" rotWithShape="0">
                    <a:prstClr val="black">
                      <a:alpha val="40000"/>
                    </a:prstClr>
                  </a:outerShdw>
                </a:effectLst>
                <a:latin typeface="Calibri"/>
                <a:ea typeface="Calibri"/>
                <a:cs typeface="Times New Roman"/>
              </a:rPr>
              <a:t>SCHOOL OF APPAREL DESIGN &amp; DEVELOPMENT</a:t>
            </a:r>
            <a:endParaRPr lang="en-US" sz="2400" dirty="0">
              <a:effectLst>
                <a:outerShdw blurRad="50800" dist="38100" algn="l" rotWithShape="0">
                  <a:prstClr val="black">
                    <a:alpha val="40000"/>
                  </a:prstClr>
                </a:outerShdw>
              </a:effectLst>
              <a:latin typeface="Calibri"/>
              <a:ea typeface="Calibri"/>
              <a:cs typeface="Times New Roman"/>
            </a:endParaRPr>
          </a:p>
        </p:txBody>
      </p:sp>
      <p:sp>
        <p:nvSpPr>
          <p:cNvPr id="7" name="TextBox 6">
            <a:extLst>
              <a:ext uri="{FF2B5EF4-FFF2-40B4-BE49-F238E27FC236}">
                <a16:creationId xmlns:a16="http://schemas.microsoft.com/office/drawing/2014/main" id="{2F8581EC-88E4-4A27-89F9-EE8F2E0788E1}"/>
              </a:ext>
            </a:extLst>
          </p:cNvPr>
          <p:cNvSpPr txBox="1"/>
          <p:nvPr/>
        </p:nvSpPr>
        <p:spPr>
          <a:xfrm>
            <a:off x="901700" y="933450"/>
            <a:ext cx="7905750" cy="646331"/>
          </a:xfrm>
          <a:prstGeom prst="rect">
            <a:avLst/>
          </a:prstGeom>
          <a:noFill/>
        </p:spPr>
        <p:txBody>
          <a:bodyPr wrap="square" rtlCol="0">
            <a:spAutoFit/>
          </a:bodyPr>
          <a:lstStyle/>
          <a:p>
            <a:pPr marL="285750" indent="-285750">
              <a:buFont typeface="Arial" panose="020B0604020202020204" pitchFamily="34" charset="0"/>
              <a:buChar char="•"/>
            </a:pPr>
            <a:r>
              <a:rPr lang="en-US" dirty="0"/>
              <a:t>Enrollment in the full-time program is once a year each Fall. It is a six-quarter curriculum with off time in the summer.</a:t>
            </a:r>
          </a:p>
        </p:txBody>
      </p:sp>
      <p:sp>
        <p:nvSpPr>
          <p:cNvPr id="8" name="TextBox 7">
            <a:extLst>
              <a:ext uri="{FF2B5EF4-FFF2-40B4-BE49-F238E27FC236}">
                <a16:creationId xmlns:a16="http://schemas.microsoft.com/office/drawing/2014/main" id="{15B6A65B-5C31-415D-B1C4-AD3282C38FD1}"/>
              </a:ext>
            </a:extLst>
          </p:cNvPr>
          <p:cNvSpPr txBox="1"/>
          <p:nvPr/>
        </p:nvSpPr>
        <p:spPr>
          <a:xfrm>
            <a:off x="901700" y="1703804"/>
            <a:ext cx="7905750" cy="646331"/>
          </a:xfrm>
          <a:prstGeom prst="rect">
            <a:avLst/>
          </a:prstGeom>
          <a:noFill/>
        </p:spPr>
        <p:txBody>
          <a:bodyPr wrap="square" rtlCol="0">
            <a:spAutoFit/>
          </a:bodyPr>
          <a:lstStyle/>
          <a:p>
            <a:pPr marL="285750" indent="-285750">
              <a:buFont typeface="Arial" panose="020B0604020202020204" pitchFamily="34" charset="0"/>
              <a:buChar char="•"/>
            </a:pPr>
            <a:r>
              <a:rPr lang="en-US" dirty="0"/>
              <a:t>Classes are typically held five days a week. There are currently no part-time options available so plan your schedules ahead of time.</a:t>
            </a:r>
          </a:p>
        </p:txBody>
      </p:sp>
      <p:sp>
        <p:nvSpPr>
          <p:cNvPr id="3" name="TextBox 2">
            <a:extLst>
              <a:ext uri="{FF2B5EF4-FFF2-40B4-BE49-F238E27FC236}">
                <a16:creationId xmlns:a16="http://schemas.microsoft.com/office/drawing/2014/main" id="{FC23546A-190C-4E4D-8849-1A1DBFE92899}"/>
              </a:ext>
            </a:extLst>
          </p:cNvPr>
          <p:cNvSpPr txBox="1"/>
          <p:nvPr/>
        </p:nvSpPr>
        <p:spPr>
          <a:xfrm>
            <a:off x="901700" y="2474158"/>
            <a:ext cx="7905750" cy="646331"/>
          </a:xfrm>
          <a:prstGeom prst="rect">
            <a:avLst/>
          </a:prstGeom>
          <a:noFill/>
        </p:spPr>
        <p:txBody>
          <a:bodyPr wrap="square" rtlCol="0">
            <a:spAutoFit/>
          </a:bodyPr>
          <a:lstStyle/>
          <a:p>
            <a:pPr marL="285750" indent="-285750">
              <a:buFont typeface="Arial" panose="020B0604020202020204" pitchFamily="34" charset="0"/>
              <a:buChar char="•"/>
            </a:pPr>
            <a:r>
              <a:rPr lang="en-US" dirty="0"/>
              <a:t>Skill Development beginner course, APPRL 096, is offered in Fall and Winter quarters only.  </a:t>
            </a:r>
          </a:p>
        </p:txBody>
      </p:sp>
      <p:sp>
        <p:nvSpPr>
          <p:cNvPr id="9" name="TextBox 8">
            <a:extLst>
              <a:ext uri="{FF2B5EF4-FFF2-40B4-BE49-F238E27FC236}">
                <a16:creationId xmlns:a16="http://schemas.microsoft.com/office/drawing/2014/main" id="{F6892975-D51D-44F9-9C55-539CEA619F51}"/>
              </a:ext>
            </a:extLst>
          </p:cNvPr>
          <p:cNvSpPr txBox="1"/>
          <p:nvPr/>
        </p:nvSpPr>
        <p:spPr>
          <a:xfrm>
            <a:off x="901700" y="3244512"/>
            <a:ext cx="7730341" cy="646331"/>
          </a:xfrm>
          <a:prstGeom prst="rect">
            <a:avLst/>
          </a:prstGeom>
          <a:noFill/>
        </p:spPr>
        <p:txBody>
          <a:bodyPr wrap="square" rtlCol="0">
            <a:spAutoFit/>
          </a:bodyPr>
          <a:lstStyle/>
          <a:p>
            <a:pPr marL="285750" indent="-285750">
              <a:buFont typeface="Arial" panose="020B0604020202020204" pitchFamily="34" charset="0"/>
              <a:buChar char="•"/>
            </a:pPr>
            <a:r>
              <a:rPr lang="en-US" dirty="0"/>
              <a:t>Skill Development classes fill up fast! Check on the SCC website for registration dates and information.</a:t>
            </a:r>
          </a:p>
        </p:txBody>
      </p:sp>
      <p:sp>
        <p:nvSpPr>
          <p:cNvPr id="10" name="TextBox 9">
            <a:extLst>
              <a:ext uri="{FF2B5EF4-FFF2-40B4-BE49-F238E27FC236}">
                <a16:creationId xmlns:a16="http://schemas.microsoft.com/office/drawing/2014/main" id="{32C4FBC7-1A09-4578-94BB-529A6723C33D}"/>
              </a:ext>
            </a:extLst>
          </p:cNvPr>
          <p:cNvSpPr txBox="1"/>
          <p:nvPr/>
        </p:nvSpPr>
        <p:spPr>
          <a:xfrm>
            <a:off x="901700" y="4014866"/>
            <a:ext cx="7905750" cy="923330"/>
          </a:xfrm>
          <a:prstGeom prst="rect">
            <a:avLst/>
          </a:prstGeom>
          <a:noFill/>
        </p:spPr>
        <p:txBody>
          <a:bodyPr wrap="square" rtlCol="0">
            <a:spAutoFit/>
          </a:bodyPr>
          <a:lstStyle/>
          <a:p>
            <a:pPr marL="285750" indent="-285750">
              <a:buFont typeface="Arial" panose="020B0604020202020204" pitchFamily="34" charset="0"/>
              <a:buChar char="•"/>
            </a:pPr>
            <a:r>
              <a:rPr lang="en-US" dirty="0"/>
              <a:t>All placement tests and Skill Development courses must be complete in order to enroll in the program. Visit </a:t>
            </a:r>
            <a:r>
              <a:rPr lang="en-US" dirty="0">
                <a:hlinkClick r:id="rId3"/>
              </a:rPr>
              <a:t>https://www.khanacademy.org/</a:t>
            </a:r>
            <a:r>
              <a:rPr lang="en-US" dirty="0"/>
              <a:t> for study guides for English and Math.</a:t>
            </a:r>
          </a:p>
        </p:txBody>
      </p:sp>
      <p:sp>
        <p:nvSpPr>
          <p:cNvPr id="11" name="TextBox 10">
            <a:extLst>
              <a:ext uri="{FF2B5EF4-FFF2-40B4-BE49-F238E27FC236}">
                <a16:creationId xmlns:a16="http://schemas.microsoft.com/office/drawing/2014/main" id="{E8FDCC9C-243C-4396-9FCA-A6122031C2AB}"/>
              </a:ext>
            </a:extLst>
          </p:cNvPr>
          <p:cNvSpPr txBox="1"/>
          <p:nvPr/>
        </p:nvSpPr>
        <p:spPr>
          <a:xfrm>
            <a:off x="901700" y="5062219"/>
            <a:ext cx="7730341" cy="646331"/>
          </a:xfrm>
          <a:prstGeom prst="rect">
            <a:avLst/>
          </a:prstGeom>
          <a:noFill/>
        </p:spPr>
        <p:txBody>
          <a:bodyPr wrap="square" rtlCol="0">
            <a:spAutoFit/>
          </a:bodyPr>
          <a:lstStyle/>
          <a:p>
            <a:pPr marL="285750" indent="-285750">
              <a:buFont typeface="Arial" panose="020B0604020202020204" pitchFamily="34" charset="0"/>
              <a:buChar char="•"/>
            </a:pPr>
            <a:r>
              <a:rPr lang="en-US" dirty="0"/>
              <a:t>Make sure to meet with Advising right away to assess your entry level and get put on the admissions list for AD&amp;D.</a:t>
            </a:r>
          </a:p>
        </p:txBody>
      </p:sp>
      <p:sp>
        <p:nvSpPr>
          <p:cNvPr id="12" name="TextBox 11">
            <a:extLst>
              <a:ext uri="{FF2B5EF4-FFF2-40B4-BE49-F238E27FC236}">
                <a16:creationId xmlns:a16="http://schemas.microsoft.com/office/drawing/2014/main" id="{11CF108E-18DF-443A-8DC7-BE54AA4C2194}"/>
              </a:ext>
            </a:extLst>
          </p:cNvPr>
          <p:cNvSpPr txBox="1"/>
          <p:nvPr/>
        </p:nvSpPr>
        <p:spPr>
          <a:xfrm>
            <a:off x="901700" y="5832574"/>
            <a:ext cx="7715250" cy="923330"/>
          </a:xfrm>
          <a:prstGeom prst="rect">
            <a:avLst/>
          </a:prstGeom>
          <a:noFill/>
        </p:spPr>
        <p:txBody>
          <a:bodyPr wrap="square" rtlCol="0">
            <a:spAutoFit/>
          </a:bodyPr>
          <a:lstStyle/>
          <a:p>
            <a:pPr marL="285750" indent="-285750">
              <a:buFont typeface="Arial" panose="020B0604020202020204" pitchFamily="34" charset="0"/>
              <a:buChar char="•"/>
            </a:pPr>
            <a:r>
              <a:rPr lang="en-US" dirty="0"/>
              <a:t>There is a required 250-hour internship to complete over summer break. Adding this experience to your resume will create a seamless transition from school to the industry! </a:t>
            </a:r>
          </a:p>
        </p:txBody>
      </p:sp>
    </p:spTree>
    <p:custDataLst>
      <p:tags r:id="rId1"/>
    </p:custDataLst>
    <p:extLst>
      <p:ext uri="{BB962C8B-B14F-4D97-AF65-F5344CB8AC3E}">
        <p14:creationId xmlns:p14="http://schemas.microsoft.com/office/powerpoint/2010/main" val="142428475"/>
      </p:ext>
    </p:extLst>
  </p:cSld>
  <p:clrMapOvr>
    <a:masterClrMapping/>
  </p:clrMapOvr>
  <mc:AlternateContent xmlns:mc="http://schemas.openxmlformats.org/markup-compatibility/2006" xmlns:p14="http://schemas.microsoft.com/office/powerpoint/2010/main">
    <mc:Choice Requires="p14">
      <p:transition spd="slow" p14:dur="2000" advTm="65058">
        <p:fade/>
      </p:transition>
    </mc:Choice>
    <mc:Fallback xmlns="">
      <p:transition spd="slow" advTm="6505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25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25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25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25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25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25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3" grpId="0"/>
      <p:bldP spid="9" grpId="0"/>
      <p:bldP spid="10" grpId="0"/>
      <p:bldP spid="11" grpId="0"/>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76000">
              <a:schemeClr val="bg1">
                <a:lumMod val="24000"/>
                <a:lumOff val="76000"/>
                <a:alpha val="0"/>
              </a:schemeClr>
            </a:gs>
            <a:gs pos="0">
              <a:srgbClr val="01B1AF"/>
            </a:gs>
          </a:gsLst>
          <a:lin ang="0" scaled="1"/>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06D33F2-5EF2-4563-BDE7-E6D8D00E6268}"/>
              </a:ext>
            </a:extLst>
          </p:cNvPr>
          <p:cNvSpPr/>
          <p:nvPr/>
        </p:nvSpPr>
        <p:spPr>
          <a:xfrm>
            <a:off x="819150" y="287831"/>
            <a:ext cx="8077200" cy="646331"/>
          </a:xfrm>
          <a:prstGeom prst="rect">
            <a:avLst/>
          </a:prstGeom>
        </p:spPr>
        <p:txBody>
          <a:bodyPr wrap="square">
            <a:spAutoFit/>
          </a:bodyPr>
          <a:lstStyle/>
          <a:p>
            <a:r>
              <a:rPr lang="en-US" sz="3600" cap="all" dirty="0">
                <a:solidFill>
                  <a:srgbClr val="03180D"/>
                </a:solidFill>
                <a:effectLst>
                  <a:outerShdw blurRad="38100" dist="38100" dir="2700000" algn="tl">
                    <a:srgbClr val="000000">
                      <a:alpha val="43137"/>
                    </a:srgbClr>
                  </a:outerShdw>
                </a:effectLst>
              </a:rPr>
              <a:t>Preparing for AD&amp;D: tips &amp; tricks </a:t>
            </a:r>
            <a:endParaRPr lang="en-US" dirty="0">
              <a:solidFill>
                <a:srgbClr val="03180D"/>
              </a:solidFill>
              <a:effectLst>
                <a:outerShdw blurRad="38100" dist="38100" dir="2700000" algn="tl">
                  <a:srgbClr val="000000">
                    <a:alpha val="43137"/>
                  </a:srgbClr>
                </a:outerShdw>
              </a:effectLst>
            </a:endParaRPr>
          </a:p>
        </p:txBody>
      </p:sp>
      <p:sp>
        <p:nvSpPr>
          <p:cNvPr id="8" name="Text Box 2">
            <a:extLst>
              <a:ext uri="{FF2B5EF4-FFF2-40B4-BE49-F238E27FC236}">
                <a16:creationId xmlns:a16="http://schemas.microsoft.com/office/drawing/2014/main" id="{D050C20F-C471-430B-8D25-BA25EED22F5A}"/>
              </a:ext>
            </a:extLst>
          </p:cNvPr>
          <p:cNvSpPr txBox="1">
            <a:spLocks noChangeArrowheads="1"/>
          </p:cNvSpPr>
          <p:nvPr/>
        </p:nvSpPr>
        <p:spPr bwMode="auto">
          <a:xfrm>
            <a:off x="-3959" y="0"/>
            <a:ext cx="685800" cy="6858000"/>
          </a:xfrm>
          <a:prstGeom prst="rect">
            <a:avLst/>
          </a:prstGeom>
          <a:solidFill>
            <a:schemeClr val="bg1">
              <a:lumMod val="85000"/>
              <a:alpha val="54000"/>
            </a:schemeClr>
          </a:solidFill>
          <a:ln w="9525">
            <a:noFill/>
            <a:miter lim="800000"/>
            <a:headEnd/>
            <a:tailEnd/>
          </a:ln>
        </p:spPr>
        <p:txBody>
          <a:bodyPr rot="0" vert="vert270" wrap="square" lIns="91440" tIns="45720" rIns="91440" bIns="45720" anchor="t" anchorCtr="0">
            <a:noAutofit/>
          </a:bodyPr>
          <a:lstStyle/>
          <a:p>
            <a:pPr marL="0" marR="0" algn="ctr">
              <a:lnSpc>
                <a:spcPct val="115000"/>
              </a:lnSpc>
              <a:spcBef>
                <a:spcPts val="0"/>
              </a:spcBef>
              <a:spcAft>
                <a:spcPts val="1000"/>
              </a:spcAft>
            </a:pPr>
            <a:r>
              <a:rPr lang="en-US" sz="2400" dirty="0">
                <a:solidFill>
                  <a:srgbClr val="FFFFFF"/>
                </a:solidFill>
                <a:effectLst>
                  <a:outerShdw blurRad="50800" dist="38100" algn="l" rotWithShape="0">
                    <a:prstClr val="black">
                      <a:alpha val="40000"/>
                    </a:prstClr>
                  </a:outerShdw>
                </a:effectLst>
                <a:latin typeface="Calibri"/>
                <a:ea typeface="Calibri"/>
                <a:cs typeface="Times New Roman"/>
              </a:rPr>
              <a:t>SCHOOL OF APPAREL DESIGN &amp; DEVELOPMENT</a:t>
            </a:r>
            <a:endParaRPr lang="en-US" sz="2400" dirty="0">
              <a:effectLst>
                <a:outerShdw blurRad="50800" dist="38100" algn="l" rotWithShape="0">
                  <a:prstClr val="black">
                    <a:alpha val="40000"/>
                  </a:prstClr>
                </a:outerShdw>
              </a:effectLst>
              <a:latin typeface="Calibri"/>
              <a:ea typeface="Calibri"/>
              <a:cs typeface="Times New Roman"/>
            </a:endParaRPr>
          </a:p>
        </p:txBody>
      </p:sp>
      <p:grpSp>
        <p:nvGrpSpPr>
          <p:cNvPr id="12" name="Group 11">
            <a:extLst>
              <a:ext uri="{FF2B5EF4-FFF2-40B4-BE49-F238E27FC236}">
                <a16:creationId xmlns:a16="http://schemas.microsoft.com/office/drawing/2014/main" id="{BACE19ED-E217-472C-8379-0514DD399852}"/>
              </a:ext>
            </a:extLst>
          </p:cNvPr>
          <p:cNvGrpSpPr/>
          <p:nvPr/>
        </p:nvGrpSpPr>
        <p:grpSpPr>
          <a:xfrm>
            <a:off x="823357" y="980449"/>
            <a:ext cx="8092043" cy="1503508"/>
            <a:chOff x="823357" y="878095"/>
            <a:chExt cx="8092043" cy="1503508"/>
          </a:xfrm>
        </p:grpSpPr>
        <p:sp>
          <p:nvSpPr>
            <p:cNvPr id="3" name="TextBox 2">
              <a:extLst>
                <a:ext uri="{FF2B5EF4-FFF2-40B4-BE49-F238E27FC236}">
                  <a16:creationId xmlns:a16="http://schemas.microsoft.com/office/drawing/2014/main" id="{A4F23FEF-829D-4702-A212-749C7E632555}"/>
                </a:ext>
              </a:extLst>
            </p:cNvPr>
            <p:cNvSpPr txBox="1"/>
            <p:nvPr/>
          </p:nvSpPr>
          <p:spPr>
            <a:xfrm>
              <a:off x="2200397" y="1053521"/>
              <a:ext cx="6715003" cy="1077218"/>
            </a:xfrm>
            <a:prstGeom prst="rect">
              <a:avLst/>
            </a:prstGeom>
            <a:noFill/>
          </p:spPr>
          <p:txBody>
            <a:bodyPr wrap="square" rtlCol="0">
              <a:spAutoFit/>
            </a:bodyPr>
            <a:lstStyle/>
            <a:p>
              <a:r>
                <a:rPr lang="en-US" sz="1600" dirty="0"/>
                <a:t>Make sure to plan ahead when deciding on if the program is right for you. It takes a huge time commitment and is also mentally and physically strenuous. It’s not something to rush into, which is why we have our Skill Development Series to help get you acclimated.</a:t>
              </a:r>
            </a:p>
          </p:txBody>
        </p:sp>
        <p:pic>
          <p:nvPicPr>
            <p:cNvPr id="10" name="Picture 9">
              <a:extLst>
                <a:ext uri="{FF2B5EF4-FFF2-40B4-BE49-F238E27FC236}">
                  <a16:creationId xmlns:a16="http://schemas.microsoft.com/office/drawing/2014/main" id="{B04A7DA4-1E6F-48B9-9534-115FEA5161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3357" y="878095"/>
              <a:ext cx="1625930" cy="1503508"/>
            </a:xfrm>
            <a:prstGeom prst="rect">
              <a:avLst/>
            </a:prstGeom>
          </p:spPr>
        </p:pic>
      </p:grpSp>
      <p:grpSp>
        <p:nvGrpSpPr>
          <p:cNvPr id="18" name="Group 17">
            <a:extLst>
              <a:ext uri="{FF2B5EF4-FFF2-40B4-BE49-F238E27FC236}">
                <a16:creationId xmlns:a16="http://schemas.microsoft.com/office/drawing/2014/main" id="{7155FC06-52BD-4E17-A4BF-C0C7B81F69AD}"/>
              </a:ext>
            </a:extLst>
          </p:cNvPr>
          <p:cNvGrpSpPr/>
          <p:nvPr/>
        </p:nvGrpSpPr>
        <p:grpSpPr>
          <a:xfrm>
            <a:off x="681841" y="2496657"/>
            <a:ext cx="8006442" cy="1852734"/>
            <a:chOff x="681841" y="2483957"/>
            <a:chExt cx="8006442" cy="1852734"/>
          </a:xfrm>
        </p:grpSpPr>
        <p:pic>
          <p:nvPicPr>
            <p:cNvPr id="14" name="Picture 13">
              <a:extLst>
                <a:ext uri="{FF2B5EF4-FFF2-40B4-BE49-F238E27FC236}">
                  <a16:creationId xmlns:a16="http://schemas.microsoft.com/office/drawing/2014/main" id="{BEC21146-B46A-4FE2-8C25-E9BAC281F5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841" y="2483957"/>
              <a:ext cx="1824996" cy="1687585"/>
            </a:xfrm>
            <a:prstGeom prst="rect">
              <a:avLst/>
            </a:prstGeom>
          </p:spPr>
        </p:pic>
        <p:sp>
          <p:nvSpPr>
            <p:cNvPr id="17" name="TextBox 16">
              <a:extLst>
                <a:ext uri="{FF2B5EF4-FFF2-40B4-BE49-F238E27FC236}">
                  <a16:creationId xmlns:a16="http://schemas.microsoft.com/office/drawing/2014/main" id="{A46E049A-AB77-459B-8E2F-55BFA4E0B38B}"/>
                </a:ext>
              </a:extLst>
            </p:cNvPr>
            <p:cNvSpPr txBox="1"/>
            <p:nvPr/>
          </p:nvSpPr>
          <p:spPr>
            <a:xfrm>
              <a:off x="2200397" y="2767031"/>
              <a:ext cx="6487886" cy="1569660"/>
            </a:xfrm>
            <a:prstGeom prst="rect">
              <a:avLst/>
            </a:prstGeom>
            <a:noFill/>
          </p:spPr>
          <p:txBody>
            <a:bodyPr wrap="square" rtlCol="0">
              <a:spAutoFit/>
            </a:bodyPr>
            <a:lstStyle/>
            <a:p>
              <a:r>
                <a:rPr lang="en-US" sz="1600" dirty="0"/>
                <a:t>Get your English, math, and computer requirements done early! The sooner you get those completed the easier your Skill Development journey will go. Make sure to meet with the Advising Department right away to ensure you are on the list for AD&amp;D and have met all the requirements. Don’t wait until the last minute or you may be at risk of not being able to enroll in time for Fall.</a:t>
              </a:r>
            </a:p>
          </p:txBody>
        </p:sp>
      </p:grpSp>
      <p:grpSp>
        <p:nvGrpSpPr>
          <p:cNvPr id="20" name="Group 19">
            <a:extLst>
              <a:ext uri="{FF2B5EF4-FFF2-40B4-BE49-F238E27FC236}">
                <a16:creationId xmlns:a16="http://schemas.microsoft.com/office/drawing/2014/main" id="{D74C0D64-3622-4608-9A57-2FA4A3A5312F}"/>
              </a:ext>
            </a:extLst>
          </p:cNvPr>
          <p:cNvGrpSpPr/>
          <p:nvPr/>
        </p:nvGrpSpPr>
        <p:grpSpPr>
          <a:xfrm>
            <a:off x="752599" y="4619765"/>
            <a:ext cx="8162802" cy="1815882"/>
            <a:chOff x="752599" y="4619765"/>
            <a:chExt cx="8162802" cy="1815882"/>
          </a:xfrm>
        </p:grpSpPr>
        <p:pic>
          <p:nvPicPr>
            <p:cNvPr id="16" name="Picture 15">
              <a:extLst>
                <a:ext uri="{FF2B5EF4-FFF2-40B4-BE49-F238E27FC236}">
                  <a16:creationId xmlns:a16="http://schemas.microsoft.com/office/drawing/2014/main" id="{68B9D69B-FF0B-4A37-8DAF-66547E92E5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599" y="4870629"/>
              <a:ext cx="1580314" cy="1461326"/>
            </a:xfrm>
            <a:prstGeom prst="rect">
              <a:avLst/>
            </a:prstGeom>
          </p:spPr>
        </p:pic>
        <p:sp>
          <p:nvSpPr>
            <p:cNvPr id="19" name="TextBox 18">
              <a:extLst>
                <a:ext uri="{FF2B5EF4-FFF2-40B4-BE49-F238E27FC236}">
                  <a16:creationId xmlns:a16="http://schemas.microsoft.com/office/drawing/2014/main" id="{D01E5617-7418-410D-8AC3-3BC5DB490A1A}"/>
                </a:ext>
              </a:extLst>
            </p:cNvPr>
            <p:cNvSpPr txBox="1"/>
            <p:nvPr/>
          </p:nvSpPr>
          <p:spPr>
            <a:xfrm>
              <a:off x="2200397" y="4619765"/>
              <a:ext cx="6715004" cy="1815882"/>
            </a:xfrm>
            <a:prstGeom prst="rect">
              <a:avLst/>
            </a:prstGeom>
            <a:noFill/>
          </p:spPr>
          <p:txBody>
            <a:bodyPr wrap="square" rtlCol="0">
              <a:spAutoFit/>
            </a:bodyPr>
            <a:lstStyle/>
            <a:p>
              <a:r>
                <a:rPr lang="en-US" sz="1600" dirty="0"/>
                <a:t>It’s never too early to start your financial planning. We recommend keeping outside work to approximately 10 hours a week to maintain the workload of the program. Start saving for school ahead of time and remember to talk with the Financial Aid Department. They can help you apply for student funding and can guide you through the process. There are scholarships available! Look for applications on seattlecentral.edu starting Feb. 15th. Submit your FAFSA early to receive the maximum assistance possible.</a:t>
              </a:r>
            </a:p>
          </p:txBody>
        </p:sp>
      </p:grpSp>
    </p:spTree>
    <p:custDataLst>
      <p:tags r:id="rId1"/>
    </p:custDataLst>
    <p:extLst>
      <p:ext uri="{BB962C8B-B14F-4D97-AF65-F5344CB8AC3E}">
        <p14:creationId xmlns:p14="http://schemas.microsoft.com/office/powerpoint/2010/main" val="2078170735"/>
      </p:ext>
    </p:extLst>
  </p:cSld>
  <p:clrMapOvr>
    <a:masterClrMapping/>
  </p:clrMapOvr>
  <mc:AlternateContent xmlns:mc="http://schemas.openxmlformats.org/markup-compatibility/2006" xmlns:p14="http://schemas.microsoft.com/office/powerpoint/2010/main">
    <mc:Choice Requires="p14">
      <p:transition spd="slow" p14:dur="2000" advTm="70331">
        <p:fade/>
      </p:transition>
    </mc:Choice>
    <mc:Fallback xmlns="">
      <p:transition spd="slow" advTm="7033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2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25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25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2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76000">
              <a:schemeClr val="bg1">
                <a:lumMod val="24000"/>
                <a:lumOff val="76000"/>
                <a:alpha val="0"/>
              </a:schemeClr>
            </a:gs>
            <a:gs pos="0">
              <a:srgbClr val="01B1AF"/>
            </a:gs>
          </a:gsLst>
          <a:lin ang="0" scaled="1"/>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06D33F2-5EF2-4563-BDE7-E6D8D00E6268}"/>
              </a:ext>
            </a:extLst>
          </p:cNvPr>
          <p:cNvSpPr/>
          <p:nvPr/>
        </p:nvSpPr>
        <p:spPr>
          <a:xfrm>
            <a:off x="819150" y="287119"/>
            <a:ext cx="8077200" cy="646331"/>
          </a:xfrm>
          <a:prstGeom prst="rect">
            <a:avLst/>
          </a:prstGeom>
        </p:spPr>
        <p:txBody>
          <a:bodyPr wrap="square">
            <a:spAutoFit/>
          </a:bodyPr>
          <a:lstStyle/>
          <a:p>
            <a:r>
              <a:rPr lang="en-US" sz="3600" cap="all" dirty="0">
                <a:solidFill>
                  <a:srgbClr val="03180D"/>
                </a:solidFill>
                <a:effectLst>
                  <a:outerShdw blurRad="38100" dist="38100" dir="2700000" algn="tl">
                    <a:srgbClr val="000000">
                      <a:alpha val="43137"/>
                    </a:srgbClr>
                  </a:outerShdw>
                </a:effectLst>
              </a:rPr>
              <a:t>Preparing for AD&amp;D: tips &amp; tricks </a:t>
            </a:r>
            <a:endParaRPr lang="en-US" dirty="0">
              <a:solidFill>
                <a:srgbClr val="03180D"/>
              </a:solidFill>
              <a:effectLst>
                <a:outerShdw blurRad="38100" dist="38100" dir="2700000" algn="tl">
                  <a:srgbClr val="000000">
                    <a:alpha val="43137"/>
                  </a:srgbClr>
                </a:outerShdw>
              </a:effectLst>
            </a:endParaRPr>
          </a:p>
        </p:txBody>
      </p:sp>
      <p:sp>
        <p:nvSpPr>
          <p:cNvPr id="10" name="Text Box 2">
            <a:extLst>
              <a:ext uri="{FF2B5EF4-FFF2-40B4-BE49-F238E27FC236}">
                <a16:creationId xmlns:a16="http://schemas.microsoft.com/office/drawing/2014/main" id="{549C4B3B-340C-4ADB-BA9C-900F95F9966A}"/>
              </a:ext>
            </a:extLst>
          </p:cNvPr>
          <p:cNvSpPr txBox="1">
            <a:spLocks noChangeArrowheads="1"/>
          </p:cNvSpPr>
          <p:nvPr/>
        </p:nvSpPr>
        <p:spPr bwMode="auto">
          <a:xfrm>
            <a:off x="-3959" y="0"/>
            <a:ext cx="685800" cy="6858000"/>
          </a:xfrm>
          <a:prstGeom prst="rect">
            <a:avLst/>
          </a:prstGeom>
          <a:solidFill>
            <a:schemeClr val="bg1">
              <a:lumMod val="85000"/>
              <a:alpha val="54000"/>
            </a:schemeClr>
          </a:solidFill>
          <a:ln w="9525">
            <a:noFill/>
            <a:miter lim="800000"/>
            <a:headEnd/>
            <a:tailEnd/>
          </a:ln>
        </p:spPr>
        <p:txBody>
          <a:bodyPr rot="0" vert="vert270" wrap="square" lIns="91440" tIns="45720" rIns="91440" bIns="45720" anchor="t" anchorCtr="0">
            <a:noAutofit/>
          </a:bodyPr>
          <a:lstStyle/>
          <a:p>
            <a:pPr marL="0" marR="0" algn="ctr">
              <a:lnSpc>
                <a:spcPct val="115000"/>
              </a:lnSpc>
              <a:spcBef>
                <a:spcPts val="0"/>
              </a:spcBef>
              <a:spcAft>
                <a:spcPts val="1000"/>
              </a:spcAft>
            </a:pPr>
            <a:r>
              <a:rPr lang="en-US" sz="2400" dirty="0">
                <a:solidFill>
                  <a:srgbClr val="FFFFFF"/>
                </a:solidFill>
                <a:effectLst>
                  <a:outerShdw blurRad="50800" dist="38100" algn="l" rotWithShape="0">
                    <a:prstClr val="black">
                      <a:alpha val="40000"/>
                    </a:prstClr>
                  </a:outerShdw>
                </a:effectLst>
                <a:latin typeface="Calibri"/>
                <a:ea typeface="Calibri"/>
                <a:cs typeface="Times New Roman"/>
              </a:rPr>
              <a:t>SCHOOL OF APPAREL DESIGN &amp; DEVELOPMENT</a:t>
            </a:r>
            <a:endParaRPr lang="en-US" sz="2400" dirty="0">
              <a:effectLst>
                <a:outerShdw blurRad="50800" dist="38100" algn="l" rotWithShape="0">
                  <a:prstClr val="black">
                    <a:alpha val="40000"/>
                  </a:prstClr>
                </a:outerShdw>
              </a:effectLst>
              <a:latin typeface="Calibri"/>
              <a:ea typeface="Calibri"/>
              <a:cs typeface="Times New Roman"/>
            </a:endParaRPr>
          </a:p>
        </p:txBody>
      </p:sp>
      <p:pic>
        <p:nvPicPr>
          <p:cNvPr id="16" name="Picture 15">
            <a:extLst>
              <a:ext uri="{FF2B5EF4-FFF2-40B4-BE49-F238E27FC236}">
                <a16:creationId xmlns:a16="http://schemas.microsoft.com/office/drawing/2014/main" id="{328AA9D3-E8F3-4B71-BFDC-918D592F27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254" y="4848472"/>
            <a:ext cx="1852163" cy="1712706"/>
          </a:xfrm>
          <a:prstGeom prst="rect">
            <a:avLst/>
          </a:prstGeom>
        </p:spPr>
      </p:pic>
      <p:grpSp>
        <p:nvGrpSpPr>
          <p:cNvPr id="2" name="Group 1">
            <a:extLst>
              <a:ext uri="{FF2B5EF4-FFF2-40B4-BE49-F238E27FC236}">
                <a16:creationId xmlns:a16="http://schemas.microsoft.com/office/drawing/2014/main" id="{28B0AF54-486C-49DE-851C-14749797305A}"/>
              </a:ext>
            </a:extLst>
          </p:cNvPr>
          <p:cNvGrpSpPr/>
          <p:nvPr/>
        </p:nvGrpSpPr>
        <p:grpSpPr>
          <a:xfrm>
            <a:off x="1002462" y="988801"/>
            <a:ext cx="7738767" cy="1678628"/>
            <a:chOff x="1002462" y="988801"/>
            <a:chExt cx="7738767" cy="1678628"/>
          </a:xfrm>
        </p:grpSpPr>
        <p:pic>
          <p:nvPicPr>
            <p:cNvPr id="14" name="Picture 13">
              <a:extLst>
                <a:ext uri="{FF2B5EF4-FFF2-40B4-BE49-F238E27FC236}">
                  <a16:creationId xmlns:a16="http://schemas.microsoft.com/office/drawing/2014/main" id="{610028F9-5F27-4827-831D-1A1F37562D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2462" y="988801"/>
              <a:ext cx="1547750" cy="1431213"/>
            </a:xfrm>
            <a:prstGeom prst="rect">
              <a:avLst/>
            </a:prstGeom>
          </p:spPr>
        </p:pic>
        <p:sp>
          <p:nvSpPr>
            <p:cNvPr id="17" name="TextBox 16">
              <a:extLst>
                <a:ext uri="{FF2B5EF4-FFF2-40B4-BE49-F238E27FC236}">
                  <a16:creationId xmlns:a16="http://schemas.microsoft.com/office/drawing/2014/main" id="{5E3DD052-08AF-4A5A-A44D-2A3609BCF29D}"/>
                </a:ext>
              </a:extLst>
            </p:cNvPr>
            <p:cNvSpPr txBox="1"/>
            <p:nvPr/>
          </p:nvSpPr>
          <p:spPr>
            <a:xfrm>
              <a:off x="2460171" y="1097769"/>
              <a:ext cx="6281058" cy="1569660"/>
            </a:xfrm>
            <a:prstGeom prst="rect">
              <a:avLst/>
            </a:prstGeom>
            <a:noFill/>
          </p:spPr>
          <p:txBody>
            <a:bodyPr wrap="square" rtlCol="0">
              <a:spAutoFit/>
            </a:bodyPr>
            <a:lstStyle/>
            <a:p>
              <a:r>
                <a:rPr lang="en-US" sz="1600" dirty="0"/>
                <a:t>Prepare your home space ahead of time. You’ll be able to manage your time best if you have a productive area to do your construction and patternmaking homework. Although not required, it can be helpful to purchase an industrial sewing machine and a table for patternmaking. Subscribing to the Adobe Suite at home will make your computer course homework a breeze.</a:t>
              </a:r>
              <a:r>
                <a:rPr lang="en-US" sz="1600" i="1" dirty="0"/>
                <a:t> Student discounts available!</a:t>
              </a:r>
            </a:p>
          </p:txBody>
        </p:sp>
      </p:grpSp>
      <p:grpSp>
        <p:nvGrpSpPr>
          <p:cNvPr id="3" name="Group 2">
            <a:extLst>
              <a:ext uri="{FF2B5EF4-FFF2-40B4-BE49-F238E27FC236}">
                <a16:creationId xmlns:a16="http://schemas.microsoft.com/office/drawing/2014/main" id="{64368E82-0639-4DF7-9554-9170A5CC8B59}"/>
              </a:ext>
            </a:extLst>
          </p:cNvPr>
          <p:cNvGrpSpPr/>
          <p:nvPr/>
        </p:nvGrpSpPr>
        <p:grpSpPr>
          <a:xfrm>
            <a:off x="950987" y="2783951"/>
            <a:ext cx="7790242" cy="1601632"/>
            <a:chOff x="950987" y="2783951"/>
            <a:chExt cx="7790242" cy="1601632"/>
          </a:xfrm>
        </p:grpSpPr>
        <p:pic>
          <p:nvPicPr>
            <p:cNvPr id="6" name="Picture 5">
              <a:extLst>
                <a:ext uri="{FF2B5EF4-FFF2-40B4-BE49-F238E27FC236}">
                  <a16:creationId xmlns:a16="http://schemas.microsoft.com/office/drawing/2014/main" id="{44C70CA5-7767-4260-B9B3-EE4097925E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0987" y="2783951"/>
              <a:ext cx="1650699" cy="1526411"/>
            </a:xfrm>
            <a:prstGeom prst="rect">
              <a:avLst/>
            </a:prstGeom>
          </p:spPr>
        </p:pic>
        <p:sp>
          <p:nvSpPr>
            <p:cNvPr id="18" name="TextBox 17">
              <a:extLst>
                <a:ext uri="{FF2B5EF4-FFF2-40B4-BE49-F238E27FC236}">
                  <a16:creationId xmlns:a16="http://schemas.microsoft.com/office/drawing/2014/main" id="{5835D362-892D-4860-B74F-9D90A7B79F07}"/>
                </a:ext>
              </a:extLst>
            </p:cNvPr>
            <p:cNvSpPr txBox="1"/>
            <p:nvPr/>
          </p:nvSpPr>
          <p:spPr>
            <a:xfrm>
              <a:off x="2460171" y="3031366"/>
              <a:ext cx="6281058" cy="1354217"/>
            </a:xfrm>
            <a:prstGeom prst="rect">
              <a:avLst/>
            </a:prstGeom>
            <a:noFill/>
          </p:spPr>
          <p:txBody>
            <a:bodyPr wrap="square" rtlCol="0">
              <a:spAutoFit/>
            </a:bodyPr>
            <a:lstStyle/>
            <a:p>
              <a:r>
                <a:rPr lang="en-US" sz="1600" dirty="0"/>
                <a:t>Deadlines are super important in your course load, so being on top of your schedule will be key to your success. Plan to accommodate for commuting, childcare, outside work, and personal time. Having a calendar or personal planner can help you organize and remember how to juggle your time wisely</a:t>
              </a:r>
              <a:r>
                <a:rPr lang="en-US" dirty="0"/>
                <a:t>.</a:t>
              </a:r>
            </a:p>
          </p:txBody>
        </p:sp>
      </p:grpSp>
      <p:sp>
        <p:nvSpPr>
          <p:cNvPr id="19" name="TextBox 18">
            <a:extLst>
              <a:ext uri="{FF2B5EF4-FFF2-40B4-BE49-F238E27FC236}">
                <a16:creationId xmlns:a16="http://schemas.microsoft.com/office/drawing/2014/main" id="{B66B6E00-521F-44DD-822C-A5DD08E69A55}"/>
              </a:ext>
            </a:extLst>
          </p:cNvPr>
          <p:cNvSpPr txBox="1"/>
          <p:nvPr/>
        </p:nvSpPr>
        <p:spPr>
          <a:xfrm>
            <a:off x="2460171" y="4773251"/>
            <a:ext cx="6281058" cy="1815882"/>
          </a:xfrm>
          <a:prstGeom prst="rect">
            <a:avLst/>
          </a:prstGeom>
          <a:noFill/>
        </p:spPr>
        <p:txBody>
          <a:bodyPr wrap="square" rtlCol="0">
            <a:spAutoFit/>
          </a:bodyPr>
          <a:lstStyle/>
          <a:p>
            <a:r>
              <a:rPr lang="en-US" sz="1600" dirty="0"/>
              <a:t>Once in the program you’ll be super busy, and it will be easy to forget about your personal needs. Factor in ways of getting the self-care you deserve. Having a support network and taking care of your mental and physical health will keep you going during those stressful times. Counseling and other support services available. Start practicing these habits early to keep you happy and healthy throughout your AD&amp;D journey.</a:t>
            </a:r>
          </a:p>
        </p:txBody>
      </p:sp>
    </p:spTree>
    <p:custDataLst>
      <p:tags r:id="rId1"/>
    </p:custDataLst>
    <p:extLst>
      <p:ext uri="{BB962C8B-B14F-4D97-AF65-F5344CB8AC3E}">
        <p14:creationId xmlns:p14="http://schemas.microsoft.com/office/powerpoint/2010/main" val="1614892552"/>
      </p:ext>
    </p:extLst>
  </p:cSld>
  <p:clrMapOvr>
    <a:masterClrMapping/>
  </p:clrMapOvr>
  <mc:AlternateContent xmlns:mc="http://schemas.openxmlformats.org/markup-compatibility/2006" xmlns:p14="http://schemas.microsoft.com/office/powerpoint/2010/main">
    <mc:Choice Requires="p14">
      <p:transition spd="slow" p14:dur="2000" advTm="64738">
        <p:fade/>
      </p:transition>
    </mc:Choice>
    <mc:Fallback xmlns="">
      <p:transition spd="slow" advTm="647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2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25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250"/>
                                        <p:tgtEl>
                                          <p:spTgt spid="19"/>
                                        </p:tgtEl>
                                      </p:cBhvr>
                                    </p:animEffect>
                                  </p:childTnLst>
                                </p:cTn>
                              </p:par>
                              <p:par>
                                <p:cTn id="18" presetID="10"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clothing, dress, man&#10;&#10;Description automatically generated">
            <a:extLst>
              <a:ext uri="{FF2B5EF4-FFF2-40B4-BE49-F238E27FC236}">
                <a16:creationId xmlns:a16="http://schemas.microsoft.com/office/drawing/2014/main" id="{5489ABD7-0BC4-46C4-891A-B89E899911E6}"/>
              </a:ext>
            </a:extLst>
          </p:cNvPr>
          <p:cNvPicPr>
            <a:picLocks noChangeAspect="1"/>
          </p:cNvPicPr>
          <p:nvPr/>
        </p:nvPicPr>
        <p:blipFill rotWithShape="1">
          <a:blip r:embed="rId3">
            <a:extLst>
              <a:ext uri="{28A0092B-C50C-407E-A947-70E740481C1C}">
                <a14:useLocalDpi xmlns:a14="http://schemas.microsoft.com/office/drawing/2010/main" val="0"/>
              </a:ext>
            </a:extLst>
          </a:blip>
          <a:srcRect l="11469" r="11124"/>
          <a:stretch/>
        </p:blipFill>
        <p:spPr>
          <a:xfrm>
            <a:off x="5007429" y="471054"/>
            <a:ext cx="4136571" cy="6234546"/>
          </a:xfrm>
          <a:prstGeom prst="rect">
            <a:avLst/>
          </a:prstGeom>
        </p:spPr>
      </p:pic>
      <p:sp>
        <p:nvSpPr>
          <p:cNvPr id="5" name="TextBox 4">
            <a:extLst>
              <a:ext uri="{FF2B5EF4-FFF2-40B4-BE49-F238E27FC236}">
                <a16:creationId xmlns:a16="http://schemas.microsoft.com/office/drawing/2014/main" id="{6A60BC90-8142-41D9-B915-0C902A67C39E}"/>
              </a:ext>
            </a:extLst>
          </p:cNvPr>
          <p:cNvSpPr txBox="1"/>
          <p:nvPr/>
        </p:nvSpPr>
        <p:spPr>
          <a:xfrm>
            <a:off x="118433" y="2442306"/>
            <a:ext cx="6855781" cy="830997"/>
          </a:xfrm>
          <a:prstGeom prst="rect">
            <a:avLst/>
          </a:prstGeom>
          <a:noFill/>
        </p:spPr>
        <p:txBody>
          <a:bodyPr wrap="square" rtlCol="0">
            <a:spAutoFit/>
          </a:bodyPr>
          <a:lstStyle/>
          <a:p>
            <a:pPr algn="ctr"/>
            <a:r>
              <a:rPr lang="en-US" sz="2400" b="1" dirty="0">
                <a:effectLst>
                  <a:outerShdw blurRad="63500" sx="102000" sy="102000" algn="ctr" rotWithShape="0">
                    <a:prstClr val="black">
                      <a:alpha val="36000"/>
                    </a:prstClr>
                  </a:outerShdw>
                </a:effectLst>
              </a:rPr>
              <a:t>VISIT OUR WEBSITE</a:t>
            </a:r>
          </a:p>
          <a:p>
            <a:pPr algn="ctr"/>
            <a:r>
              <a:rPr lang="en-US" sz="2400" dirty="0">
                <a:effectLst>
                  <a:outerShdw blurRad="63500" sx="102000" sy="102000" algn="ctr" rotWithShape="0">
                    <a:prstClr val="black">
                      <a:alpha val="36000"/>
                    </a:prstClr>
                  </a:outerShdw>
                </a:effectLst>
              </a:rPr>
              <a:t>schoolofappareldesignanddevelopment.com</a:t>
            </a:r>
          </a:p>
        </p:txBody>
      </p:sp>
      <p:sp>
        <p:nvSpPr>
          <p:cNvPr id="7" name="TextBox 6">
            <a:extLst>
              <a:ext uri="{FF2B5EF4-FFF2-40B4-BE49-F238E27FC236}">
                <a16:creationId xmlns:a16="http://schemas.microsoft.com/office/drawing/2014/main" id="{C868F88C-F335-4DAA-A29C-B3357AE60749}"/>
              </a:ext>
            </a:extLst>
          </p:cNvPr>
          <p:cNvSpPr txBox="1"/>
          <p:nvPr/>
        </p:nvSpPr>
        <p:spPr>
          <a:xfrm>
            <a:off x="379923" y="612844"/>
            <a:ext cx="5910943" cy="5909310"/>
          </a:xfrm>
          <a:prstGeom prst="rect">
            <a:avLst/>
          </a:prstGeom>
          <a:noFill/>
        </p:spPr>
        <p:txBody>
          <a:bodyPr wrap="square" rtlCol="0">
            <a:spAutoFit/>
          </a:bodyPr>
          <a:lstStyle/>
          <a:p>
            <a:pPr algn="ctr"/>
            <a:r>
              <a:rPr lang="en-US" b="1" dirty="0"/>
              <a:t>SPECIAL THANKS TO ALL OUR FACULTY,</a:t>
            </a:r>
          </a:p>
          <a:p>
            <a:pPr algn="ctr"/>
            <a:r>
              <a:rPr lang="en-US" b="1" dirty="0"/>
              <a:t>STAFF, ALUMNI, &amp; STUDENTS.</a:t>
            </a:r>
          </a:p>
          <a:p>
            <a:pPr algn="ctr"/>
            <a:endParaRPr lang="en-US" b="1" dirty="0"/>
          </a:p>
          <a:p>
            <a:pPr algn="ctr"/>
            <a:r>
              <a:rPr lang="en-US" dirty="0"/>
              <a:t>Tanya </a:t>
            </a:r>
            <a:r>
              <a:rPr lang="en-US" dirty="0" err="1"/>
              <a:t>Knannlein</a:t>
            </a:r>
            <a:r>
              <a:rPr lang="en-US" dirty="0"/>
              <a:t> / Lead Coordinator / Instructor</a:t>
            </a:r>
          </a:p>
          <a:p>
            <a:pPr algn="ctr"/>
            <a:r>
              <a:rPr lang="en-US" dirty="0"/>
              <a:t>Scott Moy / Coordinator / Instructor</a:t>
            </a:r>
          </a:p>
          <a:p>
            <a:pPr algn="ctr"/>
            <a:r>
              <a:rPr lang="en-US" dirty="0" err="1"/>
              <a:t>Ondine</a:t>
            </a:r>
            <a:r>
              <a:rPr lang="en-US" dirty="0"/>
              <a:t> Toler-Scott / Instructor</a:t>
            </a:r>
          </a:p>
          <a:p>
            <a:pPr algn="ctr"/>
            <a:r>
              <a:rPr lang="en-US" dirty="0"/>
              <a:t>Emily Quilter / Instructor</a:t>
            </a:r>
          </a:p>
          <a:p>
            <a:pPr algn="ctr"/>
            <a:r>
              <a:rPr lang="en-US" dirty="0"/>
              <a:t>Dawn Smithson / Instructor</a:t>
            </a:r>
          </a:p>
          <a:p>
            <a:pPr algn="ctr"/>
            <a:r>
              <a:rPr lang="en-US" dirty="0"/>
              <a:t>Leah Watkins / Instructor</a:t>
            </a:r>
          </a:p>
          <a:p>
            <a:pPr algn="ctr"/>
            <a:r>
              <a:rPr lang="en-US" dirty="0" err="1"/>
              <a:t>Aumelina</a:t>
            </a:r>
            <a:r>
              <a:rPr lang="en-US" dirty="0"/>
              <a:t> </a:t>
            </a:r>
            <a:r>
              <a:rPr lang="en-US" dirty="0" err="1"/>
              <a:t>Delasiete</a:t>
            </a:r>
            <a:r>
              <a:rPr lang="en-US" dirty="0"/>
              <a:t> / Instructor</a:t>
            </a:r>
          </a:p>
          <a:p>
            <a:pPr algn="ctr"/>
            <a:r>
              <a:rPr lang="en-US" dirty="0"/>
              <a:t>Charlie D’Amato / Instructor</a:t>
            </a:r>
          </a:p>
          <a:p>
            <a:pPr algn="ctr"/>
            <a:r>
              <a:rPr lang="en-US" dirty="0" err="1"/>
              <a:t>Loucinda</a:t>
            </a:r>
            <a:r>
              <a:rPr lang="en-US" dirty="0"/>
              <a:t> White / Instructor</a:t>
            </a:r>
          </a:p>
          <a:p>
            <a:pPr algn="ctr"/>
            <a:r>
              <a:rPr lang="en-US" dirty="0"/>
              <a:t>Rebecca Johnston / Instructional Technician</a:t>
            </a:r>
          </a:p>
          <a:p>
            <a:pPr algn="ctr"/>
            <a:endParaRPr lang="en-US" dirty="0"/>
          </a:p>
          <a:p>
            <a:pPr algn="ctr"/>
            <a:r>
              <a:rPr lang="en-US" dirty="0" err="1"/>
              <a:t>Semhar</a:t>
            </a:r>
            <a:r>
              <a:rPr lang="en-US" dirty="0"/>
              <a:t> Tekeste / Program Specialist / AHSS</a:t>
            </a:r>
          </a:p>
          <a:p>
            <a:pPr algn="ctr"/>
            <a:r>
              <a:rPr lang="en-US" dirty="0"/>
              <a:t>Tess Griswold / Workforce Ed. Counselor / Advising</a:t>
            </a:r>
          </a:p>
          <a:p>
            <a:pPr algn="ctr"/>
            <a:r>
              <a:rPr lang="en-US" dirty="0"/>
              <a:t>Arts, Humanities &amp; Social Sciences</a:t>
            </a:r>
          </a:p>
          <a:p>
            <a:pPr algn="ctr"/>
            <a:r>
              <a:rPr lang="en-US" dirty="0"/>
              <a:t>Seattle Central College</a:t>
            </a:r>
          </a:p>
          <a:p>
            <a:pPr algn="ctr"/>
            <a:endParaRPr lang="en-US" dirty="0"/>
          </a:p>
          <a:p>
            <a:pPr algn="ctr"/>
            <a:r>
              <a:rPr lang="en-US" dirty="0"/>
              <a:t>Music by Gravy Beats</a:t>
            </a:r>
          </a:p>
          <a:p>
            <a:pPr algn="ctr"/>
            <a:endParaRPr lang="en-US" dirty="0"/>
          </a:p>
        </p:txBody>
      </p:sp>
      <p:sp>
        <p:nvSpPr>
          <p:cNvPr id="3" name="TextBox 2"/>
          <p:cNvSpPr txBox="1"/>
          <p:nvPr/>
        </p:nvSpPr>
        <p:spPr>
          <a:xfrm rot="5400000">
            <a:off x="8363616" y="5864014"/>
            <a:ext cx="400110" cy="1683173"/>
          </a:xfrm>
          <a:prstGeom prst="rect">
            <a:avLst/>
          </a:prstGeom>
          <a:noFill/>
        </p:spPr>
        <p:txBody>
          <a:bodyPr vert="vert270" wrap="square" rtlCol="0">
            <a:spAutoFit/>
          </a:bodyPr>
          <a:lstStyle/>
          <a:p>
            <a:r>
              <a:rPr lang="en-US" sz="1400" dirty="0">
                <a:solidFill>
                  <a:schemeClr val="bg1">
                    <a:lumMod val="75000"/>
                  </a:schemeClr>
                </a:solidFill>
              </a:rPr>
              <a:t>Dan Mclean 2019</a:t>
            </a:r>
          </a:p>
        </p:txBody>
      </p:sp>
      <p:sp>
        <p:nvSpPr>
          <p:cNvPr id="2" name="TextBox 1"/>
          <p:cNvSpPr txBox="1"/>
          <p:nvPr/>
        </p:nvSpPr>
        <p:spPr>
          <a:xfrm>
            <a:off x="710214" y="2565417"/>
            <a:ext cx="5910943" cy="707886"/>
          </a:xfrm>
          <a:prstGeom prst="rect">
            <a:avLst/>
          </a:prstGeom>
          <a:noFill/>
        </p:spPr>
        <p:txBody>
          <a:bodyPr wrap="square" rtlCol="0">
            <a:spAutoFit/>
          </a:bodyPr>
          <a:lstStyle/>
          <a:p>
            <a:pPr algn="ctr"/>
            <a:r>
              <a:rPr lang="en-US" sz="4000" cap="all" dirty="0">
                <a:solidFill>
                  <a:srgbClr val="03180D"/>
                </a:solidFill>
                <a:effectLst>
                  <a:outerShdw blurRad="38100" dist="38100" dir="2700000" algn="tl">
                    <a:srgbClr val="000000">
                      <a:alpha val="43137"/>
                    </a:srgbClr>
                  </a:outerShdw>
                </a:effectLst>
              </a:rPr>
              <a:t>Thank you for viewing</a:t>
            </a:r>
          </a:p>
        </p:txBody>
      </p:sp>
      <p:sp>
        <p:nvSpPr>
          <p:cNvPr id="4" name="TextBox 3">
            <a:extLst>
              <a:ext uri="{FF2B5EF4-FFF2-40B4-BE49-F238E27FC236}">
                <a16:creationId xmlns:a16="http://schemas.microsoft.com/office/drawing/2014/main" id="{E0D502DF-631B-4690-9A26-6230228693C0}"/>
              </a:ext>
            </a:extLst>
          </p:cNvPr>
          <p:cNvSpPr txBox="1"/>
          <p:nvPr/>
        </p:nvSpPr>
        <p:spPr>
          <a:xfrm>
            <a:off x="0" y="0"/>
            <a:ext cx="9144000" cy="6858000"/>
          </a:xfrm>
          <a:prstGeom prst="rect">
            <a:avLst/>
          </a:prstGeom>
          <a:solidFill>
            <a:schemeClr val="tx1"/>
          </a:solidFill>
        </p:spPr>
        <p:txBody>
          <a:bodyPr wrap="square" rtlCol="0">
            <a:spAutoFit/>
          </a:bodyPr>
          <a:lstStyle/>
          <a:p>
            <a:endParaRPr lang="en-US" dirty="0"/>
          </a:p>
        </p:txBody>
      </p:sp>
    </p:spTree>
    <p:custDataLst>
      <p:tags r:id="rId1"/>
    </p:custDataLst>
    <p:extLst>
      <p:ext uri="{BB962C8B-B14F-4D97-AF65-F5344CB8AC3E}">
        <p14:creationId xmlns:p14="http://schemas.microsoft.com/office/powerpoint/2010/main" val="2770423263"/>
      </p:ext>
    </p:extLst>
  </p:cSld>
  <p:clrMapOvr>
    <a:masterClrMapping/>
  </p:clrMapOvr>
  <mc:AlternateContent xmlns:mc="http://schemas.openxmlformats.org/markup-compatibility/2006" xmlns:p14="http://schemas.microsoft.com/office/powerpoint/2010/main">
    <mc:Choice Requires="p14">
      <p:transition spd="slow" p14:dur="2000" advTm="67702">
        <p:fade/>
      </p:transition>
    </mc:Choice>
    <mc:Fallback xmlns="">
      <p:transition spd="slow" advTm="6770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4100"/>
                                        <p:tgtEl>
                                          <p:spTgt spid="2"/>
                                        </p:tgtEl>
                                      </p:cBhvr>
                                    </p:animEffect>
                                    <p:set>
                                      <p:cBhvr>
                                        <p:cTn id="12" dur="1" fill="hold">
                                          <p:stCondLst>
                                            <p:cond delay="40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8"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20000" fill="hold"/>
                                        <p:tgtEl>
                                          <p:spTgt spid="7"/>
                                        </p:tgtEl>
                                        <p:attrNameLst>
                                          <p:attrName>ppt_x</p:attrName>
                                        </p:attrNameLst>
                                      </p:cBhvr>
                                      <p:tavLst>
                                        <p:tav tm="0">
                                          <p:val>
                                            <p:strVal val="#ppt_x"/>
                                          </p:val>
                                        </p:tav>
                                        <p:tav tm="100000">
                                          <p:val>
                                            <p:strVal val="#ppt_x"/>
                                          </p:val>
                                        </p:tav>
                                      </p:tavLst>
                                    </p:anim>
                                    <p:anim calcmode="lin" valueType="num">
                                      <p:cBhvr>
                                        <p:cTn id="18" dur="20000" fill="hold"/>
                                        <p:tgtEl>
                                          <p:spTgt spid="7"/>
                                        </p:tgtEl>
                                        <p:attrNameLst>
                                          <p:attrName>ppt_y</p:attrName>
                                        </p:attrNameLst>
                                      </p:cBhvr>
                                      <p:tavLst>
                                        <p:tav tm="0">
                                          <p:val>
                                            <p:strVal val="#ppt_y+1"/>
                                          </p:val>
                                        </p:tav>
                                        <p:tav tm="100000">
                                          <p:val>
                                            <p:strVal val="#ppt_y-1"/>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30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10000"/>
                                        <p:tgtEl>
                                          <p:spTgt spid="5"/>
                                        </p:tgtEl>
                                      </p:cBhvr>
                                    </p:animEffect>
                                    <p:set>
                                      <p:cBhvr>
                                        <p:cTn id="28" dur="1" fill="hold">
                                          <p:stCondLst>
                                            <p:cond delay="9999"/>
                                          </p:stCondLst>
                                        </p:cTn>
                                        <p:tgtEl>
                                          <p:spTgt spid="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8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p:bldP spid="2" grpId="0"/>
      <p:bldP spid="2" grpId="1"/>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E1AAA-D32A-F84A-99E3-4DC0D7274EA1}"/>
              </a:ext>
            </a:extLst>
          </p:cNvPr>
          <p:cNvSpPr>
            <a:spLocks noGrp="1"/>
          </p:cNvSpPr>
          <p:nvPr>
            <p:ph type="title"/>
          </p:nvPr>
        </p:nvSpPr>
        <p:spPr>
          <a:xfrm>
            <a:off x="3717471" y="745672"/>
            <a:ext cx="4669971" cy="1143000"/>
          </a:xfrm>
        </p:spPr>
        <p:txBody>
          <a:bodyPr>
            <a:normAutofit fontScale="90000"/>
          </a:bodyPr>
          <a:lstStyle/>
          <a:p>
            <a:pPr algn="l"/>
            <a:r>
              <a:rPr lang="en-US" b="1" cap="all" dirty="0">
                <a:solidFill>
                  <a:schemeClr val="accent5">
                    <a:lumMod val="50000"/>
                  </a:schemeClr>
                </a:solidFill>
                <a:latin typeface="Am Sans" pitchFamily="50" charset="-18"/>
              </a:rPr>
              <a:t>Ask Questions at any time! </a:t>
            </a:r>
            <a:endParaRPr lang="en-US" dirty="0"/>
          </a:p>
        </p:txBody>
      </p:sp>
      <p:pic>
        <p:nvPicPr>
          <p:cNvPr id="5" name="Picture 4" descr="A screenshot of a video game&#10;&#10;Description automatically generated with medium confidence">
            <a:extLst>
              <a:ext uri="{FF2B5EF4-FFF2-40B4-BE49-F238E27FC236}">
                <a16:creationId xmlns:a16="http://schemas.microsoft.com/office/drawing/2014/main" id="{1AF36DFD-783F-9E49-B4C2-155F19CA16E4}"/>
              </a:ext>
            </a:extLst>
          </p:cNvPr>
          <p:cNvPicPr>
            <a:picLocks noChangeAspect="1"/>
          </p:cNvPicPr>
          <p:nvPr/>
        </p:nvPicPr>
        <p:blipFill rotWithShape="1">
          <a:blip r:embed="rId2">
            <a:extLst>
              <a:ext uri="{28A0092B-C50C-407E-A947-70E740481C1C}">
                <a14:useLocalDpi xmlns:a14="http://schemas.microsoft.com/office/drawing/2010/main" val="0"/>
              </a:ext>
            </a:extLst>
          </a:blip>
          <a:srcRect t="17051" b="7757"/>
          <a:stretch/>
        </p:blipFill>
        <p:spPr>
          <a:xfrm>
            <a:off x="0" y="2532002"/>
            <a:ext cx="9144000" cy="2231571"/>
          </a:xfrm>
          <a:prstGeom prst="rect">
            <a:avLst/>
          </a:prstGeom>
        </p:spPr>
      </p:pic>
      <p:sp>
        <p:nvSpPr>
          <p:cNvPr id="3" name="Rectangle 2">
            <a:extLst>
              <a:ext uri="{FF2B5EF4-FFF2-40B4-BE49-F238E27FC236}">
                <a16:creationId xmlns:a16="http://schemas.microsoft.com/office/drawing/2014/main" id="{B76456F9-6CB1-7146-AE35-BFDF41615588}"/>
              </a:ext>
            </a:extLst>
          </p:cNvPr>
          <p:cNvSpPr/>
          <p:nvPr/>
        </p:nvSpPr>
        <p:spPr>
          <a:xfrm>
            <a:off x="3135085" y="4191000"/>
            <a:ext cx="1164772" cy="816429"/>
          </a:xfrm>
          <a:prstGeom prst="rect">
            <a:avLst/>
          </a:prstGeom>
          <a:noFill/>
          <a:ln w="57150">
            <a:solidFill>
              <a:srgbClr val="FF0000">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1725935"/>
      </p:ext>
    </p:extLst>
  </p:cSld>
  <p:clrMapOvr>
    <a:masterClrMapping/>
  </p:clrMapOvr>
  <mc:AlternateContent xmlns:mc="http://schemas.openxmlformats.org/markup-compatibility/2006" xmlns:p14="http://schemas.microsoft.com/office/powerpoint/2010/main">
    <mc:Choice Requires="p14">
      <p:transition spd="slow" p14:dur="2000" advTm="17249">
        <p:fade/>
      </p:transition>
    </mc:Choice>
    <mc:Fallback xmlns="">
      <p:transition spd="slow" advTm="17249">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29000">
              <a:srgbClr val="F4EDE5"/>
            </a:gs>
            <a:gs pos="0">
              <a:schemeClr val="bg1">
                <a:alpha val="68000"/>
              </a:schemeClr>
            </a:gs>
          </a:gsLst>
          <a:lin ang="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7285" y="0"/>
            <a:ext cx="5886715" cy="6867836"/>
          </a:xfrm>
          <a:prstGeom prst="rect">
            <a:avLst/>
          </a:prstGeom>
        </p:spPr>
      </p:pic>
      <p:sp>
        <p:nvSpPr>
          <p:cNvPr id="13" name="Rectangle 12"/>
          <p:cNvSpPr/>
          <p:nvPr/>
        </p:nvSpPr>
        <p:spPr>
          <a:xfrm>
            <a:off x="613738" y="1794032"/>
            <a:ext cx="4074246" cy="2903102"/>
          </a:xfrm>
          <a:prstGeom prst="rect">
            <a:avLst/>
          </a:prstGeom>
        </p:spPr>
        <p:txBody>
          <a:bodyPr wrap="square" lIns="91440" tIns="45720" rIns="91440" bIns="45720" anchor="t">
            <a:spAutoFit/>
          </a:bodyPr>
          <a:lstStyle/>
          <a:p>
            <a:pPr marL="285750" indent="-285750">
              <a:lnSpc>
                <a:spcPct val="115000"/>
              </a:lnSpc>
              <a:buFont typeface="Arial" panose="020B0604020202020204" pitchFamily="34" charset="0"/>
              <a:buChar char="•"/>
            </a:pPr>
            <a:endParaRPr lang="en-US" sz="2000" dirty="0">
              <a:solidFill>
                <a:schemeClr val="accent5">
                  <a:lumMod val="50000"/>
                </a:schemeClr>
              </a:solidFill>
              <a:cs typeface="Calibri"/>
            </a:endParaRPr>
          </a:p>
          <a:p>
            <a:pPr marL="285750" indent="-285750">
              <a:lnSpc>
                <a:spcPct val="114999"/>
              </a:lnSpc>
              <a:buFont typeface="Arial" panose="020B0604020202020204" pitchFamily="34" charset="0"/>
              <a:buChar char="•"/>
            </a:pPr>
            <a:r>
              <a:rPr lang="en-US" sz="2000" dirty="0">
                <a:solidFill>
                  <a:schemeClr val="accent5">
                    <a:lumMod val="50000"/>
                  </a:schemeClr>
                </a:solidFill>
              </a:rPr>
              <a:t>Two years, six-quarters, full-time</a:t>
            </a:r>
            <a:endParaRPr lang="en-US" dirty="0">
              <a:solidFill>
                <a:schemeClr val="accent5">
                  <a:lumMod val="50000"/>
                </a:schemeClr>
              </a:solidFill>
            </a:endParaRPr>
          </a:p>
          <a:p>
            <a:pPr marL="285750" indent="-285750">
              <a:lnSpc>
                <a:spcPct val="115000"/>
              </a:lnSpc>
              <a:buFont typeface="Arial" panose="020B0604020202020204" pitchFamily="34" charset="0"/>
              <a:buChar char="•"/>
            </a:pPr>
            <a:r>
              <a:rPr lang="en-US" sz="2000" dirty="0">
                <a:solidFill>
                  <a:schemeClr val="accent5">
                    <a:lumMod val="50000"/>
                  </a:schemeClr>
                </a:solidFill>
              </a:rPr>
              <a:t>Lock-step curriculum + Internship</a:t>
            </a:r>
          </a:p>
          <a:p>
            <a:pPr marL="285750" indent="-285750">
              <a:lnSpc>
                <a:spcPct val="115000"/>
              </a:lnSpc>
              <a:buFont typeface="Arial" panose="020B0604020202020204" pitchFamily="34" charset="0"/>
              <a:buChar char="•"/>
            </a:pPr>
            <a:r>
              <a:rPr lang="en-US" sz="2000" dirty="0">
                <a:solidFill>
                  <a:schemeClr val="accent5">
                    <a:lumMod val="50000"/>
                  </a:schemeClr>
                </a:solidFill>
              </a:rPr>
              <a:t>Integrated math and English</a:t>
            </a:r>
          </a:p>
          <a:p>
            <a:pPr marL="285750" indent="-285750">
              <a:lnSpc>
                <a:spcPct val="114999"/>
              </a:lnSpc>
              <a:buFont typeface="Arial" panose="020B0604020202020204" pitchFamily="34" charset="0"/>
              <a:buChar char="•"/>
            </a:pPr>
            <a:r>
              <a:rPr lang="en-US" sz="2000" dirty="0">
                <a:solidFill>
                  <a:schemeClr val="accent5">
                    <a:lumMod val="50000"/>
                  </a:schemeClr>
                </a:solidFill>
                <a:ea typeface="+mn-lt"/>
                <a:cs typeface="+mn-lt"/>
              </a:rPr>
              <a:t>Seattle Central College - 10,000 square foot studio and classroom</a:t>
            </a:r>
            <a:r>
              <a:rPr lang="en-US" sz="2000" dirty="0">
                <a:ea typeface="+mn-lt"/>
                <a:cs typeface="+mn-lt"/>
              </a:rPr>
              <a:t> </a:t>
            </a:r>
            <a:endParaRPr lang="en-US" sz="2000" dirty="0">
              <a:solidFill>
                <a:srgbClr val="000000"/>
              </a:solidFill>
              <a:cs typeface="Calibri"/>
            </a:endParaRPr>
          </a:p>
          <a:p>
            <a:pPr marL="285750" indent="-285750">
              <a:lnSpc>
                <a:spcPct val="115000"/>
              </a:lnSpc>
              <a:buFont typeface="Arial" panose="020B0604020202020204" pitchFamily="34" charset="0"/>
              <a:buChar char="•"/>
            </a:pPr>
            <a:r>
              <a:rPr lang="en-US" sz="2000" dirty="0">
                <a:solidFill>
                  <a:schemeClr val="accent5">
                    <a:lumMod val="50000"/>
                  </a:schemeClr>
                </a:solidFill>
              </a:rPr>
              <a:t>Associate of Applied Sciences Degree</a:t>
            </a:r>
          </a:p>
        </p:txBody>
      </p:sp>
      <p:sp>
        <p:nvSpPr>
          <p:cNvPr id="15" name="TextBox 14"/>
          <p:cNvSpPr txBox="1"/>
          <p:nvPr/>
        </p:nvSpPr>
        <p:spPr>
          <a:xfrm>
            <a:off x="251067" y="942094"/>
            <a:ext cx="5217244" cy="735714"/>
          </a:xfrm>
          <a:prstGeom prst="rect">
            <a:avLst/>
          </a:prstGeom>
          <a:noFill/>
        </p:spPr>
        <p:txBody>
          <a:bodyPr wrap="square" rtlCol="0">
            <a:spAutoFit/>
          </a:bodyPr>
          <a:lstStyle/>
          <a:p>
            <a:pPr>
              <a:lnSpc>
                <a:spcPts val="5000"/>
              </a:lnSpc>
              <a:spcBef>
                <a:spcPct val="0"/>
              </a:spcBef>
            </a:pPr>
            <a:r>
              <a:rPr lang="en-US" sz="4000" b="1" cap="all" dirty="0">
                <a:solidFill>
                  <a:schemeClr val="accent5">
                    <a:lumMod val="50000"/>
                  </a:schemeClr>
                </a:solidFill>
                <a:latin typeface="Am Sans" pitchFamily="50" charset="-18"/>
                <a:ea typeface="+mj-ea"/>
                <a:cs typeface="+mj-cs"/>
              </a:rPr>
              <a:t>CURRICULUM</a:t>
            </a:r>
          </a:p>
        </p:txBody>
      </p:sp>
      <p:sp>
        <p:nvSpPr>
          <p:cNvPr id="10" name="TextBox 9"/>
          <p:cNvSpPr txBox="1"/>
          <p:nvPr/>
        </p:nvSpPr>
        <p:spPr>
          <a:xfrm>
            <a:off x="6124354" y="6283290"/>
            <a:ext cx="2671304" cy="461665"/>
          </a:xfrm>
          <a:prstGeom prst="rect">
            <a:avLst/>
          </a:prstGeom>
          <a:noFill/>
        </p:spPr>
        <p:txBody>
          <a:bodyPr wrap="square" rtlCol="0">
            <a:spAutoFit/>
          </a:bodyPr>
          <a:lstStyle/>
          <a:p>
            <a:pPr algn="r"/>
            <a:r>
              <a:rPr lang="en-US" sz="1200" dirty="0">
                <a:solidFill>
                  <a:srgbClr val="91907B"/>
                </a:solidFill>
              </a:rPr>
              <a:t>Julia </a:t>
            </a:r>
            <a:r>
              <a:rPr lang="en-US" sz="1200" dirty="0" err="1">
                <a:solidFill>
                  <a:srgbClr val="91907B"/>
                </a:solidFill>
              </a:rPr>
              <a:t>Kernerman</a:t>
            </a:r>
            <a:r>
              <a:rPr lang="en-US" sz="1200" dirty="0">
                <a:solidFill>
                  <a:srgbClr val="91907B"/>
                </a:solidFill>
              </a:rPr>
              <a:t> 2017</a:t>
            </a:r>
          </a:p>
          <a:p>
            <a:pPr algn="r"/>
            <a:r>
              <a:rPr lang="en-US" sz="1200" dirty="0">
                <a:solidFill>
                  <a:srgbClr val="91907B"/>
                </a:solidFill>
              </a:rPr>
              <a:t>OUTDOOR RESEARCH - COLORIST</a:t>
            </a:r>
          </a:p>
        </p:txBody>
      </p:sp>
    </p:spTree>
    <p:custDataLst>
      <p:tags r:id="rId1"/>
    </p:custDataLst>
    <p:extLst>
      <p:ext uri="{BB962C8B-B14F-4D97-AF65-F5344CB8AC3E}">
        <p14:creationId xmlns:p14="http://schemas.microsoft.com/office/powerpoint/2010/main" val="3098232914"/>
      </p:ext>
    </p:extLst>
  </p:cSld>
  <p:clrMapOvr>
    <a:masterClrMapping/>
  </p:clrMapOvr>
  <mc:AlternateContent xmlns:mc="http://schemas.openxmlformats.org/markup-compatibility/2006" xmlns:p14="http://schemas.microsoft.com/office/powerpoint/2010/main">
    <mc:Choice Requires="p14">
      <p:transition spd="slow" p14:dur="2000" advTm="24385">
        <p:fade/>
      </p:transition>
    </mc:Choice>
    <mc:Fallback xmlns="">
      <p:transition spd="slow" advTm="24385">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25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55000">
              <a:schemeClr val="bg1">
                <a:lumMod val="51000"/>
                <a:lumOff val="49000"/>
                <a:alpha val="21000"/>
              </a:schemeClr>
            </a:gs>
            <a:gs pos="95000">
              <a:schemeClr val="tx1">
                <a:lumMod val="50000"/>
                <a:lumOff val="50000"/>
                <a:alpha val="72000"/>
              </a:schemeClr>
            </a:gs>
          </a:gsLst>
          <a:lin ang="0" scaled="1"/>
          <a:tileRect/>
        </a:gra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6000"/>
                    </a14:imgEffect>
                  </a14:imgLayer>
                </a14:imgProps>
              </a:ext>
              <a:ext uri="{28A0092B-C50C-407E-A947-70E740481C1C}">
                <a14:useLocalDpi xmlns:a14="http://schemas.microsoft.com/office/drawing/2010/main" val="0"/>
              </a:ext>
            </a:extLst>
          </a:blip>
          <a:srcRect l="10264"/>
          <a:stretch/>
        </p:blipFill>
        <p:spPr>
          <a:xfrm>
            <a:off x="0" y="0"/>
            <a:ext cx="4948722" cy="6858000"/>
          </a:xfrm>
          <a:prstGeom prst="rect">
            <a:avLst/>
          </a:prstGeom>
        </p:spPr>
      </p:pic>
      <p:sp>
        <p:nvSpPr>
          <p:cNvPr id="6" name="Rectangle 8"/>
          <p:cNvSpPr>
            <a:spLocks noChangeArrowheads="1"/>
          </p:cNvSpPr>
          <p:nvPr/>
        </p:nvSpPr>
        <p:spPr bwMode="auto">
          <a:xfrm>
            <a:off x="3556326" y="-161602"/>
            <a:ext cx="5514779" cy="1538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457200" algn="l" defTabSz="914400" rtl="0" eaLnBrk="1" fontAlgn="base" latinLnBrk="0" hangingPunct="1">
              <a:lnSpc>
                <a:spcPct val="100000"/>
              </a:lnSpc>
              <a:spcBef>
                <a:spcPct val="0"/>
              </a:spcBef>
              <a:spcAft>
                <a:spcPct val="0"/>
              </a:spcAft>
              <a:buClrTx/>
              <a:buSzTx/>
              <a:buFontTx/>
              <a:buNone/>
              <a:tabLst/>
            </a:pPr>
            <a:endParaRPr kumimoji="0" lang="en-US" sz="3800" b="0" i="0" u="none" strike="noStrike" cap="none" normalizeH="0" baseline="0" dirty="0">
              <a:ln>
                <a:noFill/>
              </a:ln>
              <a:solidFill>
                <a:srgbClr val="215868"/>
              </a:solidFill>
              <a:effectLst/>
              <a:latin typeface="Arial" pitchFamily="34" charset="0"/>
              <a:cs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lang="en-US" sz="3800" dirty="0">
                <a:solidFill>
                  <a:schemeClr val="accent5">
                    <a:lumMod val="50000"/>
                  </a:schemeClr>
                </a:solidFill>
                <a:effectLst>
                  <a:outerShdw blurRad="38100" dist="38100" dir="2700000" algn="tl">
                    <a:srgbClr val="000000">
                      <a:alpha val="43137"/>
                    </a:srgbClr>
                  </a:outerShdw>
                </a:effectLst>
                <a:cs typeface="Arial" pitchFamily="34" charset="0"/>
              </a:rPr>
              <a:t>CAREER OPPORTUNITIES</a:t>
            </a:r>
            <a:endParaRPr kumimoji="0" lang="en-US" sz="1200" b="0" i="0" u="none" strike="noStrike" cap="none" normalizeH="0" baseline="0" dirty="0">
              <a:ln>
                <a:noFill/>
              </a:ln>
              <a:solidFill>
                <a:schemeClr val="accent5">
                  <a:lumMod val="50000"/>
                </a:schemeClr>
              </a:solidFill>
              <a:effectLst>
                <a:outerShdw blurRad="38100" dist="38100" dir="2700000" algn="tl">
                  <a:srgbClr val="000000">
                    <a:alpha val="43137"/>
                  </a:srgbClr>
                </a:outerShdw>
              </a:effectLst>
              <a:ea typeface="Times New Roman" pitchFamily="18" charset="0"/>
              <a:cs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03180D"/>
              </a:solidFill>
              <a:effectLst/>
              <a:latin typeface="Arial" pitchFamily="34" charset="0"/>
              <a:cs typeface="Arial" pitchFamily="34" charset="0"/>
            </a:endParaRPr>
          </a:p>
        </p:txBody>
      </p:sp>
      <p:sp>
        <p:nvSpPr>
          <p:cNvPr id="3" name="TextBox 2"/>
          <p:cNvSpPr txBox="1"/>
          <p:nvPr/>
        </p:nvSpPr>
        <p:spPr>
          <a:xfrm rot="16200000">
            <a:off x="2802714" y="5317898"/>
            <a:ext cx="584775" cy="2276058"/>
          </a:xfrm>
          <a:prstGeom prst="rect">
            <a:avLst/>
          </a:prstGeom>
          <a:noFill/>
        </p:spPr>
        <p:txBody>
          <a:bodyPr vert="vert" wrap="square" rtlCol="0">
            <a:spAutoFit/>
          </a:bodyPr>
          <a:lstStyle/>
          <a:p>
            <a:pPr algn="r"/>
            <a:r>
              <a:rPr lang="en-US" sz="1400" dirty="0">
                <a:solidFill>
                  <a:srgbClr val="91907B"/>
                </a:solidFill>
              </a:rPr>
              <a:t>             </a:t>
            </a:r>
            <a:r>
              <a:rPr lang="en-US" sz="1200" dirty="0">
                <a:solidFill>
                  <a:srgbClr val="91907B"/>
                </a:solidFill>
              </a:rPr>
              <a:t>      Alvin Antonio 2017</a:t>
            </a:r>
          </a:p>
          <a:p>
            <a:pPr algn="r"/>
            <a:r>
              <a:rPr lang="en-US" sz="1200" dirty="0">
                <a:solidFill>
                  <a:srgbClr val="91907B"/>
                </a:solidFill>
              </a:rPr>
              <a:t>ZULILY - STYLIST</a:t>
            </a:r>
          </a:p>
        </p:txBody>
      </p:sp>
      <p:sp>
        <p:nvSpPr>
          <p:cNvPr id="9" name="TextBox 8">
            <a:extLst>
              <a:ext uri="{FF2B5EF4-FFF2-40B4-BE49-F238E27FC236}">
                <a16:creationId xmlns:a16="http://schemas.microsoft.com/office/drawing/2014/main" id="{578B067D-C9C3-433C-9F07-80F712C0A70D}"/>
              </a:ext>
            </a:extLst>
          </p:cNvPr>
          <p:cNvSpPr txBox="1"/>
          <p:nvPr/>
        </p:nvSpPr>
        <p:spPr>
          <a:xfrm>
            <a:off x="4760361" y="1128128"/>
            <a:ext cx="3456432" cy="461665"/>
          </a:xfrm>
          <a:prstGeom prst="rect">
            <a:avLst/>
          </a:prstGeom>
          <a:noFill/>
        </p:spPr>
        <p:txBody>
          <a:bodyPr wrap="square" rtlCol="0" anchor="ctr">
            <a:spAutoFit/>
          </a:bodyPr>
          <a:lstStyle/>
          <a:p>
            <a:pPr algn="ctr"/>
            <a:r>
              <a:rPr lang="en-US" sz="2400" dirty="0">
                <a:solidFill>
                  <a:schemeClr val="tx1">
                    <a:lumMod val="50000"/>
                    <a:lumOff val="50000"/>
                  </a:schemeClr>
                </a:solidFill>
              </a:rPr>
              <a:t>DESIGNER</a:t>
            </a:r>
          </a:p>
        </p:txBody>
      </p:sp>
      <p:sp>
        <p:nvSpPr>
          <p:cNvPr id="10" name="TextBox 9">
            <a:extLst>
              <a:ext uri="{FF2B5EF4-FFF2-40B4-BE49-F238E27FC236}">
                <a16:creationId xmlns:a16="http://schemas.microsoft.com/office/drawing/2014/main" id="{BCBD85DC-29F6-4943-85E0-6FABC7593C9C}"/>
              </a:ext>
            </a:extLst>
          </p:cNvPr>
          <p:cNvSpPr txBox="1"/>
          <p:nvPr/>
        </p:nvSpPr>
        <p:spPr>
          <a:xfrm>
            <a:off x="4832283" y="1633075"/>
            <a:ext cx="3456432" cy="461665"/>
          </a:xfrm>
          <a:prstGeom prst="rect">
            <a:avLst/>
          </a:prstGeom>
          <a:noFill/>
        </p:spPr>
        <p:txBody>
          <a:bodyPr wrap="square" rtlCol="0" anchor="ctr">
            <a:spAutoFit/>
          </a:bodyPr>
          <a:lstStyle/>
          <a:p>
            <a:pPr algn="ctr"/>
            <a:r>
              <a:rPr lang="en-US" sz="2400" dirty="0">
                <a:solidFill>
                  <a:schemeClr val="tx1">
                    <a:lumMod val="50000"/>
                    <a:lumOff val="50000"/>
                  </a:schemeClr>
                </a:solidFill>
              </a:rPr>
              <a:t>PRODUCT DEVELOPER</a:t>
            </a:r>
          </a:p>
        </p:txBody>
      </p:sp>
      <p:sp>
        <p:nvSpPr>
          <p:cNvPr id="11" name="TextBox 10">
            <a:extLst>
              <a:ext uri="{FF2B5EF4-FFF2-40B4-BE49-F238E27FC236}">
                <a16:creationId xmlns:a16="http://schemas.microsoft.com/office/drawing/2014/main" id="{1874DF5C-E3F7-42EE-8E2B-C97974CE03F9}"/>
              </a:ext>
            </a:extLst>
          </p:cNvPr>
          <p:cNvSpPr txBox="1"/>
          <p:nvPr/>
        </p:nvSpPr>
        <p:spPr>
          <a:xfrm>
            <a:off x="4767111" y="2157080"/>
            <a:ext cx="3456432" cy="461665"/>
          </a:xfrm>
          <a:prstGeom prst="rect">
            <a:avLst/>
          </a:prstGeom>
          <a:noFill/>
        </p:spPr>
        <p:txBody>
          <a:bodyPr wrap="square" rtlCol="0" anchor="ctr">
            <a:spAutoFit/>
          </a:bodyPr>
          <a:lstStyle/>
          <a:p>
            <a:pPr algn="ctr"/>
            <a:r>
              <a:rPr lang="en-US" sz="2400" dirty="0">
                <a:solidFill>
                  <a:schemeClr val="tx1">
                    <a:lumMod val="50000"/>
                    <a:lumOff val="50000"/>
                  </a:schemeClr>
                </a:solidFill>
              </a:rPr>
              <a:t>PATTERNMAKER</a:t>
            </a:r>
          </a:p>
        </p:txBody>
      </p:sp>
      <p:sp>
        <p:nvSpPr>
          <p:cNvPr id="13" name="TextBox 12">
            <a:extLst>
              <a:ext uri="{FF2B5EF4-FFF2-40B4-BE49-F238E27FC236}">
                <a16:creationId xmlns:a16="http://schemas.microsoft.com/office/drawing/2014/main" id="{6F95F16E-90EF-48A3-ABEA-F2DE4F698B15}"/>
              </a:ext>
            </a:extLst>
          </p:cNvPr>
          <p:cNvSpPr txBox="1"/>
          <p:nvPr/>
        </p:nvSpPr>
        <p:spPr>
          <a:xfrm>
            <a:off x="4832283" y="2681085"/>
            <a:ext cx="3456432" cy="461665"/>
          </a:xfrm>
          <a:prstGeom prst="rect">
            <a:avLst/>
          </a:prstGeom>
          <a:noFill/>
        </p:spPr>
        <p:txBody>
          <a:bodyPr wrap="square" rtlCol="0" anchor="ctr">
            <a:spAutoFit/>
          </a:bodyPr>
          <a:lstStyle/>
          <a:p>
            <a:pPr algn="ctr"/>
            <a:r>
              <a:rPr lang="en-US" sz="2400" dirty="0">
                <a:solidFill>
                  <a:schemeClr val="tx1">
                    <a:lumMod val="50000"/>
                    <a:lumOff val="50000"/>
                  </a:schemeClr>
                </a:solidFill>
              </a:rPr>
              <a:t>TECHNICAL DESIGNER</a:t>
            </a:r>
          </a:p>
        </p:txBody>
      </p:sp>
      <p:sp>
        <p:nvSpPr>
          <p:cNvPr id="14" name="TextBox 13">
            <a:extLst>
              <a:ext uri="{FF2B5EF4-FFF2-40B4-BE49-F238E27FC236}">
                <a16:creationId xmlns:a16="http://schemas.microsoft.com/office/drawing/2014/main" id="{A47DACE4-EE16-4653-8FD2-2760C034F8CD}"/>
              </a:ext>
            </a:extLst>
          </p:cNvPr>
          <p:cNvSpPr txBox="1"/>
          <p:nvPr/>
        </p:nvSpPr>
        <p:spPr>
          <a:xfrm>
            <a:off x="4767111" y="3205090"/>
            <a:ext cx="3456432" cy="461665"/>
          </a:xfrm>
          <a:prstGeom prst="rect">
            <a:avLst/>
          </a:prstGeom>
          <a:noFill/>
        </p:spPr>
        <p:txBody>
          <a:bodyPr wrap="square" rtlCol="0" anchor="ctr">
            <a:spAutoFit/>
          </a:bodyPr>
          <a:lstStyle/>
          <a:p>
            <a:pPr algn="ctr"/>
            <a:r>
              <a:rPr lang="en-US" sz="2400" dirty="0">
                <a:solidFill>
                  <a:schemeClr val="tx1">
                    <a:lumMod val="50000"/>
                    <a:lumOff val="50000"/>
                  </a:schemeClr>
                </a:solidFill>
              </a:rPr>
              <a:t>TEXTILE DESIGNER</a:t>
            </a:r>
          </a:p>
        </p:txBody>
      </p:sp>
      <p:sp>
        <p:nvSpPr>
          <p:cNvPr id="16" name="TextBox 15">
            <a:extLst>
              <a:ext uri="{FF2B5EF4-FFF2-40B4-BE49-F238E27FC236}">
                <a16:creationId xmlns:a16="http://schemas.microsoft.com/office/drawing/2014/main" id="{1523C545-CA00-4705-AFEE-6C58EBF27445}"/>
              </a:ext>
            </a:extLst>
          </p:cNvPr>
          <p:cNvSpPr txBox="1"/>
          <p:nvPr/>
        </p:nvSpPr>
        <p:spPr>
          <a:xfrm>
            <a:off x="4760361" y="3710405"/>
            <a:ext cx="3456432" cy="461665"/>
          </a:xfrm>
          <a:prstGeom prst="rect">
            <a:avLst/>
          </a:prstGeom>
          <a:noFill/>
        </p:spPr>
        <p:txBody>
          <a:bodyPr wrap="square" rtlCol="0" anchor="ctr">
            <a:spAutoFit/>
          </a:bodyPr>
          <a:lstStyle/>
          <a:p>
            <a:pPr algn="ctr"/>
            <a:r>
              <a:rPr lang="en-US" sz="2400" dirty="0">
                <a:solidFill>
                  <a:schemeClr val="tx1">
                    <a:lumMod val="50000"/>
                    <a:lumOff val="50000"/>
                  </a:schemeClr>
                </a:solidFill>
              </a:rPr>
              <a:t>STYLIST</a:t>
            </a:r>
          </a:p>
        </p:txBody>
      </p:sp>
      <p:sp>
        <p:nvSpPr>
          <p:cNvPr id="20" name="TextBox 19">
            <a:extLst>
              <a:ext uri="{FF2B5EF4-FFF2-40B4-BE49-F238E27FC236}">
                <a16:creationId xmlns:a16="http://schemas.microsoft.com/office/drawing/2014/main" id="{CDC361A3-11B6-4A22-8104-DE4276757869}"/>
              </a:ext>
            </a:extLst>
          </p:cNvPr>
          <p:cNvSpPr txBox="1"/>
          <p:nvPr/>
        </p:nvSpPr>
        <p:spPr>
          <a:xfrm>
            <a:off x="4760361" y="4253100"/>
            <a:ext cx="3456432" cy="461665"/>
          </a:xfrm>
          <a:prstGeom prst="rect">
            <a:avLst/>
          </a:prstGeom>
          <a:noFill/>
        </p:spPr>
        <p:txBody>
          <a:bodyPr wrap="square" rtlCol="0" anchor="ctr">
            <a:spAutoFit/>
          </a:bodyPr>
          <a:lstStyle/>
          <a:p>
            <a:pPr algn="ctr"/>
            <a:r>
              <a:rPr lang="en-US" sz="2400" dirty="0">
                <a:solidFill>
                  <a:schemeClr val="tx1">
                    <a:lumMod val="50000"/>
                    <a:lumOff val="50000"/>
                  </a:schemeClr>
                </a:solidFill>
              </a:rPr>
              <a:t>COSTUMER</a:t>
            </a:r>
          </a:p>
        </p:txBody>
      </p:sp>
    </p:spTree>
    <p:custDataLst>
      <p:tags r:id="rId1"/>
    </p:custDataLst>
    <p:extLst>
      <p:ext uri="{BB962C8B-B14F-4D97-AF65-F5344CB8AC3E}">
        <p14:creationId xmlns:p14="http://schemas.microsoft.com/office/powerpoint/2010/main" val="2996874844"/>
      </p:ext>
    </p:extLst>
  </p:cSld>
  <p:clrMapOvr>
    <a:masterClrMapping/>
  </p:clrMapOvr>
  <mc:AlternateContent xmlns:mc="http://schemas.openxmlformats.org/markup-compatibility/2006" xmlns:p14="http://schemas.microsoft.com/office/powerpoint/2010/main">
    <mc:Choice Requires="p14">
      <p:transition spd="slow" p14:dur="2000" advTm="31100">
        <p:fade/>
      </p:transition>
    </mc:Choice>
    <mc:Fallback xmlns="">
      <p:transition spd="slow" advTm="311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10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p:bldP spid="13" grpId="0"/>
      <p:bldP spid="14" grpId="0"/>
      <p:bldP spid="16"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51000">
              <a:srgbClr val="DEBF93"/>
            </a:gs>
            <a:gs pos="100000">
              <a:schemeClr val="bg1">
                <a:alpha val="68000"/>
              </a:schemeClr>
            </a:gs>
          </a:gsLst>
          <a:lin ang="0" scaled="1"/>
        </a:gradFill>
        <a:effectLst/>
      </p:bgPr>
    </p:bg>
    <p:spTree>
      <p:nvGrpSpPr>
        <p:cNvPr id="1" name=""/>
        <p:cNvGrpSpPr/>
        <p:nvPr/>
      </p:nvGrpSpPr>
      <p:grpSpPr>
        <a:xfrm>
          <a:off x="0" y="0"/>
          <a:ext cx="0" cy="0"/>
          <a:chOff x="0" y="0"/>
          <a:chExt cx="0" cy="0"/>
        </a:xfrm>
      </p:grpSpPr>
      <p:sp>
        <p:nvSpPr>
          <p:cNvPr id="10" name="TextBox 9"/>
          <p:cNvSpPr txBox="1"/>
          <p:nvPr/>
        </p:nvSpPr>
        <p:spPr>
          <a:xfrm>
            <a:off x="5464630" y="2377694"/>
            <a:ext cx="2680856" cy="646331"/>
          </a:xfrm>
          <a:prstGeom prst="rect">
            <a:avLst/>
          </a:prstGeom>
          <a:noFill/>
        </p:spPr>
        <p:txBody>
          <a:bodyPr wrap="square" rtlCol="0">
            <a:spAutoFit/>
          </a:bodyPr>
          <a:lstStyle/>
          <a:p>
            <a:pPr algn="ctr"/>
            <a:r>
              <a:rPr lang="en-US" cap="all" dirty="0">
                <a:solidFill>
                  <a:schemeClr val="accent5">
                    <a:lumMod val="50000"/>
                  </a:schemeClr>
                </a:solidFill>
              </a:rPr>
              <a:t>YOU ARE WILLING TO work hard</a:t>
            </a:r>
          </a:p>
        </p:txBody>
      </p:sp>
      <p:sp>
        <p:nvSpPr>
          <p:cNvPr id="13" name="TextBox 12"/>
          <p:cNvSpPr txBox="1"/>
          <p:nvPr/>
        </p:nvSpPr>
        <p:spPr>
          <a:xfrm>
            <a:off x="5540830" y="1563469"/>
            <a:ext cx="2514600" cy="646331"/>
          </a:xfrm>
          <a:prstGeom prst="rect">
            <a:avLst/>
          </a:prstGeom>
          <a:noFill/>
        </p:spPr>
        <p:txBody>
          <a:bodyPr wrap="square" rtlCol="0">
            <a:spAutoFit/>
          </a:bodyPr>
          <a:lstStyle/>
          <a:p>
            <a:pPr algn="ctr"/>
            <a:r>
              <a:rPr lang="en-US" cap="all" dirty="0">
                <a:solidFill>
                  <a:schemeClr val="accent5">
                    <a:lumMod val="50000"/>
                  </a:schemeClr>
                </a:solidFill>
              </a:rPr>
              <a:t>YOU WANT A CREATIVE CAREER</a:t>
            </a:r>
            <a:endParaRPr lang="en-US" b="1" cap="all" dirty="0">
              <a:solidFill>
                <a:schemeClr val="accent5">
                  <a:lumMod val="50000"/>
                </a:schemeClr>
              </a:solidFill>
            </a:endParaRPr>
          </a:p>
        </p:txBody>
      </p:sp>
      <p:sp>
        <p:nvSpPr>
          <p:cNvPr id="14" name="TextBox 13"/>
          <p:cNvSpPr txBox="1"/>
          <p:nvPr/>
        </p:nvSpPr>
        <p:spPr>
          <a:xfrm>
            <a:off x="5159830" y="3191919"/>
            <a:ext cx="3276600" cy="646331"/>
          </a:xfrm>
          <a:prstGeom prst="rect">
            <a:avLst/>
          </a:prstGeom>
          <a:noFill/>
        </p:spPr>
        <p:txBody>
          <a:bodyPr wrap="square" rtlCol="0">
            <a:spAutoFit/>
          </a:bodyPr>
          <a:lstStyle/>
          <a:p>
            <a:pPr algn="ctr"/>
            <a:r>
              <a:rPr lang="en-US" cap="all" dirty="0">
                <a:solidFill>
                  <a:schemeClr val="accent5">
                    <a:lumMod val="50000"/>
                  </a:schemeClr>
                </a:solidFill>
              </a:rPr>
              <a:t>YOU WANT TO WORK with a team</a:t>
            </a:r>
          </a:p>
        </p:txBody>
      </p:sp>
      <p:sp>
        <p:nvSpPr>
          <p:cNvPr id="17" name="TextBox 16"/>
          <p:cNvSpPr txBox="1"/>
          <p:nvPr/>
        </p:nvSpPr>
        <p:spPr>
          <a:xfrm>
            <a:off x="5203543" y="4006144"/>
            <a:ext cx="3232887" cy="646331"/>
          </a:xfrm>
          <a:prstGeom prst="rect">
            <a:avLst/>
          </a:prstGeom>
          <a:noFill/>
        </p:spPr>
        <p:txBody>
          <a:bodyPr wrap="square" rtlCol="0">
            <a:spAutoFit/>
          </a:bodyPr>
          <a:lstStyle/>
          <a:p>
            <a:pPr algn="ctr"/>
            <a:r>
              <a:rPr lang="en-US" cap="all" dirty="0">
                <a:solidFill>
                  <a:schemeClr val="accent5">
                    <a:lumMod val="50000"/>
                  </a:schemeClr>
                </a:solidFill>
              </a:rPr>
              <a:t>YOU WORK WELL UNDER deadlines</a:t>
            </a:r>
          </a:p>
        </p:txBody>
      </p:sp>
      <p:sp>
        <p:nvSpPr>
          <p:cNvPr id="19" name="TextBox 18"/>
          <p:cNvSpPr txBox="1"/>
          <p:nvPr/>
        </p:nvSpPr>
        <p:spPr>
          <a:xfrm>
            <a:off x="5203543" y="4925199"/>
            <a:ext cx="3232887" cy="369332"/>
          </a:xfrm>
          <a:prstGeom prst="rect">
            <a:avLst/>
          </a:prstGeom>
          <a:noFill/>
        </p:spPr>
        <p:txBody>
          <a:bodyPr wrap="square" rtlCol="0">
            <a:spAutoFit/>
          </a:bodyPr>
          <a:lstStyle/>
          <a:p>
            <a:pPr algn="ctr"/>
            <a:r>
              <a:rPr lang="en-US" cap="all" dirty="0">
                <a:solidFill>
                  <a:schemeClr val="accent5">
                    <a:lumMod val="50000"/>
                  </a:schemeClr>
                </a:solidFill>
              </a:rPr>
              <a:t>YOU ENJOY PROBLEM SOLVING</a:t>
            </a:r>
          </a:p>
        </p:txBody>
      </p:sp>
      <p:sp>
        <p:nvSpPr>
          <p:cNvPr id="3" name="Rectangle 2"/>
          <p:cNvSpPr/>
          <p:nvPr/>
        </p:nvSpPr>
        <p:spPr>
          <a:xfrm>
            <a:off x="3982263" y="480076"/>
            <a:ext cx="5161737" cy="523220"/>
          </a:xfrm>
          <a:prstGeom prst="rect">
            <a:avLst/>
          </a:prstGeom>
        </p:spPr>
        <p:txBody>
          <a:bodyPr wrap="square">
            <a:spAutoFit/>
          </a:bodyPr>
          <a:lstStyle/>
          <a:p>
            <a:pPr algn="ctr"/>
            <a:r>
              <a:rPr lang="en-US" sz="2800" dirty="0">
                <a:effectLst>
                  <a:outerShdw blurRad="38100" dist="38100" dir="2700000" algn="tl">
                    <a:srgbClr val="000000">
                      <a:alpha val="43137"/>
                    </a:srgbClr>
                  </a:outerShdw>
                </a:effectLst>
              </a:rPr>
              <a:t>ARE YOU A GOOD FIT?</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5371" t="-199" r="10153" b="199"/>
          <a:stretch/>
        </p:blipFill>
        <p:spPr>
          <a:xfrm>
            <a:off x="0" y="-6812"/>
            <a:ext cx="4377965" cy="6858000"/>
          </a:xfrm>
          <a:prstGeom prst="rect">
            <a:avLst/>
          </a:prstGeom>
        </p:spPr>
      </p:pic>
      <p:sp>
        <p:nvSpPr>
          <p:cNvPr id="4" name="TextBox 3"/>
          <p:cNvSpPr txBox="1"/>
          <p:nvPr/>
        </p:nvSpPr>
        <p:spPr>
          <a:xfrm>
            <a:off x="4359730" y="6063826"/>
            <a:ext cx="1600200" cy="646331"/>
          </a:xfrm>
          <a:prstGeom prst="rect">
            <a:avLst/>
          </a:prstGeom>
          <a:noFill/>
        </p:spPr>
        <p:txBody>
          <a:bodyPr wrap="square" rtlCol="0">
            <a:spAutoFit/>
          </a:bodyPr>
          <a:lstStyle/>
          <a:p>
            <a:r>
              <a:rPr lang="en-US" sz="1200" dirty="0">
                <a:solidFill>
                  <a:srgbClr val="91907B"/>
                </a:solidFill>
              </a:rPr>
              <a:t>Juliet Sander 2017</a:t>
            </a:r>
          </a:p>
          <a:p>
            <a:r>
              <a:rPr lang="en-US" sz="1200" dirty="0">
                <a:solidFill>
                  <a:srgbClr val="91907B"/>
                </a:solidFill>
              </a:rPr>
              <a:t>NORSTROM – ASSISTANT DESIGNER</a:t>
            </a:r>
          </a:p>
        </p:txBody>
      </p:sp>
    </p:spTree>
    <p:custDataLst>
      <p:tags r:id="rId1"/>
    </p:custDataLst>
    <p:extLst>
      <p:ext uri="{BB962C8B-B14F-4D97-AF65-F5344CB8AC3E}">
        <p14:creationId xmlns:p14="http://schemas.microsoft.com/office/powerpoint/2010/main" val="3742162770"/>
      </p:ext>
    </p:extLst>
  </p:cSld>
  <p:clrMapOvr>
    <a:masterClrMapping/>
  </p:clrMapOvr>
  <mc:AlternateContent xmlns:mc="http://schemas.openxmlformats.org/markup-compatibility/2006" xmlns:p14="http://schemas.microsoft.com/office/powerpoint/2010/main">
    <mc:Choice Requires="p14">
      <p:transition spd="slow" p14:dur="2000" advTm="26045">
        <p:fade/>
      </p:transition>
    </mc:Choice>
    <mc:Fallback xmlns="">
      <p:transition spd="slow" advTm="26045">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4" grpId="0"/>
      <p:bldP spid="17"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person, outdoor, man, snow&#10;&#10;Description automatically generated">
            <a:extLst>
              <a:ext uri="{FF2B5EF4-FFF2-40B4-BE49-F238E27FC236}">
                <a16:creationId xmlns:a16="http://schemas.microsoft.com/office/drawing/2014/main" id="{B0130032-9585-4991-B02F-BF2498199138}"/>
              </a:ext>
            </a:extLst>
          </p:cNvPr>
          <p:cNvPicPr>
            <a:picLocks noChangeAspect="1"/>
          </p:cNvPicPr>
          <p:nvPr/>
        </p:nvPicPr>
        <p:blipFill rotWithShape="1">
          <a:blip r:embed="rId4">
            <a:extLst>
              <a:ext uri="{28A0092B-C50C-407E-A947-70E740481C1C}">
                <a14:useLocalDpi xmlns:a14="http://schemas.microsoft.com/office/drawing/2010/main" val="0"/>
              </a:ext>
            </a:extLst>
          </a:blip>
          <a:srcRect r="19010" b="6795"/>
          <a:stretch/>
        </p:blipFill>
        <p:spPr>
          <a:xfrm>
            <a:off x="0" y="-10267"/>
            <a:ext cx="9144000" cy="6868267"/>
          </a:xfrm>
          <a:prstGeom prst="rect">
            <a:avLst/>
          </a:prstGeom>
        </p:spPr>
      </p:pic>
      <p:sp>
        <p:nvSpPr>
          <p:cNvPr id="7" name="Rectangle 6"/>
          <p:cNvSpPr>
            <a:spLocks noChangeArrowheads="1"/>
          </p:cNvSpPr>
          <p:nvPr/>
        </p:nvSpPr>
        <p:spPr bwMode="auto">
          <a:xfrm>
            <a:off x="152401" y="1963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13"/>
          <p:cNvSpPr>
            <a:spLocks noChangeArrowheads="1"/>
          </p:cNvSpPr>
          <p:nvPr/>
        </p:nvSpPr>
        <p:spPr bwMode="auto">
          <a:xfrm>
            <a:off x="600710" y="57834"/>
            <a:ext cx="649477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5784850" algn="l"/>
              </a:tabLst>
            </a:pPr>
            <a:br>
              <a:rPr kumimoji="0" lang="en-US" sz="900" b="0" i="0" u="none" strike="noStrike" cap="none" normalizeH="0" baseline="0">
                <a:ln>
                  <a:noFill/>
                </a:ln>
                <a:solidFill>
                  <a:schemeClr val="tx1"/>
                </a:solidFill>
                <a:effectLst/>
                <a:latin typeface="Arial" pitchFamily="34" charset="0"/>
                <a:cs typeface="Arial" pitchFamily="34" charset="0"/>
              </a:rPr>
            </a:br>
            <a:endParaRPr kumimoji="0" lang="en-US" sz="9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784850" algn="l"/>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8" name="Rectangle 10"/>
          <p:cNvSpPr>
            <a:spLocks noChangeArrowheads="1"/>
          </p:cNvSpPr>
          <p:nvPr/>
        </p:nvSpPr>
        <p:spPr bwMode="auto">
          <a:xfrm>
            <a:off x="31552" y="357122"/>
            <a:ext cx="6029505"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457200" algn="l" defTabSz="914400" rtl="0" eaLnBrk="1" fontAlgn="base" latinLnBrk="0" hangingPunct="1">
              <a:lnSpc>
                <a:spcPct val="100000"/>
              </a:lnSpc>
              <a:spcBef>
                <a:spcPct val="0"/>
              </a:spcBef>
              <a:spcAft>
                <a:spcPct val="0"/>
              </a:spcAft>
              <a:buClrTx/>
              <a:buSzTx/>
              <a:buFontTx/>
              <a:buNone/>
              <a:tabLst/>
            </a:pPr>
            <a:r>
              <a:rPr lang="en-US" sz="3800" dirty="0">
                <a:solidFill>
                  <a:srgbClr val="00114E"/>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CURRICULUM THREADS</a:t>
            </a:r>
            <a:endParaRPr kumimoji="0" lang="en-US" sz="1200" b="0" i="0" u="none" strike="noStrike" cap="none" normalizeH="0" baseline="0" dirty="0">
              <a:ln>
                <a:noFill/>
              </a:ln>
              <a:solidFill>
                <a:srgbClr val="00114E"/>
              </a:solidFill>
              <a:effectLst>
                <a:outerShdw blurRad="38100" dist="38100" dir="2700000" algn="tl">
                  <a:srgbClr val="000000">
                    <a:alpha val="43137"/>
                  </a:srgbClr>
                </a:outerShdw>
              </a:effectLst>
              <a:latin typeface="Arial" pitchFamily="34" charset="0"/>
              <a:ea typeface="Times New Roman" pitchFamily="18" charset="0"/>
              <a:cs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5" name="TextBox 14"/>
          <p:cNvSpPr txBox="1"/>
          <p:nvPr/>
        </p:nvSpPr>
        <p:spPr>
          <a:xfrm>
            <a:off x="0" y="6606657"/>
            <a:ext cx="1600200" cy="261610"/>
          </a:xfrm>
          <a:prstGeom prst="rect">
            <a:avLst/>
          </a:prstGeom>
          <a:noFill/>
        </p:spPr>
        <p:txBody>
          <a:bodyPr wrap="square" rtlCol="0">
            <a:spAutoFit/>
          </a:bodyPr>
          <a:lstStyle/>
          <a:p>
            <a:r>
              <a:rPr lang="en-US" sz="1100" dirty="0">
                <a:solidFill>
                  <a:schemeClr val="bg1">
                    <a:lumMod val="95000"/>
                  </a:schemeClr>
                </a:solidFill>
              </a:rPr>
              <a:t>Allen Wilson 2017</a:t>
            </a:r>
          </a:p>
        </p:txBody>
      </p:sp>
      <p:sp>
        <p:nvSpPr>
          <p:cNvPr id="4" name="TextBox 3">
            <a:extLst>
              <a:ext uri="{FF2B5EF4-FFF2-40B4-BE49-F238E27FC236}">
                <a16:creationId xmlns:a16="http://schemas.microsoft.com/office/drawing/2014/main" id="{D8525989-4355-441F-AF46-9C8E1BE9C22B}"/>
              </a:ext>
            </a:extLst>
          </p:cNvPr>
          <p:cNvSpPr txBox="1"/>
          <p:nvPr/>
        </p:nvSpPr>
        <p:spPr>
          <a:xfrm>
            <a:off x="620651" y="1129151"/>
            <a:ext cx="2926080" cy="461665"/>
          </a:xfrm>
          <a:prstGeom prst="rect">
            <a:avLst/>
          </a:prstGeom>
          <a:noFill/>
        </p:spPr>
        <p:txBody>
          <a:bodyPr wrap="square" rtlCol="0">
            <a:spAutoFit/>
          </a:bodyPr>
          <a:lstStyle/>
          <a:p>
            <a:r>
              <a:rPr lang="en-US" sz="2400" dirty="0">
                <a:solidFill>
                  <a:srgbClr val="5E1F23"/>
                </a:solidFill>
              </a:rPr>
              <a:t>CONSTRUCTION</a:t>
            </a:r>
          </a:p>
        </p:txBody>
      </p:sp>
      <p:sp>
        <p:nvSpPr>
          <p:cNvPr id="14" name="TextBox 13">
            <a:extLst>
              <a:ext uri="{FF2B5EF4-FFF2-40B4-BE49-F238E27FC236}">
                <a16:creationId xmlns:a16="http://schemas.microsoft.com/office/drawing/2014/main" id="{B9A671AE-10D5-465F-899D-CDAB4AB058F4}"/>
              </a:ext>
            </a:extLst>
          </p:cNvPr>
          <p:cNvSpPr txBox="1"/>
          <p:nvPr/>
        </p:nvSpPr>
        <p:spPr>
          <a:xfrm>
            <a:off x="620651" y="1743216"/>
            <a:ext cx="2926080" cy="461665"/>
          </a:xfrm>
          <a:prstGeom prst="rect">
            <a:avLst/>
          </a:prstGeom>
          <a:noFill/>
        </p:spPr>
        <p:txBody>
          <a:bodyPr wrap="square" rtlCol="0">
            <a:spAutoFit/>
          </a:bodyPr>
          <a:lstStyle/>
          <a:p>
            <a:r>
              <a:rPr lang="en-US" sz="2400" dirty="0">
                <a:solidFill>
                  <a:srgbClr val="5E1F23"/>
                </a:solidFill>
              </a:rPr>
              <a:t>PATTERNMAKING</a:t>
            </a:r>
          </a:p>
        </p:txBody>
      </p:sp>
      <p:sp>
        <p:nvSpPr>
          <p:cNvPr id="16" name="TextBox 15">
            <a:extLst>
              <a:ext uri="{FF2B5EF4-FFF2-40B4-BE49-F238E27FC236}">
                <a16:creationId xmlns:a16="http://schemas.microsoft.com/office/drawing/2014/main" id="{AE52A984-F2AD-43EB-99C3-85638CEE96B8}"/>
              </a:ext>
            </a:extLst>
          </p:cNvPr>
          <p:cNvSpPr txBox="1"/>
          <p:nvPr/>
        </p:nvSpPr>
        <p:spPr>
          <a:xfrm>
            <a:off x="620651" y="2385864"/>
            <a:ext cx="2926080" cy="461665"/>
          </a:xfrm>
          <a:prstGeom prst="rect">
            <a:avLst/>
          </a:prstGeom>
          <a:noFill/>
        </p:spPr>
        <p:txBody>
          <a:bodyPr wrap="square" rtlCol="0">
            <a:spAutoFit/>
          </a:bodyPr>
          <a:lstStyle/>
          <a:p>
            <a:r>
              <a:rPr lang="en-US" sz="2400" dirty="0">
                <a:solidFill>
                  <a:srgbClr val="5E1F23"/>
                </a:solidFill>
              </a:rPr>
              <a:t>DESIGN</a:t>
            </a:r>
          </a:p>
        </p:txBody>
      </p:sp>
      <p:sp>
        <p:nvSpPr>
          <p:cNvPr id="17" name="TextBox 16">
            <a:extLst>
              <a:ext uri="{FF2B5EF4-FFF2-40B4-BE49-F238E27FC236}">
                <a16:creationId xmlns:a16="http://schemas.microsoft.com/office/drawing/2014/main" id="{B967F00C-E6A9-4C5A-B2FD-19E7A2797B4D}"/>
              </a:ext>
            </a:extLst>
          </p:cNvPr>
          <p:cNvSpPr txBox="1"/>
          <p:nvPr/>
        </p:nvSpPr>
        <p:spPr>
          <a:xfrm>
            <a:off x="620651" y="2969757"/>
            <a:ext cx="2926080" cy="461665"/>
          </a:xfrm>
          <a:prstGeom prst="rect">
            <a:avLst/>
          </a:prstGeom>
          <a:noFill/>
        </p:spPr>
        <p:txBody>
          <a:bodyPr wrap="square" rtlCol="0">
            <a:spAutoFit/>
          </a:bodyPr>
          <a:lstStyle/>
          <a:p>
            <a:r>
              <a:rPr lang="en-US" sz="2400" dirty="0">
                <a:solidFill>
                  <a:srgbClr val="5E1F23"/>
                </a:solidFill>
              </a:rPr>
              <a:t>TECHNOLOGY</a:t>
            </a:r>
          </a:p>
        </p:txBody>
      </p:sp>
      <p:sp>
        <p:nvSpPr>
          <p:cNvPr id="18" name="TextBox 17">
            <a:extLst>
              <a:ext uri="{FF2B5EF4-FFF2-40B4-BE49-F238E27FC236}">
                <a16:creationId xmlns:a16="http://schemas.microsoft.com/office/drawing/2014/main" id="{C0741B8A-1F6D-44D6-9635-BBDCE76F3970}"/>
              </a:ext>
            </a:extLst>
          </p:cNvPr>
          <p:cNvSpPr txBox="1"/>
          <p:nvPr/>
        </p:nvSpPr>
        <p:spPr>
          <a:xfrm>
            <a:off x="620651" y="3566162"/>
            <a:ext cx="4230622" cy="461665"/>
          </a:xfrm>
          <a:prstGeom prst="rect">
            <a:avLst/>
          </a:prstGeom>
          <a:noFill/>
        </p:spPr>
        <p:txBody>
          <a:bodyPr wrap="square" rtlCol="0">
            <a:spAutoFit/>
          </a:bodyPr>
          <a:lstStyle/>
          <a:p>
            <a:r>
              <a:rPr lang="en-US" sz="2400" dirty="0">
                <a:solidFill>
                  <a:srgbClr val="5E1F23"/>
                </a:solidFill>
              </a:rPr>
              <a:t>PROFESSIONAL DEVELOPMENT</a:t>
            </a:r>
          </a:p>
        </p:txBody>
      </p:sp>
      <p:sp>
        <p:nvSpPr>
          <p:cNvPr id="19" name="TextBox 18">
            <a:extLst>
              <a:ext uri="{FF2B5EF4-FFF2-40B4-BE49-F238E27FC236}">
                <a16:creationId xmlns:a16="http://schemas.microsoft.com/office/drawing/2014/main" id="{8E601B90-6158-4F68-8C1C-2E6955F39725}"/>
              </a:ext>
            </a:extLst>
          </p:cNvPr>
          <p:cNvSpPr txBox="1"/>
          <p:nvPr/>
        </p:nvSpPr>
        <p:spPr>
          <a:xfrm>
            <a:off x="620651" y="4180819"/>
            <a:ext cx="4572000" cy="461665"/>
          </a:xfrm>
          <a:prstGeom prst="rect">
            <a:avLst/>
          </a:prstGeom>
          <a:noFill/>
        </p:spPr>
        <p:txBody>
          <a:bodyPr wrap="square" rtlCol="0">
            <a:spAutoFit/>
          </a:bodyPr>
          <a:lstStyle/>
          <a:p>
            <a:r>
              <a:rPr lang="en-US" sz="2400" dirty="0">
                <a:solidFill>
                  <a:srgbClr val="5E1F23"/>
                </a:solidFill>
              </a:rPr>
              <a:t>HISTORY &amp; SOCIAL INFLUENCES</a:t>
            </a:r>
          </a:p>
        </p:txBody>
      </p:sp>
      <p:sp>
        <p:nvSpPr>
          <p:cNvPr id="20" name="TextBox 19">
            <a:extLst>
              <a:ext uri="{FF2B5EF4-FFF2-40B4-BE49-F238E27FC236}">
                <a16:creationId xmlns:a16="http://schemas.microsoft.com/office/drawing/2014/main" id="{906B5E0D-6165-4F79-8694-0D88FC109975}"/>
              </a:ext>
            </a:extLst>
          </p:cNvPr>
          <p:cNvSpPr txBox="1"/>
          <p:nvPr/>
        </p:nvSpPr>
        <p:spPr>
          <a:xfrm>
            <a:off x="620651" y="4800537"/>
            <a:ext cx="2926080" cy="461665"/>
          </a:xfrm>
          <a:prstGeom prst="rect">
            <a:avLst/>
          </a:prstGeom>
          <a:noFill/>
        </p:spPr>
        <p:txBody>
          <a:bodyPr wrap="square" rtlCol="0">
            <a:spAutoFit/>
          </a:bodyPr>
          <a:lstStyle/>
          <a:p>
            <a:r>
              <a:rPr lang="en-US" sz="2400" dirty="0">
                <a:solidFill>
                  <a:srgbClr val="5E1F23"/>
                </a:solidFill>
              </a:rPr>
              <a:t>CAPSTONE</a:t>
            </a:r>
          </a:p>
        </p:txBody>
      </p:sp>
      <p:sp>
        <p:nvSpPr>
          <p:cNvPr id="21" name="TextBox 20">
            <a:extLst>
              <a:ext uri="{FF2B5EF4-FFF2-40B4-BE49-F238E27FC236}">
                <a16:creationId xmlns:a16="http://schemas.microsoft.com/office/drawing/2014/main" id="{8F7CB2F6-98A9-4FF4-9D27-29373F1BB9B7}"/>
              </a:ext>
            </a:extLst>
          </p:cNvPr>
          <p:cNvSpPr txBox="1"/>
          <p:nvPr/>
        </p:nvSpPr>
        <p:spPr>
          <a:xfrm>
            <a:off x="620651" y="5401957"/>
            <a:ext cx="4690872" cy="461665"/>
          </a:xfrm>
          <a:prstGeom prst="rect">
            <a:avLst/>
          </a:prstGeom>
          <a:noFill/>
        </p:spPr>
        <p:txBody>
          <a:bodyPr wrap="square" rtlCol="0">
            <a:spAutoFit/>
          </a:bodyPr>
          <a:lstStyle/>
          <a:p>
            <a:r>
              <a:rPr lang="en-US" sz="2400" dirty="0">
                <a:solidFill>
                  <a:srgbClr val="5E1F23"/>
                </a:solidFill>
              </a:rPr>
              <a:t>BASIC SKILL DEVELOPMENT</a:t>
            </a:r>
          </a:p>
        </p:txBody>
      </p:sp>
      <p:sp>
        <p:nvSpPr>
          <p:cNvPr id="22" name="TextBox 21">
            <a:extLst>
              <a:ext uri="{FF2B5EF4-FFF2-40B4-BE49-F238E27FC236}">
                <a16:creationId xmlns:a16="http://schemas.microsoft.com/office/drawing/2014/main" id="{15D4DC7F-A5BB-4FD1-B3D0-F7B581921D13}"/>
              </a:ext>
            </a:extLst>
          </p:cNvPr>
          <p:cNvSpPr txBox="1"/>
          <p:nvPr/>
        </p:nvSpPr>
        <p:spPr>
          <a:xfrm>
            <a:off x="7341781" y="5960326"/>
            <a:ext cx="1600200" cy="646331"/>
          </a:xfrm>
          <a:prstGeom prst="rect">
            <a:avLst/>
          </a:prstGeom>
          <a:noFill/>
        </p:spPr>
        <p:txBody>
          <a:bodyPr wrap="square" rtlCol="0">
            <a:spAutoFit/>
          </a:bodyPr>
          <a:lstStyle/>
          <a:p>
            <a:pPr algn="r"/>
            <a:r>
              <a:rPr lang="en-US" sz="1200" dirty="0">
                <a:solidFill>
                  <a:srgbClr val="91907B"/>
                </a:solidFill>
              </a:rPr>
              <a:t>Erin Motley 2015</a:t>
            </a:r>
          </a:p>
          <a:p>
            <a:pPr algn="r"/>
            <a:r>
              <a:rPr lang="en-US" sz="1200" dirty="0">
                <a:solidFill>
                  <a:srgbClr val="91907B"/>
                </a:solidFill>
              </a:rPr>
              <a:t>”CAPTAIN FANTASTIC” SET DRESSER</a:t>
            </a:r>
          </a:p>
        </p:txBody>
      </p:sp>
    </p:spTree>
    <p:custDataLst>
      <p:tags r:id="rId1"/>
    </p:custDataLst>
    <p:extLst>
      <p:ext uri="{BB962C8B-B14F-4D97-AF65-F5344CB8AC3E}">
        <p14:creationId xmlns:p14="http://schemas.microsoft.com/office/powerpoint/2010/main" val="3494928933"/>
      </p:ext>
    </p:extLst>
  </p:cSld>
  <p:clrMapOvr>
    <a:masterClrMapping/>
  </p:clrMapOvr>
  <mc:AlternateContent xmlns:mc="http://schemas.openxmlformats.org/markup-compatibility/2006" xmlns:p14="http://schemas.microsoft.com/office/powerpoint/2010/main">
    <mc:Choice Requires="p14">
      <p:transition spd="slow" p14:dur="2000" advTm="22640">
        <p:fade/>
      </p:transition>
    </mc:Choice>
    <mc:Fallback xmlns="">
      <p:transition spd="slow" advTm="2264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25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25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25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25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25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25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125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125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12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P spid="14" grpId="0"/>
      <p:bldP spid="16" grpId="0"/>
      <p:bldP spid="17" grpId="0"/>
      <p:bldP spid="18" grpId="0"/>
      <p:bldP spid="19" grpId="0"/>
      <p:bldP spid="20"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37000">
              <a:srgbClr val="F0DACF"/>
            </a:gs>
            <a:gs pos="74000">
              <a:schemeClr val="bg1"/>
            </a:gs>
            <a:gs pos="84000">
              <a:schemeClr val="bg1"/>
            </a:gs>
          </a:gsLst>
          <a:lin ang="10800000" scaled="1"/>
          <a:tileRect/>
        </a:gradFill>
        <a:effectLst/>
      </p:bgPr>
    </p:bg>
    <p:spTree>
      <p:nvGrpSpPr>
        <p:cNvPr id="1" name=""/>
        <p:cNvGrpSpPr/>
        <p:nvPr/>
      </p:nvGrpSpPr>
      <p:grpSpPr>
        <a:xfrm>
          <a:off x="0" y="0"/>
          <a:ext cx="0" cy="0"/>
          <a:chOff x="0" y="0"/>
          <a:chExt cx="0" cy="0"/>
        </a:xfrm>
      </p:grpSpPr>
      <p:pic>
        <p:nvPicPr>
          <p:cNvPr id="4" name="Picture 3" descr="A person wearing a white shirt&#10;&#10;Description automatically generated">
            <a:extLst>
              <a:ext uri="{FF2B5EF4-FFF2-40B4-BE49-F238E27FC236}">
                <a16:creationId xmlns:a16="http://schemas.microsoft.com/office/drawing/2014/main" id="{2C47A3BB-679F-4D28-BE0F-68D47042F419}"/>
              </a:ext>
            </a:extLst>
          </p:cNvPr>
          <p:cNvPicPr>
            <a:picLocks noChangeAspect="1"/>
          </p:cNvPicPr>
          <p:nvPr/>
        </p:nvPicPr>
        <p:blipFill rotWithShape="1">
          <a:blip r:embed="rId3">
            <a:extLst>
              <a:ext uri="{28A0092B-C50C-407E-A947-70E740481C1C}">
                <a14:useLocalDpi xmlns:a14="http://schemas.microsoft.com/office/drawing/2010/main" val="0"/>
              </a:ext>
            </a:extLst>
          </a:blip>
          <a:srcRect l="74349"/>
          <a:stretch/>
        </p:blipFill>
        <p:spPr>
          <a:xfrm>
            <a:off x="5752730" y="0"/>
            <a:ext cx="3391270" cy="6866503"/>
          </a:xfrm>
          <a:prstGeom prst="rect">
            <a:avLst/>
          </a:prstGeom>
          <a:gradFill flip="none" rotWithShape="1">
            <a:gsLst>
              <a:gs pos="0">
                <a:srgbClr val="F0DACF"/>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p:spPr>
      </p:pic>
      <p:sp>
        <p:nvSpPr>
          <p:cNvPr id="2" name="Rectangle 1"/>
          <p:cNvSpPr/>
          <p:nvPr/>
        </p:nvSpPr>
        <p:spPr>
          <a:xfrm>
            <a:off x="971365" y="466974"/>
            <a:ext cx="3810000" cy="1437317"/>
          </a:xfrm>
          <a:prstGeom prst="rect">
            <a:avLst/>
          </a:prstGeom>
        </p:spPr>
        <p:txBody>
          <a:bodyPr wrap="square">
            <a:spAutoFit/>
          </a:bodyPr>
          <a:lstStyle/>
          <a:p>
            <a:pPr>
              <a:lnSpc>
                <a:spcPct val="115000"/>
              </a:lnSpc>
              <a:spcAft>
                <a:spcPts val="1000"/>
              </a:spcAft>
            </a:pPr>
            <a:r>
              <a:rPr lang="en-US" sz="3600" b="1" cap="all" dirty="0">
                <a:solidFill>
                  <a:srgbClr val="215868"/>
                </a:solidFill>
                <a:ea typeface="Calibri"/>
                <a:cs typeface="Calibri"/>
              </a:rPr>
              <a:t> </a:t>
            </a:r>
            <a:r>
              <a:rPr lang="en-US" sz="4000" b="1" cap="all" dirty="0">
                <a:solidFill>
                  <a:srgbClr val="215868"/>
                </a:solidFill>
                <a:effectLst>
                  <a:outerShdw blurRad="38100" dist="38100" dir="2700000" algn="tl">
                    <a:srgbClr val="000000">
                      <a:alpha val="43137"/>
                    </a:srgbClr>
                  </a:outerShdw>
                </a:effectLst>
                <a:ea typeface="Calibri"/>
                <a:cs typeface="Calibri"/>
              </a:rPr>
              <a:t> </a:t>
            </a:r>
            <a:r>
              <a:rPr lang="en-US" sz="4000" cap="all" dirty="0">
                <a:solidFill>
                  <a:schemeClr val="bg1"/>
                </a:solidFill>
                <a:effectLst>
                  <a:outerShdw blurRad="127000" dist="76200" sx="97000" sy="97000" algn="l" rotWithShape="0">
                    <a:prstClr val="black">
                      <a:alpha val="40000"/>
                    </a:prstClr>
                  </a:outerShdw>
                </a:effectLst>
                <a:ea typeface="Calibri"/>
                <a:cs typeface="Calibri"/>
              </a:rPr>
              <a:t>Construction</a:t>
            </a:r>
            <a:r>
              <a:rPr lang="en-US" sz="3600" b="1" cap="all" dirty="0">
                <a:solidFill>
                  <a:schemeClr val="bg1"/>
                </a:solidFill>
                <a:ea typeface="Calibri"/>
                <a:cs typeface="Calibri"/>
              </a:rPr>
              <a:t> </a:t>
            </a:r>
            <a:endParaRPr lang="en-US" sz="3600" dirty="0">
              <a:solidFill>
                <a:schemeClr val="bg1"/>
              </a:solidFill>
              <a:ea typeface="Calibri"/>
              <a:cs typeface="Times New Roman"/>
            </a:endParaRPr>
          </a:p>
        </p:txBody>
      </p:sp>
      <p:sp>
        <p:nvSpPr>
          <p:cNvPr id="7" name="TextBox 6">
            <a:extLst>
              <a:ext uri="{FF2B5EF4-FFF2-40B4-BE49-F238E27FC236}">
                <a16:creationId xmlns:a16="http://schemas.microsoft.com/office/drawing/2014/main" id="{24827C80-FBBB-4B5E-B3DB-9E9D003C3A4F}"/>
              </a:ext>
            </a:extLst>
          </p:cNvPr>
          <p:cNvSpPr txBox="1"/>
          <p:nvPr/>
        </p:nvSpPr>
        <p:spPr>
          <a:xfrm>
            <a:off x="1854695" y="1442626"/>
            <a:ext cx="3249227" cy="461665"/>
          </a:xfrm>
          <a:prstGeom prst="rect">
            <a:avLst/>
          </a:prstGeom>
          <a:noFill/>
        </p:spPr>
        <p:txBody>
          <a:bodyPr wrap="square" rtlCol="0" anchor="ctr">
            <a:spAutoFit/>
          </a:bodyPr>
          <a:lstStyle/>
          <a:p>
            <a:r>
              <a:rPr lang="en-US" sz="2400" dirty="0">
                <a:solidFill>
                  <a:srgbClr val="91907B"/>
                </a:solidFill>
              </a:rPr>
              <a:t>READY-TO-WEAR</a:t>
            </a:r>
          </a:p>
        </p:txBody>
      </p:sp>
      <p:sp>
        <p:nvSpPr>
          <p:cNvPr id="10" name="TextBox 9">
            <a:extLst>
              <a:ext uri="{FF2B5EF4-FFF2-40B4-BE49-F238E27FC236}">
                <a16:creationId xmlns:a16="http://schemas.microsoft.com/office/drawing/2014/main" id="{F5E316F2-2322-48AD-A849-281AE02DAAC9}"/>
              </a:ext>
            </a:extLst>
          </p:cNvPr>
          <p:cNvSpPr txBox="1"/>
          <p:nvPr/>
        </p:nvSpPr>
        <p:spPr>
          <a:xfrm>
            <a:off x="1532138" y="2082648"/>
            <a:ext cx="3249227" cy="461665"/>
          </a:xfrm>
          <a:prstGeom prst="rect">
            <a:avLst/>
          </a:prstGeom>
          <a:noFill/>
        </p:spPr>
        <p:txBody>
          <a:bodyPr wrap="square" rtlCol="0" anchor="ctr">
            <a:spAutoFit/>
          </a:bodyPr>
          <a:lstStyle/>
          <a:p>
            <a:r>
              <a:rPr lang="en-US" sz="2400" dirty="0">
                <a:solidFill>
                  <a:srgbClr val="91907B"/>
                </a:solidFill>
              </a:rPr>
              <a:t>ACTIVE SPORTSWEAR</a:t>
            </a:r>
          </a:p>
        </p:txBody>
      </p:sp>
      <p:sp>
        <p:nvSpPr>
          <p:cNvPr id="11" name="TextBox 10">
            <a:extLst>
              <a:ext uri="{FF2B5EF4-FFF2-40B4-BE49-F238E27FC236}">
                <a16:creationId xmlns:a16="http://schemas.microsoft.com/office/drawing/2014/main" id="{64A7895A-DF2D-4C6D-99B0-B8D17A9B878A}"/>
              </a:ext>
            </a:extLst>
          </p:cNvPr>
          <p:cNvSpPr txBox="1"/>
          <p:nvPr/>
        </p:nvSpPr>
        <p:spPr>
          <a:xfrm>
            <a:off x="971365" y="2722670"/>
            <a:ext cx="4132557" cy="461665"/>
          </a:xfrm>
          <a:prstGeom prst="rect">
            <a:avLst/>
          </a:prstGeom>
          <a:noFill/>
        </p:spPr>
        <p:txBody>
          <a:bodyPr wrap="square" rtlCol="0" anchor="ctr">
            <a:spAutoFit/>
          </a:bodyPr>
          <a:lstStyle/>
          <a:p>
            <a:r>
              <a:rPr lang="en-US" sz="2400" dirty="0">
                <a:solidFill>
                  <a:srgbClr val="91907B"/>
                </a:solidFill>
              </a:rPr>
              <a:t>MASS PRODUCTION METHODS</a:t>
            </a:r>
          </a:p>
        </p:txBody>
      </p:sp>
      <p:sp>
        <p:nvSpPr>
          <p:cNvPr id="12" name="TextBox 11">
            <a:extLst>
              <a:ext uri="{FF2B5EF4-FFF2-40B4-BE49-F238E27FC236}">
                <a16:creationId xmlns:a16="http://schemas.microsoft.com/office/drawing/2014/main" id="{CBD44B75-AE9A-4A69-A17B-6B9A99C3A049}"/>
              </a:ext>
            </a:extLst>
          </p:cNvPr>
          <p:cNvSpPr txBox="1"/>
          <p:nvPr/>
        </p:nvSpPr>
        <p:spPr>
          <a:xfrm>
            <a:off x="2135080" y="3362692"/>
            <a:ext cx="3249227" cy="461665"/>
          </a:xfrm>
          <a:prstGeom prst="rect">
            <a:avLst/>
          </a:prstGeom>
          <a:noFill/>
        </p:spPr>
        <p:txBody>
          <a:bodyPr wrap="square" rtlCol="0" anchor="ctr">
            <a:spAutoFit/>
          </a:bodyPr>
          <a:lstStyle/>
          <a:p>
            <a:r>
              <a:rPr lang="en-US" sz="2400" dirty="0">
                <a:solidFill>
                  <a:srgbClr val="91907B"/>
                </a:solidFill>
              </a:rPr>
              <a:t>TAILORING</a:t>
            </a:r>
          </a:p>
        </p:txBody>
      </p:sp>
      <p:sp>
        <p:nvSpPr>
          <p:cNvPr id="13" name="TextBox 12">
            <a:extLst>
              <a:ext uri="{FF2B5EF4-FFF2-40B4-BE49-F238E27FC236}">
                <a16:creationId xmlns:a16="http://schemas.microsoft.com/office/drawing/2014/main" id="{E31548A5-AF93-4854-910F-9387D9BFEE8F}"/>
              </a:ext>
            </a:extLst>
          </p:cNvPr>
          <p:cNvSpPr txBox="1"/>
          <p:nvPr/>
        </p:nvSpPr>
        <p:spPr>
          <a:xfrm>
            <a:off x="2319291" y="4002713"/>
            <a:ext cx="3249227" cy="461665"/>
          </a:xfrm>
          <a:prstGeom prst="rect">
            <a:avLst/>
          </a:prstGeom>
          <a:noFill/>
        </p:spPr>
        <p:txBody>
          <a:bodyPr wrap="square" rtlCol="0" anchor="ctr">
            <a:spAutoFit/>
          </a:bodyPr>
          <a:lstStyle/>
          <a:p>
            <a:r>
              <a:rPr lang="en-US" sz="2400" dirty="0">
                <a:solidFill>
                  <a:srgbClr val="91907B"/>
                </a:solidFill>
              </a:rPr>
              <a:t>FITTING</a:t>
            </a:r>
          </a:p>
        </p:txBody>
      </p:sp>
      <p:sp>
        <p:nvSpPr>
          <p:cNvPr id="9" name="TextBox 8">
            <a:extLst>
              <a:ext uri="{FF2B5EF4-FFF2-40B4-BE49-F238E27FC236}">
                <a16:creationId xmlns:a16="http://schemas.microsoft.com/office/drawing/2014/main" id="{E08C9C16-C6EF-48DC-A649-767840AC456A}"/>
              </a:ext>
            </a:extLst>
          </p:cNvPr>
          <p:cNvSpPr txBox="1"/>
          <p:nvPr/>
        </p:nvSpPr>
        <p:spPr>
          <a:xfrm>
            <a:off x="7448365" y="6325820"/>
            <a:ext cx="1600200" cy="461665"/>
          </a:xfrm>
          <a:prstGeom prst="rect">
            <a:avLst/>
          </a:prstGeom>
          <a:noFill/>
        </p:spPr>
        <p:txBody>
          <a:bodyPr wrap="square" rtlCol="0">
            <a:spAutoFit/>
          </a:bodyPr>
          <a:lstStyle/>
          <a:p>
            <a:pPr algn="r"/>
            <a:r>
              <a:rPr lang="en-US" sz="1200" dirty="0">
                <a:solidFill>
                  <a:srgbClr val="91907B"/>
                </a:solidFill>
              </a:rPr>
              <a:t>Hyein Lee 2019</a:t>
            </a:r>
          </a:p>
          <a:p>
            <a:pPr algn="r"/>
            <a:r>
              <a:rPr lang="en-US" sz="1200" dirty="0">
                <a:solidFill>
                  <a:srgbClr val="91907B"/>
                </a:solidFill>
              </a:rPr>
              <a:t>OWN BRAND</a:t>
            </a:r>
          </a:p>
        </p:txBody>
      </p:sp>
    </p:spTree>
    <p:custDataLst>
      <p:tags r:id="rId1"/>
    </p:custDataLst>
    <p:extLst>
      <p:ext uri="{BB962C8B-B14F-4D97-AF65-F5344CB8AC3E}">
        <p14:creationId xmlns:p14="http://schemas.microsoft.com/office/powerpoint/2010/main" val="112895898"/>
      </p:ext>
    </p:extLst>
  </p:cSld>
  <p:clrMapOvr>
    <a:masterClrMapping/>
  </p:clrMapOvr>
  <mc:AlternateContent xmlns:mc="http://schemas.openxmlformats.org/markup-compatibility/2006" xmlns:p14="http://schemas.microsoft.com/office/powerpoint/2010/main">
    <mc:Choice Requires="p14">
      <p:transition spd="slow" p14:dur="2000" advTm="13521">
        <p:fade/>
      </p:transition>
    </mc:Choice>
    <mc:Fallback xmlns="">
      <p:transition spd="slow" advTm="1352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2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25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25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25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25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10" grpId="0"/>
      <p:bldP spid="11" grpId="0"/>
      <p:bldP spid="12" grpId="0"/>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5.6"/>
</p:tagLst>
</file>

<file path=ppt/tags/tag10.xml><?xml version="1.0" encoding="utf-8"?>
<p:tagLst xmlns:a="http://schemas.openxmlformats.org/drawingml/2006/main" xmlns:r="http://schemas.openxmlformats.org/officeDocument/2006/relationships" xmlns:p="http://schemas.openxmlformats.org/presentationml/2006/main">
  <p:tag name="TIMING" val="|1.1|1.5|2.7|2.2|2.3|2.8|2.2|2.3|2.1"/>
</p:tagLst>
</file>

<file path=ppt/tags/tag11.xml><?xml version="1.0" encoding="utf-8"?>
<p:tagLst xmlns:a="http://schemas.openxmlformats.org/drawingml/2006/main" xmlns:r="http://schemas.openxmlformats.org/officeDocument/2006/relationships" xmlns:p="http://schemas.openxmlformats.org/presentationml/2006/main">
  <p:tag name="TIMING" val="|1.2|2.2|2.4|2|2.3|2|1.9"/>
</p:tagLst>
</file>

<file path=ppt/tags/tag12.xml><?xml version="1.0" encoding="utf-8"?>
<p:tagLst xmlns:a="http://schemas.openxmlformats.org/drawingml/2006/main" xmlns:r="http://schemas.openxmlformats.org/officeDocument/2006/relationships" xmlns:p="http://schemas.openxmlformats.org/presentationml/2006/main">
  <p:tag name="TIMING" val="|1.3|2.5|2|2.4|2.4"/>
</p:tagLst>
</file>

<file path=ppt/tags/tag13.xml><?xml version="1.0" encoding="utf-8"?>
<p:tagLst xmlns:a="http://schemas.openxmlformats.org/drawingml/2006/main" xmlns:r="http://schemas.openxmlformats.org/officeDocument/2006/relationships" xmlns:p="http://schemas.openxmlformats.org/presentationml/2006/main">
  <p:tag name="TIMING" val="|1.2|3.5|3.7"/>
</p:tagLst>
</file>

<file path=ppt/tags/tag14.xml><?xml version="1.0" encoding="utf-8"?>
<p:tagLst xmlns:a="http://schemas.openxmlformats.org/drawingml/2006/main" xmlns:r="http://schemas.openxmlformats.org/officeDocument/2006/relationships" xmlns:p="http://schemas.openxmlformats.org/presentationml/2006/main">
  <p:tag name="TIMING" val="|1.2|2|23|6.4"/>
</p:tagLst>
</file>

<file path=ppt/tags/tag15.xml><?xml version="1.0" encoding="utf-8"?>
<p:tagLst xmlns:a="http://schemas.openxmlformats.org/drawingml/2006/main" xmlns:r="http://schemas.openxmlformats.org/officeDocument/2006/relationships" xmlns:p="http://schemas.openxmlformats.org/presentationml/2006/main">
  <p:tag name="TIMING" val="|0.8"/>
</p:tagLst>
</file>

<file path=ppt/tags/tag16.xml><?xml version="1.0" encoding="utf-8"?>
<p:tagLst xmlns:a="http://schemas.openxmlformats.org/drawingml/2006/main" xmlns:r="http://schemas.openxmlformats.org/officeDocument/2006/relationships" xmlns:p="http://schemas.openxmlformats.org/presentationml/2006/main">
  <p:tag name="TIMING" val="|1.2|4.2|4.6|3.9|4.6|3.3"/>
</p:tagLst>
</file>

<file path=ppt/tags/tag17.xml><?xml version="1.0" encoding="utf-8"?>
<p:tagLst xmlns:a="http://schemas.openxmlformats.org/drawingml/2006/main" xmlns:r="http://schemas.openxmlformats.org/officeDocument/2006/relationships" xmlns:p="http://schemas.openxmlformats.org/presentationml/2006/main">
  <p:tag name="TIMING" val="|2.3|6.3|4.1|3.4|4.1"/>
</p:tagLst>
</file>

<file path=ppt/tags/tag18.xml><?xml version="1.0" encoding="utf-8"?>
<p:tagLst xmlns:a="http://schemas.openxmlformats.org/drawingml/2006/main" xmlns:r="http://schemas.openxmlformats.org/officeDocument/2006/relationships" xmlns:p="http://schemas.openxmlformats.org/presentationml/2006/main">
  <p:tag name="TIMING" val="|2.5|11.4|5.3|8.8|19.7"/>
</p:tagLst>
</file>

<file path=ppt/tags/tag19.xml><?xml version="1.0" encoding="utf-8"?>
<p:tagLst xmlns:a="http://schemas.openxmlformats.org/drawingml/2006/main" xmlns:r="http://schemas.openxmlformats.org/officeDocument/2006/relationships" xmlns:p="http://schemas.openxmlformats.org/presentationml/2006/main">
  <p:tag name="TIMING" val="|1.5|1.6|4.1|8.1|3.7"/>
</p:tagLst>
</file>

<file path=ppt/tags/tag2.xml><?xml version="1.0" encoding="utf-8"?>
<p:tagLst xmlns:a="http://schemas.openxmlformats.org/drawingml/2006/main" xmlns:r="http://schemas.openxmlformats.org/officeDocument/2006/relationships" xmlns:p="http://schemas.openxmlformats.org/presentationml/2006/main">
  <p:tag name="TIMING" val="|1.3|1"/>
</p:tagLst>
</file>

<file path=ppt/tags/tag20.xml><?xml version="1.0" encoding="utf-8"?>
<p:tagLst xmlns:a="http://schemas.openxmlformats.org/drawingml/2006/main" xmlns:r="http://schemas.openxmlformats.org/officeDocument/2006/relationships" xmlns:p="http://schemas.openxmlformats.org/presentationml/2006/main">
  <p:tag name="TIMING" val="|1.5|1.6|4.1|8.1|3.7"/>
</p:tagLst>
</file>

<file path=ppt/tags/tag21.xml><?xml version="1.0" encoding="utf-8"?>
<p:tagLst xmlns:a="http://schemas.openxmlformats.org/drawingml/2006/main" xmlns:r="http://schemas.openxmlformats.org/officeDocument/2006/relationships" xmlns:p="http://schemas.openxmlformats.org/presentationml/2006/main">
  <p:tag name="TIMING" val="|1.5|1.6|4.1|8.1|3.7"/>
</p:tagLst>
</file>

<file path=ppt/tags/tag22.xml><?xml version="1.0" encoding="utf-8"?>
<p:tagLst xmlns:a="http://schemas.openxmlformats.org/drawingml/2006/main" xmlns:r="http://schemas.openxmlformats.org/officeDocument/2006/relationships" xmlns:p="http://schemas.openxmlformats.org/presentationml/2006/main">
  <p:tag name="TIMING" val="|1.2|2.4|22"/>
</p:tagLst>
</file>

<file path=ppt/tags/tag23.xml><?xml version="1.0" encoding="utf-8"?>
<p:tagLst xmlns:a="http://schemas.openxmlformats.org/drawingml/2006/main" xmlns:r="http://schemas.openxmlformats.org/officeDocument/2006/relationships" xmlns:p="http://schemas.openxmlformats.org/presentationml/2006/main">
  <p:tag name="TIMING" val="|1.5|1.6|4.1|8.1|3.7"/>
</p:tagLst>
</file>

<file path=ppt/tags/tag24.xml><?xml version="1.0" encoding="utf-8"?>
<p:tagLst xmlns:a="http://schemas.openxmlformats.org/drawingml/2006/main" xmlns:r="http://schemas.openxmlformats.org/officeDocument/2006/relationships" xmlns:p="http://schemas.openxmlformats.org/presentationml/2006/main">
  <p:tag name="TIMING" val="|3.4|19.6|17|13.6|24"/>
</p:tagLst>
</file>

<file path=ppt/tags/tag25.xml><?xml version="1.0" encoding="utf-8"?>
<p:tagLst xmlns:a="http://schemas.openxmlformats.org/drawingml/2006/main" xmlns:r="http://schemas.openxmlformats.org/officeDocument/2006/relationships" xmlns:p="http://schemas.openxmlformats.org/presentationml/2006/main">
  <p:tag name="TIMING" val="|1.4|14.5|12.8"/>
</p:tagLst>
</file>

<file path=ppt/tags/tag26.xml><?xml version="1.0" encoding="utf-8"?>
<p:tagLst xmlns:a="http://schemas.openxmlformats.org/drawingml/2006/main" xmlns:r="http://schemas.openxmlformats.org/officeDocument/2006/relationships" xmlns:p="http://schemas.openxmlformats.org/presentationml/2006/main">
  <p:tag name="TIMING" val="|2.9|30.2|8.1"/>
</p:tagLst>
</file>

<file path=ppt/tags/tag27.xml><?xml version="1.0" encoding="utf-8"?>
<p:tagLst xmlns:a="http://schemas.openxmlformats.org/drawingml/2006/main" xmlns:r="http://schemas.openxmlformats.org/officeDocument/2006/relationships" xmlns:p="http://schemas.openxmlformats.org/presentationml/2006/main">
  <p:tag name="TIMING" val="|1.2|2.4|22"/>
</p:tagLst>
</file>

<file path=ppt/tags/tag28.xml><?xml version="1.0" encoding="utf-8"?>
<p:tagLst xmlns:a="http://schemas.openxmlformats.org/drawingml/2006/main" xmlns:r="http://schemas.openxmlformats.org/officeDocument/2006/relationships" xmlns:p="http://schemas.openxmlformats.org/presentationml/2006/main">
  <p:tag name="TIMING" val="|2.4|33.8|9.7"/>
</p:tagLst>
</file>

<file path=ppt/tags/tag29.xml><?xml version="1.0" encoding="utf-8"?>
<p:tagLst xmlns:a="http://schemas.openxmlformats.org/drawingml/2006/main" xmlns:r="http://schemas.openxmlformats.org/officeDocument/2006/relationships" xmlns:p="http://schemas.openxmlformats.org/presentationml/2006/main">
  <p:tag name="TIMING" val="|2.5|11.4|5.3|8.8|19.7"/>
</p:tagLst>
</file>

<file path=ppt/tags/tag3.xml><?xml version="1.0" encoding="utf-8"?>
<p:tagLst xmlns:a="http://schemas.openxmlformats.org/drawingml/2006/main" xmlns:r="http://schemas.openxmlformats.org/officeDocument/2006/relationships" xmlns:p="http://schemas.openxmlformats.org/presentationml/2006/main">
  <p:tag name="TIMING" val="|1.5|1.5|10.9|5.2"/>
</p:tagLst>
</file>

<file path=ppt/tags/tag30.xml><?xml version="1.0" encoding="utf-8"?>
<p:tagLst xmlns:a="http://schemas.openxmlformats.org/drawingml/2006/main" xmlns:r="http://schemas.openxmlformats.org/officeDocument/2006/relationships" xmlns:p="http://schemas.openxmlformats.org/presentationml/2006/main">
  <p:tag name="TIMING" val="|2.6|1.2|7.6|8.4|6.8|7.2|10.9|7.2"/>
</p:tagLst>
</file>

<file path=ppt/tags/tag31.xml><?xml version="1.0" encoding="utf-8"?>
<p:tagLst xmlns:a="http://schemas.openxmlformats.org/drawingml/2006/main" xmlns:r="http://schemas.openxmlformats.org/officeDocument/2006/relationships" xmlns:p="http://schemas.openxmlformats.org/presentationml/2006/main">
  <p:tag name="TIMING" val="|2.6|2.5|14.6|19.9"/>
</p:tagLst>
</file>

<file path=ppt/tags/tag32.xml><?xml version="1.0" encoding="utf-8"?>
<p:tagLst xmlns:a="http://schemas.openxmlformats.org/drawingml/2006/main" xmlns:r="http://schemas.openxmlformats.org/officeDocument/2006/relationships" xmlns:p="http://schemas.openxmlformats.org/presentationml/2006/main">
  <p:tag name="TIMING" val="|1.1|20|18.5"/>
</p:tagLst>
</file>

<file path=ppt/tags/tag33.xml><?xml version="1.0" encoding="utf-8"?>
<p:tagLst xmlns:a="http://schemas.openxmlformats.org/drawingml/2006/main" xmlns:r="http://schemas.openxmlformats.org/officeDocument/2006/relationships" xmlns:p="http://schemas.openxmlformats.org/presentationml/2006/main">
  <p:tag name="TIMING" val="|0.5|9.9|5.8|19.5|8.3|10.9"/>
</p:tagLst>
</file>

<file path=ppt/tags/tag4.xml><?xml version="1.0" encoding="utf-8"?>
<p:tagLst xmlns:a="http://schemas.openxmlformats.org/drawingml/2006/main" xmlns:r="http://schemas.openxmlformats.org/officeDocument/2006/relationships" xmlns:p="http://schemas.openxmlformats.org/presentationml/2006/main">
  <p:tag name="TIMING" val="|1.2|4.7|1.5|1.6|1.5|1.6|1.3|1.4|1.6|1.2|1.3|1.6|1.3|1.2|1.5|1.4"/>
</p:tagLst>
</file>

<file path=ppt/tags/tag5.xml><?xml version="1.0" encoding="utf-8"?>
<p:tagLst xmlns:a="http://schemas.openxmlformats.org/drawingml/2006/main" xmlns:r="http://schemas.openxmlformats.org/officeDocument/2006/relationships" xmlns:p="http://schemas.openxmlformats.org/presentationml/2006/main">
  <p:tag name="TIMING" val="|3|3.4|3.3|3.9|3.8|2.9"/>
</p:tagLst>
</file>

<file path=ppt/tags/tag6.xml><?xml version="1.0" encoding="utf-8"?>
<p:tagLst xmlns:a="http://schemas.openxmlformats.org/drawingml/2006/main" xmlns:r="http://schemas.openxmlformats.org/officeDocument/2006/relationships" xmlns:p="http://schemas.openxmlformats.org/presentationml/2006/main">
  <p:tag name="TIMING" val="|1.2|2.4|1.5|1.3|1.2|1.4|1.6|2.4|3.8"/>
</p:tagLst>
</file>

<file path=ppt/tags/tag7.xml><?xml version="1.0" encoding="utf-8"?>
<p:tagLst xmlns:a="http://schemas.openxmlformats.org/drawingml/2006/main" xmlns:r="http://schemas.openxmlformats.org/officeDocument/2006/relationships" xmlns:p="http://schemas.openxmlformats.org/presentationml/2006/main">
  <p:tag name="TIMING" val="|1.2|1.8|1.5|2.1|2.1|1.7"/>
</p:tagLst>
</file>

<file path=ppt/tags/tag8.xml><?xml version="1.0" encoding="utf-8"?>
<p:tagLst xmlns:a="http://schemas.openxmlformats.org/drawingml/2006/main" xmlns:r="http://schemas.openxmlformats.org/officeDocument/2006/relationships" xmlns:p="http://schemas.openxmlformats.org/presentationml/2006/main">
  <p:tag name="TIMING" val="|1.4|1.6|1.4|1.6|1.4|1.8"/>
</p:tagLst>
</file>

<file path=ppt/tags/tag9.xml><?xml version="1.0" encoding="utf-8"?>
<p:tagLst xmlns:a="http://schemas.openxmlformats.org/drawingml/2006/main" xmlns:r="http://schemas.openxmlformats.org/officeDocument/2006/relationships" xmlns:p="http://schemas.openxmlformats.org/presentationml/2006/main">
  <p:tag name="TIMING" val="|1.4|1.8|1.9|2.4|1.9|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nels">
      <a:fillStyleLst>
        <a:solidFill>
          <a:schemeClr val="phClr"/>
        </a:solidFill>
        <a:gradFill rotWithShape="1">
          <a:gsLst>
            <a:gs pos="0">
              <a:schemeClr val="phClr">
                <a:tint val="90000"/>
                <a:shade val="100000"/>
                <a:satMod val="150000"/>
              </a:schemeClr>
            </a:gs>
            <a:gs pos="35000">
              <a:schemeClr val="phClr">
                <a:tint val="90000"/>
                <a:alpha val="85000"/>
                <a:satMod val="150000"/>
              </a:schemeClr>
            </a:gs>
            <a:gs pos="100000">
              <a:schemeClr val="phClr">
                <a:tint val="80000"/>
                <a:alpha val="75000"/>
                <a:satMod val="150000"/>
              </a:schemeClr>
            </a:gs>
          </a:gsLst>
          <a:lin ang="16200000" scaled="1"/>
        </a:gradFill>
        <a:gradFill rotWithShape="1">
          <a:gsLst>
            <a:gs pos="0">
              <a:schemeClr val="phClr">
                <a:shade val="60000"/>
                <a:satMod val="135000"/>
              </a:schemeClr>
            </a:gs>
            <a:gs pos="80000">
              <a:schemeClr val="phClr">
                <a:shade val="90000"/>
                <a:satMod val="135000"/>
              </a:schemeClr>
            </a:gs>
            <a:gs pos="100000">
              <a:schemeClr val="phClr">
                <a:tint val="90000"/>
                <a:shade val="100000"/>
                <a:satMod val="135000"/>
              </a:schemeClr>
            </a:gs>
          </a:gsLst>
          <a:lin ang="16200000" scaled="0"/>
        </a:gradFill>
      </a:fillStyleLst>
      <a:lnStyleLst>
        <a:ln w="6350" cap="flat" cmpd="sng" algn="ctr">
          <a:solidFill>
            <a:schemeClr val="phClr">
              <a:shade val="95000"/>
              <a:alpha val="80000"/>
              <a:satMod val="105000"/>
            </a:schemeClr>
          </a:solidFill>
          <a:prstDash val="solid"/>
        </a:ln>
        <a:ln w="12700" cap="flat" cmpd="sng" algn="ctr">
          <a:solidFill>
            <a:schemeClr val="phClr">
              <a:alpha val="70000"/>
            </a:schemeClr>
          </a:solidFill>
          <a:prstDash val="solid"/>
        </a:ln>
        <a:ln w="19050" cap="flat" cmpd="sng" algn="ctr">
          <a:solidFill>
            <a:schemeClr val="phClr">
              <a:alpha val="60000"/>
            </a:schemeClr>
          </a:solidFill>
          <a:prstDash val="solid"/>
        </a:ln>
      </a:lnStyleLst>
      <a:effectStyleLst>
        <a:effectStyle>
          <a:effectLst/>
        </a:effectStyle>
        <a:effectStyle>
          <a:effectLst>
            <a:outerShdw blurRad="101600" sx="101000" sy="101000" rotWithShape="0">
              <a:srgbClr val="FFFFFF">
                <a:alpha val="25000"/>
              </a:srgbClr>
            </a:outerShdw>
          </a:effectLst>
        </a:effectStyle>
        <a:effectStyle>
          <a:effectLst>
            <a:outerShdw blurRad="101600" sx="101000" sy="101000" rotWithShape="0">
              <a:srgbClr val="FFFFFF">
                <a:alpha val="25000"/>
              </a:srgbClr>
            </a:outerShdw>
            <a:reflection blurRad="12700" stA="35000" endPos="40000" dist="50800" dir="5400000" sy="-100000" rotWithShape="0"/>
          </a:effectLst>
          <a:scene3d>
            <a:camera prst="orthographicFront">
              <a:rot lat="0" lon="0" rev="0"/>
            </a:camera>
            <a:lightRig rig="twoPt" dir="t">
              <a:rot lat="0" lon="0" rev="4200000"/>
            </a:lightRig>
          </a:scene3d>
          <a:sp3d prstMaterial="softEdge">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8DE4308D802A14C9FCE7EA583FE985A" ma:contentTypeVersion="2" ma:contentTypeDescription="Create a new document." ma:contentTypeScope="" ma:versionID="7371e0595dcc41234e47a15461e329d5">
  <xsd:schema xmlns:xsd="http://www.w3.org/2001/XMLSchema" xmlns:xs="http://www.w3.org/2001/XMLSchema" xmlns:p="http://schemas.microsoft.com/office/2006/metadata/properties" xmlns:ns3="b7605088-da60-47a2-be7c-4ca7afa415a4" targetNamespace="http://schemas.microsoft.com/office/2006/metadata/properties" ma:root="true" ma:fieldsID="94a627f316cf8688260cad87744ca50a" ns3:_="">
    <xsd:import namespace="b7605088-da60-47a2-be7c-4ca7afa415a4"/>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605088-da60-47a2-be7c-4ca7afa415a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77A48B8-7289-4BA5-BA0A-605D71DD3AA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7605088-da60-47a2-be7c-4ca7afa415a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8127BDF-8556-4A72-8F17-25406BAAAE69}">
  <ds:schemaRefs>
    <ds:schemaRef ds:uri="http://schemas.microsoft.com/office/infopath/2007/PartnerControls"/>
    <ds:schemaRef ds:uri="http://schemas.openxmlformats.org/package/2006/metadata/core-properties"/>
    <ds:schemaRef ds:uri="b7605088-da60-47a2-be7c-4ca7afa415a4"/>
    <ds:schemaRef ds:uri="http://schemas.microsoft.com/office/2006/documentManagement/types"/>
    <ds:schemaRef ds:uri="http://purl.org/dc/dcmitype/"/>
    <ds:schemaRef ds:uri="http://purl.org/dc/elements/1.1/"/>
    <ds:schemaRef ds:uri="http://purl.org/dc/term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A3C3141F-140F-485B-BD9B-D19AC8EC2D7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11781</TotalTime>
  <Words>3328</Words>
  <Application>Microsoft Office PowerPoint</Application>
  <PresentationFormat>On-screen Show (4:3)</PresentationFormat>
  <Paragraphs>396</Paragraphs>
  <Slides>37</Slides>
  <Notes>5</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Office Theme</vt:lpstr>
      <vt:lpstr>PowerPoint Presentation</vt:lpstr>
      <vt:lpstr>PowerPoint Presentation</vt:lpstr>
      <vt:lpstr>Our Promise</vt:lpstr>
      <vt:lpstr>Ask Questions at any time!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SCCC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Sigelmann, Camila</dc:creator>
  <cp:lastModifiedBy>Knannlein, Tanya</cp:lastModifiedBy>
  <cp:revision>202</cp:revision>
  <cp:lastPrinted>2018-11-07T19:21:21Z</cp:lastPrinted>
  <dcterms:created xsi:type="dcterms:W3CDTF">2012-02-18T18:34:49Z</dcterms:created>
  <dcterms:modified xsi:type="dcterms:W3CDTF">2021-04-29T18:04:07Z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0x01010088DE4308D802A14C9FCE7EA583FE985A</vt:lpwstr>
  </property>
</Properties>
</file>